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9" r:id="rId2"/>
    <p:sldId id="288" r:id="rId3"/>
    <p:sldId id="320" r:id="rId4"/>
    <p:sldId id="357" r:id="rId5"/>
    <p:sldId id="358" r:id="rId6"/>
    <p:sldId id="359" r:id="rId7"/>
    <p:sldId id="360" r:id="rId8"/>
    <p:sldId id="364" r:id="rId9"/>
    <p:sldId id="365" r:id="rId10"/>
    <p:sldId id="361" r:id="rId11"/>
    <p:sldId id="366" r:id="rId12"/>
    <p:sldId id="367" r:id="rId13"/>
    <p:sldId id="368" r:id="rId14"/>
    <p:sldId id="369" r:id="rId15"/>
    <p:sldId id="370" r:id="rId16"/>
    <p:sldId id="349" r:id="rId17"/>
    <p:sldId id="289" r:id="rId18"/>
    <p:sldId id="272" r:id="rId19"/>
    <p:sldId id="276" r:id="rId20"/>
    <p:sldId id="274" r:id="rId21"/>
    <p:sldId id="290" r:id="rId22"/>
    <p:sldId id="277" r:id="rId23"/>
    <p:sldId id="273" r:id="rId24"/>
    <p:sldId id="270" r:id="rId25"/>
    <p:sldId id="267" r:id="rId26"/>
    <p:sldId id="352" r:id="rId27"/>
    <p:sldId id="354" r:id="rId28"/>
    <p:sldId id="35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C9D0-CCFB-4952-BF0B-CF67D95F7743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B38D-1EA7-450C-AC73-1A1DE1CA7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0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F0B7-1B84-41DA-9E2E-21D42607943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8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F0B7-1B84-41DA-9E2E-21D42607943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F0B7-1B84-41DA-9E2E-21D42607943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0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779ED-0D45-4EAF-BDEF-FD84E5B2479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3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F0B7-1B84-41DA-9E2E-21D42607943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1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88EF-4B2E-4BE6-B7A6-18CD886515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4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B38D-1EA7-450C-AC73-1A1DE1CA79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97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B38D-1EA7-450C-AC73-1A1DE1CA79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6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038982-0B49-40B5-B6FA-C0A471403167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8ED20F-A3C1-4F1E-B417-35148E77EE1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Dr Rachel Hawes </a:t>
            </a:r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December 2015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Blood on Board </a:t>
            </a:r>
            <a:br>
              <a:rPr lang="en-GB" dirty="0" smtClean="0"/>
            </a:br>
            <a:r>
              <a:rPr lang="en-GB" dirty="0" smtClean="0"/>
              <a:t>10 </a:t>
            </a:r>
            <a:r>
              <a:rPr lang="en-GB" dirty="0"/>
              <a:t>M</a:t>
            </a:r>
            <a:r>
              <a:rPr lang="en-GB" dirty="0" smtClean="0"/>
              <a:t>onth Review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785120" cy="278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4549"/>
            <a:ext cx="18589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24" y="4365104"/>
            <a:ext cx="1788408" cy="17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Lessons from the Military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sz="quarter" idx="1"/>
          </p:nvPr>
        </p:nvSpPr>
        <p:spPr>
          <a:xfrm>
            <a:off x="539750" y="1589088"/>
            <a:ext cx="3956050" cy="4572000"/>
          </a:xfrm>
        </p:spPr>
        <p:txBody>
          <a:bodyPr/>
          <a:lstStyle/>
          <a:p>
            <a:r>
              <a:rPr lang="en-GB" dirty="0" smtClean="0">
                <a:cs typeface="Arial" charset="0"/>
              </a:rPr>
              <a:t>Triad of trauma death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4048125" cy="4572000"/>
          </a:xfrm>
        </p:spPr>
        <p:txBody>
          <a:bodyPr/>
          <a:lstStyle/>
          <a:p>
            <a:r>
              <a:rPr lang="en-GB" dirty="0" smtClean="0"/>
              <a:t>Stop Bleeding</a:t>
            </a:r>
          </a:p>
          <a:p>
            <a:r>
              <a:rPr lang="en-GB" dirty="0" smtClean="0"/>
              <a:t>Resuscitate patient</a:t>
            </a:r>
          </a:p>
          <a:p>
            <a:pPr lvl="1"/>
            <a:r>
              <a:rPr lang="en-GB" dirty="0" smtClean="0"/>
              <a:t>Fluids</a:t>
            </a:r>
          </a:p>
          <a:p>
            <a:pPr lvl="1"/>
            <a:r>
              <a:rPr lang="en-GB" dirty="0" smtClean="0"/>
              <a:t>Drugs</a:t>
            </a:r>
          </a:p>
          <a:p>
            <a:pPr lvl="1"/>
            <a:r>
              <a:rPr lang="en-GB" dirty="0" smtClean="0"/>
              <a:t>Blood products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28676" name="Picture 2" descr="C:\Users\Rachel\Pictures\Presentation pictures\Triad of trau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924944"/>
            <a:ext cx="41481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4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Legislation</a:t>
            </a:r>
          </a:p>
          <a:p>
            <a:r>
              <a:rPr lang="en-GB" dirty="0" smtClean="0"/>
              <a:t>Storage</a:t>
            </a:r>
          </a:p>
          <a:p>
            <a:r>
              <a:rPr lang="en-GB" dirty="0" smtClean="0"/>
              <a:t>Traceability</a:t>
            </a:r>
          </a:p>
          <a:p>
            <a:r>
              <a:rPr lang="en-GB" dirty="0" smtClean="0"/>
              <a:t>Documentation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4901" y="1589566"/>
            <a:ext cx="3886200" cy="4935777"/>
          </a:xfrm>
        </p:spPr>
        <p:txBody>
          <a:bodyPr>
            <a:normAutofit/>
          </a:bodyPr>
          <a:lstStyle/>
          <a:p>
            <a:r>
              <a:rPr lang="en-GB" dirty="0" smtClean="0"/>
              <a:t>Prehospital?</a:t>
            </a:r>
          </a:p>
          <a:p>
            <a:r>
              <a:rPr lang="en-GB" dirty="0" smtClean="0"/>
              <a:t>Constant temperature</a:t>
            </a:r>
          </a:p>
          <a:p>
            <a:r>
              <a:rPr lang="en-GB" dirty="0" smtClean="0"/>
              <a:t>Monitoring &amp; Data log</a:t>
            </a:r>
          </a:p>
          <a:p>
            <a:r>
              <a:rPr lang="en-GB" dirty="0" smtClean="0"/>
              <a:t>Access</a:t>
            </a:r>
          </a:p>
          <a:p>
            <a:r>
              <a:rPr lang="en-GB" dirty="0" smtClean="0"/>
              <a:t>Protected</a:t>
            </a:r>
          </a:p>
          <a:p>
            <a:endParaRPr lang="en-GB" dirty="0" smtClean="0"/>
          </a:p>
          <a:p>
            <a:r>
              <a:rPr lang="en-GB" dirty="0" smtClean="0"/>
              <a:t>Weight v fuel</a:t>
            </a:r>
          </a:p>
          <a:p>
            <a:r>
              <a:rPr lang="en-GB" dirty="0" smtClean="0"/>
              <a:t>Power source</a:t>
            </a:r>
          </a:p>
          <a:p>
            <a:r>
              <a:rPr lang="en-GB" dirty="0" smtClean="0"/>
              <a:t>Air Worthiness ££££</a:t>
            </a:r>
          </a:p>
          <a:p>
            <a:r>
              <a:rPr lang="en-GB" dirty="0" smtClean="0"/>
              <a:t>Affordable for a charity</a:t>
            </a:r>
          </a:p>
        </p:txBody>
      </p:sp>
    </p:spTree>
    <p:extLst>
      <p:ext uri="{BB962C8B-B14F-4D97-AF65-F5344CB8AC3E}">
        <p14:creationId xmlns:p14="http://schemas.microsoft.com/office/powerpoint/2010/main" val="2016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Blood on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	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Logistic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79512" y="2471383"/>
            <a:ext cx="4342256" cy="3818404"/>
          </a:xfrm>
        </p:spPr>
        <p:txBody>
          <a:bodyPr>
            <a:normAutofit/>
          </a:bodyPr>
          <a:lstStyle/>
          <a:p>
            <a:r>
              <a:rPr lang="en-GB" dirty="0" smtClean="0"/>
              <a:t>Integrated, seamless care</a:t>
            </a:r>
          </a:p>
          <a:p>
            <a:pPr lvl="1"/>
            <a:r>
              <a:rPr lang="en-GB" dirty="0" smtClean="0"/>
              <a:t>Point of injury to hospital care</a:t>
            </a:r>
          </a:p>
          <a:p>
            <a:r>
              <a:rPr lang="en-GB" dirty="0" smtClean="0"/>
              <a:t>Part of a ‘bundle of care’ </a:t>
            </a:r>
          </a:p>
          <a:p>
            <a:r>
              <a:rPr lang="en-GB" dirty="0" smtClean="0"/>
              <a:t>Improved outcomes</a:t>
            </a:r>
          </a:p>
          <a:p>
            <a:endParaRPr lang="en-GB" dirty="0" smtClean="0"/>
          </a:p>
          <a:p>
            <a:r>
              <a:rPr lang="en-GB" dirty="0" smtClean="0"/>
              <a:t>Safe</a:t>
            </a:r>
          </a:p>
          <a:p>
            <a:pPr lvl="1"/>
            <a:r>
              <a:rPr lang="en-GB" dirty="0" smtClean="0"/>
              <a:t>Do no further harm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Consistent &amp; Reliable </a:t>
            </a:r>
          </a:p>
          <a:p>
            <a:pPr lvl="1"/>
            <a:r>
              <a:rPr lang="en-GB" dirty="0" smtClean="0"/>
              <a:t>365 days per year</a:t>
            </a:r>
          </a:p>
          <a:p>
            <a:pPr lvl="1"/>
            <a:r>
              <a:rPr lang="en-GB" dirty="0" smtClean="0"/>
              <a:t>Inclement weather</a:t>
            </a:r>
          </a:p>
          <a:p>
            <a:r>
              <a:rPr lang="en-GB" dirty="0" smtClean="0"/>
              <a:t>100</a:t>
            </a:r>
            <a:r>
              <a:rPr lang="en-GB" dirty="0"/>
              <a:t>% </a:t>
            </a:r>
            <a:r>
              <a:rPr lang="en-GB" dirty="0" smtClean="0"/>
              <a:t>traceability</a:t>
            </a:r>
          </a:p>
          <a:p>
            <a:r>
              <a:rPr lang="en-GB" dirty="0" smtClean="0"/>
              <a:t>Minimal </a:t>
            </a:r>
            <a:r>
              <a:rPr lang="en-GB" dirty="0"/>
              <a:t>waste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Together</a:t>
            </a:r>
            <a:endParaRPr lang="en-GB" dirty="0"/>
          </a:p>
        </p:txBody>
      </p:sp>
      <p:pic>
        <p:nvPicPr>
          <p:cNvPr id="1026" name="Picture 2" descr="\\nuth-rnas01\home37\Departmental Home Drives\H\hawesr\My Documents\Rachel\Photos and Pictures for Presentations\GNA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71" y="2725676"/>
            <a:ext cx="2420526" cy="190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uth-rnas01\home37\Departmental Home Drives\H\hawesr\My Documents\Rachel\Photos and Pictures for Presentations\Blood Bikes Northumb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7791"/>
            <a:ext cx="2590375" cy="17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nuth-rnas01\home37\Departmental Home Drives\H\hawesr\My Documents\Rachel\Photos and Pictures for Presentations\Logo - Newcastle hospi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456384" cy="10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uth-rnas01\home37\Departmental Home Drives\H\hawesr\My Documents\Rachel\Photos and Pictures for Presentations\Logo - Newcastle hospitals RV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0" y="3901477"/>
            <a:ext cx="2010383" cy="2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nuth-rnas01\home37\Departmental Home Drives\H\hawesr\My Documents\Rachel\Photos and Pictures for Presentations\Centre for life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15073"/>
            <a:ext cx="1428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nuth-rnas01\home37\Departmental Home Drives\H\hawesr\My Documents\Rachel\Photos and Pictures for Presentations\JCUH 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51" y="5085184"/>
            <a:ext cx="1491087" cy="10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nuth-rnas01\home37\Departmental Home Drives\H\hawesr\My Documents\Rachel\Photos and Pictures for Presentations\CIC 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14" y="1557791"/>
            <a:ext cx="1219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433" y="2420888"/>
            <a:ext cx="1831984" cy="13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Preparation – RVI Lab</a:t>
            </a:r>
          </a:p>
          <a:p>
            <a:r>
              <a:rPr lang="en-GB" dirty="0" smtClean="0"/>
              <a:t>Transport Route – Blood Bikes</a:t>
            </a:r>
          </a:p>
          <a:p>
            <a:r>
              <a:rPr lang="en-GB" dirty="0" smtClean="0"/>
              <a:t>Delivery – ‘Drop Off Locker’ –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ign in/out procedure for BB and GNAAS</a:t>
            </a:r>
          </a:p>
          <a:p>
            <a:pPr lvl="1"/>
            <a:r>
              <a:rPr lang="en-GB" dirty="0" smtClean="0"/>
              <a:t>Fax to RVI from each base monthly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Collection of unused/ empty boxes</a:t>
            </a:r>
          </a:p>
          <a:p>
            <a:endParaRPr lang="en-GB" dirty="0"/>
          </a:p>
          <a:p>
            <a:r>
              <a:rPr lang="en-GB" dirty="0" smtClean="0"/>
              <a:t>Documentation</a:t>
            </a:r>
          </a:p>
          <a:p>
            <a:pPr lvl="1"/>
            <a:r>
              <a:rPr lang="en-GB" dirty="0" smtClean="0"/>
              <a:t>Trace unit from donor to recipient</a:t>
            </a:r>
          </a:p>
          <a:p>
            <a:pPr lvl="1"/>
            <a:r>
              <a:rPr lang="en-GB" dirty="0" smtClean="0"/>
              <a:t>From patient back to donor</a:t>
            </a:r>
          </a:p>
          <a:p>
            <a:pPr lvl="1"/>
            <a:r>
              <a:rPr lang="en-GB" dirty="0" smtClean="0"/>
              <a:t>Cool box performance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377827" cy="320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44" y="4221088"/>
            <a:ext cx="3167583" cy="24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Initial Set Up Costs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Annual Costs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041648" cy="398195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Cool Boxes £2,500</a:t>
            </a:r>
          </a:p>
          <a:p>
            <a:r>
              <a:rPr lang="en-GB" dirty="0" smtClean="0"/>
              <a:t>Drop Off Boxes £2,000</a:t>
            </a:r>
          </a:p>
          <a:p>
            <a:r>
              <a:rPr lang="en-GB" dirty="0" smtClean="0"/>
              <a:t>Belmont, Buddy </a:t>
            </a:r>
            <a:r>
              <a:rPr lang="en-GB" dirty="0" err="1"/>
              <a:t>L</a:t>
            </a:r>
            <a:r>
              <a:rPr lang="en-GB" dirty="0" err="1" smtClean="0"/>
              <a:t>ite</a:t>
            </a:r>
            <a:r>
              <a:rPr lang="en-GB" dirty="0" smtClean="0"/>
              <a:t> Fluid Warmers £3,500</a:t>
            </a:r>
          </a:p>
          <a:p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Initial quote £40,000)</a:t>
            </a:r>
          </a:p>
          <a:p>
            <a:pPr lvl="1"/>
            <a:r>
              <a:rPr lang="en-GB" dirty="0"/>
              <a:t>Private</a:t>
            </a:r>
          </a:p>
          <a:p>
            <a:pPr lvl="1"/>
            <a:r>
              <a:rPr lang="en-GB" dirty="0"/>
              <a:t>NHS BT</a:t>
            </a:r>
          </a:p>
          <a:p>
            <a:pPr lvl="1"/>
            <a:r>
              <a:rPr lang="en-GB" dirty="0"/>
              <a:t>Subsidised Hospital </a:t>
            </a:r>
            <a:r>
              <a:rPr lang="en-GB" dirty="0" smtClean="0"/>
              <a:t>Delivery</a:t>
            </a:r>
          </a:p>
          <a:p>
            <a:r>
              <a:rPr lang="en-GB" dirty="0" smtClean="0"/>
              <a:t>Charitable Donations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Transport £2-5,000</a:t>
            </a:r>
          </a:p>
          <a:p>
            <a:pPr lvl="1"/>
            <a:r>
              <a:rPr lang="en-GB" dirty="0" smtClean="0"/>
              <a:t>Blood Bikes Free</a:t>
            </a:r>
          </a:p>
          <a:p>
            <a:pPr lvl="1"/>
            <a:r>
              <a:rPr lang="en-GB" dirty="0" smtClean="0"/>
              <a:t>Inclement weather </a:t>
            </a:r>
          </a:p>
          <a:p>
            <a:r>
              <a:rPr lang="en-GB" dirty="0" smtClean="0"/>
              <a:t>Data Loggers £2,200</a:t>
            </a:r>
          </a:p>
          <a:p>
            <a:r>
              <a:rPr lang="en-GB" dirty="0" smtClean="0"/>
              <a:t>Wastage &amp; Usage??</a:t>
            </a:r>
          </a:p>
          <a:p>
            <a:pPr lvl="1"/>
            <a:r>
              <a:rPr lang="en-GB" dirty="0" smtClean="0"/>
              <a:t>£130 per unit</a:t>
            </a:r>
          </a:p>
          <a:p>
            <a:pPr lvl="1"/>
            <a:r>
              <a:rPr lang="en-GB" dirty="0" smtClean="0"/>
              <a:t>£2000 wastage?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Costs!</a:t>
            </a:r>
            <a:endParaRPr lang="en-GB" dirty="0"/>
          </a:p>
        </p:txBody>
      </p:sp>
      <p:pic>
        <p:nvPicPr>
          <p:cNvPr id="10" name="Picture 9" descr="\\nuth-rnas01\home37\Departmental Home Drives\H\hawesr\My Documents\Rachel\Photos and Pictures for Presentations\Henry surtees Found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63801"/>
            <a:ext cx="2520280" cy="1033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0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008112"/>
          </a:xfrm>
        </p:spPr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Month Logistic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658 cool boxes prepared &amp; delivered (incl 58 MERIT)</a:t>
            </a:r>
          </a:p>
          <a:p>
            <a:pPr lvl="1"/>
            <a:r>
              <a:rPr lang="en-GB" dirty="0" smtClean="0"/>
              <a:t>100% delivery record (snow)</a:t>
            </a:r>
          </a:p>
          <a:p>
            <a:pPr lvl="1"/>
            <a:r>
              <a:rPr lang="en-GB" dirty="0" smtClean="0"/>
              <a:t>100% accuracy of cool box tracking</a:t>
            </a:r>
          </a:p>
          <a:p>
            <a:pPr lvl="1"/>
            <a:r>
              <a:rPr lang="en-GB" dirty="0"/>
              <a:t>100% maintenance of cold </a:t>
            </a:r>
            <a:r>
              <a:rPr lang="en-GB" dirty="0" smtClean="0"/>
              <a:t>chain (even at 2 x 72hrs)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56 units of blood given</a:t>
            </a:r>
          </a:p>
          <a:p>
            <a:pPr lvl="1"/>
            <a:r>
              <a:rPr lang="en-GB" dirty="0" smtClean="0"/>
              <a:t>100% traceability</a:t>
            </a:r>
          </a:p>
          <a:p>
            <a:pPr lvl="1"/>
            <a:r>
              <a:rPr lang="en-GB" dirty="0"/>
              <a:t>No transfusion </a:t>
            </a:r>
            <a:r>
              <a:rPr lang="en-GB" dirty="0" smtClean="0"/>
              <a:t>reactions</a:t>
            </a:r>
          </a:p>
          <a:p>
            <a:endParaRPr lang="en-GB" dirty="0" smtClean="0"/>
          </a:p>
          <a:p>
            <a:r>
              <a:rPr lang="en-GB" dirty="0" smtClean="0"/>
              <a:t>1257/1316 units of blood recycled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29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and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of the week</a:t>
            </a:r>
          </a:p>
          <a:p>
            <a:pPr lvl="1"/>
            <a:r>
              <a:rPr lang="en-GB" dirty="0" smtClean="0"/>
              <a:t>Mon 3, Tues 6, Wed 5, Thurs 3, Fri 6, Sat 5, Sun 5</a:t>
            </a:r>
          </a:p>
          <a:p>
            <a:endParaRPr lang="en-GB" dirty="0" smtClean="0"/>
          </a:p>
          <a:p>
            <a:r>
              <a:rPr lang="en-GB" dirty="0" smtClean="0"/>
              <a:t>Busiest day – Tues &amp; Fri</a:t>
            </a:r>
          </a:p>
          <a:p>
            <a:r>
              <a:rPr lang="en-GB" dirty="0" smtClean="0"/>
              <a:t>Quietest day –Mon &amp; Thurs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50% occur between 16:00-18:00hr</a:t>
            </a:r>
          </a:p>
          <a:p>
            <a:r>
              <a:rPr lang="en-GB" dirty="0" smtClean="0"/>
              <a:t>Clustered around lunch time and rush hour</a:t>
            </a:r>
          </a:p>
          <a:p>
            <a:r>
              <a:rPr lang="en-GB" dirty="0" smtClean="0"/>
              <a:t>2 early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dirty="0" smtClean="0"/>
              <a:t>Overview</a:t>
            </a:r>
          </a:p>
          <a:p>
            <a:endParaRPr lang="en-GB" dirty="0"/>
          </a:p>
          <a:p>
            <a:r>
              <a:rPr lang="en-GB" dirty="0" smtClean="0"/>
              <a:t>Logistics</a:t>
            </a:r>
          </a:p>
          <a:p>
            <a:pPr marL="274320" lvl="1" indent="0">
              <a:buNone/>
            </a:pPr>
            <a:endParaRPr lang="en-GB" dirty="0" smtClean="0"/>
          </a:p>
          <a:p>
            <a:r>
              <a:rPr lang="en-GB" dirty="0"/>
              <a:t>Clinical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Changes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3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Destination of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RVI – 18 patients</a:t>
            </a:r>
          </a:p>
          <a:p>
            <a:r>
              <a:rPr lang="en-GB" dirty="0" smtClean="0"/>
              <a:t>JCUH – 7 patients</a:t>
            </a:r>
          </a:p>
          <a:p>
            <a:r>
              <a:rPr lang="en-GB" dirty="0" smtClean="0"/>
              <a:t>Preston – 3 patients</a:t>
            </a:r>
          </a:p>
          <a:p>
            <a:r>
              <a:rPr lang="en-GB" dirty="0" smtClean="0"/>
              <a:t>Leeds – 0 patients</a:t>
            </a:r>
          </a:p>
          <a:p>
            <a:endParaRPr lang="en-GB" dirty="0"/>
          </a:p>
          <a:p>
            <a:r>
              <a:rPr lang="en-GB" dirty="0" smtClean="0"/>
              <a:t>Direct to Mortuary – 5 patients </a:t>
            </a:r>
            <a:endParaRPr lang="en-GB" dirty="0"/>
          </a:p>
          <a:p>
            <a:pPr lvl="1"/>
            <a:r>
              <a:rPr lang="en-GB" dirty="0" smtClean="0"/>
              <a:t>NTGH x 2 </a:t>
            </a:r>
          </a:p>
          <a:p>
            <a:pPr lvl="1"/>
            <a:r>
              <a:rPr lang="en-GB" dirty="0" smtClean="0"/>
              <a:t>Durham</a:t>
            </a:r>
            <a:r>
              <a:rPr lang="en-GB" dirty="0"/>
              <a:t> </a:t>
            </a:r>
            <a:r>
              <a:rPr lang="en-GB" dirty="0" smtClean="0"/>
              <a:t>x 2 </a:t>
            </a:r>
          </a:p>
          <a:p>
            <a:pPr lvl="1"/>
            <a:r>
              <a:rPr lang="en-GB" dirty="0" smtClean="0"/>
              <a:t>CIC x 1</a:t>
            </a:r>
          </a:p>
        </p:txBody>
      </p:sp>
    </p:spTree>
    <p:extLst>
      <p:ext uri="{BB962C8B-B14F-4D97-AF65-F5344CB8AC3E}">
        <p14:creationId xmlns:p14="http://schemas.microsoft.com/office/powerpoint/2010/main" val="34220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23392"/>
          </a:xfrm>
        </p:spPr>
        <p:txBody>
          <a:bodyPr/>
          <a:lstStyle/>
          <a:p>
            <a:r>
              <a:rPr lang="en-GB" dirty="0" smtClean="0"/>
              <a:t>Clinical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Male  = 75%</a:t>
            </a:r>
          </a:p>
          <a:p>
            <a:r>
              <a:rPr lang="en-GB" dirty="0" smtClean="0"/>
              <a:t>Mean Age = 43 years</a:t>
            </a:r>
          </a:p>
          <a:p>
            <a:r>
              <a:rPr lang="en-GB" dirty="0" smtClean="0"/>
              <a:t>Range = 14-79 years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Female  = 25%</a:t>
            </a:r>
          </a:p>
          <a:p>
            <a:r>
              <a:rPr lang="en-GB" dirty="0" smtClean="0"/>
              <a:t>Mean Age = 54.6years</a:t>
            </a:r>
          </a:p>
          <a:p>
            <a:r>
              <a:rPr lang="en-GB" dirty="0" smtClean="0"/>
              <a:t>Range = 18-82 years</a:t>
            </a:r>
          </a:p>
          <a:p>
            <a:r>
              <a:rPr lang="en-GB" dirty="0" smtClean="0"/>
              <a:t>(2 young, all &gt;60)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 of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High Speed RTA – </a:t>
            </a:r>
            <a:r>
              <a:rPr lang="en-GB" dirty="0" smtClean="0"/>
              <a:t>88%</a:t>
            </a:r>
            <a:endParaRPr lang="en-GB" dirty="0"/>
          </a:p>
          <a:p>
            <a:r>
              <a:rPr lang="en-GB" dirty="0" smtClean="0"/>
              <a:t>Stabbing – 6% (2)</a:t>
            </a:r>
          </a:p>
          <a:p>
            <a:r>
              <a:rPr lang="en-GB" dirty="0" smtClean="0"/>
              <a:t>GSW – 3% (1)</a:t>
            </a:r>
          </a:p>
          <a:p>
            <a:r>
              <a:rPr lang="en-GB" dirty="0" smtClean="0"/>
              <a:t>Crush – 3% (1)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dirty="0" smtClean="0"/>
              <a:t>Injury Pattern</a:t>
            </a:r>
          </a:p>
          <a:p>
            <a:pPr lvl="1"/>
            <a:r>
              <a:rPr lang="en-GB" dirty="0" smtClean="0"/>
              <a:t>Isolated injury – 5% </a:t>
            </a:r>
          </a:p>
          <a:p>
            <a:pPr lvl="1"/>
            <a:r>
              <a:rPr lang="en-GB" dirty="0" smtClean="0"/>
              <a:t>2  body cavities – 35% </a:t>
            </a:r>
          </a:p>
          <a:p>
            <a:pPr lvl="1"/>
            <a:r>
              <a:rPr lang="en-GB" dirty="0" smtClean="0"/>
              <a:t>3 body cavities – 15% </a:t>
            </a:r>
          </a:p>
          <a:p>
            <a:pPr lvl="1"/>
            <a:r>
              <a:rPr lang="en-GB" dirty="0" smtClean="0"/>
              <a:t>4 body cavities– 15% </a:t>
            </a:r>
          </a:p>
          <a:p>
            <a:pPr lvl="1"/>
            <a:r>
              <a:rPr lang="en-GB" dirty="0"/>
              <a:t>Traumatic Cardiac Arrest – </a:t>
            </a:r>
            <a:r>
              <a:rPr lang="en-GB" dirty="0" smtClean="0"/>
              <a:t>30</a:t>
            </a:r>
            <a:r>
              <a:rPr lang="en-GB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16493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Month Clinical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33 </a:t>
            </a:r>
            <a:r>
              <a:rPr lang="en-GB" dirty="0"/>
              <a:t>cases in </a:t>
            </a:r>
            <a:r>
              <a:rPr lang="en-GB" dirty="0" smtClean="0"/>
              <a:t>10 </a:t>
            </a:r>
            <a:r>
              <a:rPr lang="en-GB" dirty="0"/>
              <a:t>months (one every </a:t>
            </a:r>
            <a:r>
              <a:rPr lang="en-GB" dirty="0" smtClean="0"/>
              <a:t>1-2 </a:t>
            </a:r>
            <a:r>
              <a:rPr lang="en-GB" dirty="0"/>
              <a:t>weeks)</a:t>
            </a:r>
          </a:p>
          <a:p>
            <a:endParaRPr lang="en-GB" dirty="0"/>
          </a:p>
          <a:p>
            <a:r>
              <a:rPr lang="en-GB" dirty="0"/>
              <a:t>Correct patients treated</a:t>
            </a:r>
          </a:p>
          <a:p>
            <a:pPr lvl="1"/>
            <a:r>
              <a:rPr lang="en-GB" dirty="0"/>
              <a:t>Multiply injured</a:t>
            </a:r>
          </a:p>
          <a:p>
            <a:pPr lvl="1"/>
            <a:r>
              <a:rPr lang="en-GB" dirty="0"/>
              <a:t>CVS instability </a:t>
            </a:r>
          </a:p>
          <a:p>
            <a:pPr lvl="1"/>
            <a:r>
              <a:rPr lang="en-GB" dirty="0"/>
              <a:t>Traumatic Cardiac Arrest</a:t>
            </a:r>
          </a:p>
          <a:p>
            <a:pPr lvl="1"/>
            <a:r>
              <a:rPr lang="en-GB" dirty="0" smtClean="0"/>
              <a:t>Significantly </a:t>
            </a:r>
            <a:r>
              <a:rPr lang="en-GB" dirty="0"/>
              <a:t>deranged pH/ BE/ Lactate</a:t>
            </a:r>
          </a:p>
          <a:p>
            <a:pPr lvl="1"/>
            <a:r>
              <a:rPr lang="en-GB" dirty="0"/>
              <a:t>Abnormal clotting on </a:t>
            </a:r>
            <a:r>
              <a:rPr lang="en-GB" dirty="0" smtClean="0"/>
              <a:t>presentation</a:t>
            </a:r>
          </a:p>
          <a:p>
            <a:pPr lvl="1"/>
            <a:r>
              <a:rPr lang="en-GB" dirty="0" smtClean="0"/>
              <a:t>Significant </a:t>
            </a:r>
            <a:r>
              <a:rPr lang="en-GB" dirty="0"/>
              <a:t>on-going transfusion requirements in </a:t>
            </a:r>
            <a:r>
              <a:rPr lang="en-GB" dirty="0" smtClean="0"/>
              <a:t>hospital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8 unexpected survivors</a:t>
            </a:r>
          </a:p>
          <a:p>
            <a:pPr marL="27432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Used every 1-2 weeks</a:t>
            </a:r>
          </a:p>
          <a:p>
            <a:r>
              <a:rPr lang="en-GB" dirty="0" smtClean="0"/>
              <a:t>100% delivery, tracking &amp; cold chain maintenance </a:t>
            </a:r>
          </a:p>
          <a:p>
            <a:r>
              <a:rPr lang="en-GB" dirty="0" smtClean="0"/>
              <a:t>100% traceability of units given</a:t>
            </a:r>
          </a:p>
          <a:p>
            <a:endParaRPr lang="en-GB" dirty="0" smtClean="0"/>
          </a:p>
          <a:p>
            <a:r>
              <a:rPr lang="en-GB" dirty="0" smtClean="0"/>
              <a:t>56 units given</a:t>
            </a:r>
          </a:p>
          <a:p>
            <a:r>
              <a:rPr lang="en-GB" dirty="0" smtClean="0"/>
              <a:t>3 units wasted</a:t>
            </a:r>
          </a:p>
          <a:p>
            <a:r>
              <a:rPr lang="en-GB" dirty="0" smtClean="0"/>
              <a:t>1257/1316 </a:t>
            </a:r>
            <a:r>
              <a:rPr lang="en-GB" dirty="0"/>
              <a:t>units of blood </a:t>
            </a:r>
            <a:r>
              <a:rPr lang="en-GB" dirty="0" smtClean="0"/>
              <a:t>recycled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Gains!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 an Integrated </a:t>
            </a:r>
            <a:r>
              <a:rPr lang="en-GB" dirty="0"/>
              <a:t>Trauma </a:t>
            </a:r>
            <a:r>
              <a:rPr lang="en-GB" dirty="0" smtClean="0"/>
              <a:t>Service</a:t>
            </a:r>
          </a:p>
          <a:p>
            <a:pPr lvl="1"/>
            <a:r>
              <a:rPr lang="en-GB" dirty="0" smtClean="0"/>
              <a:t>Professional, evidenced based, well managed change</a:t>
            </a:r>
            <a:endParaRPr lang="en-GB" dirty="0"/>
          </a:p>
          <a:p>
            <a:r>
              <a:rPr lang="en-GB" dirty="0" smtClean="0"/>
              <a:t>Improvement in patient care</a:t>
            </a:r>
          </a:p>
          <a:p>
            <a:r>
              <a:rPr lang="en-GB" dirty="0" smtClean="0"/>
              <a:t>Improved working relations with neighbouring assets/ other leaders in healthcare</a:t>
            </a:r>
          </a:p>
          <a:p>
            <a:endParaRPr lang="en-GB" dirty="0"/>
          </a:p>
          <a:p>
            <a:r>
              <a:rPr lang="en-GB" dirty="0" smtClean="0"/>
              <a:t>Publicity</a:t>
            </a:r>
          </a:p>
          <a:p>
            <a:pPr lvl="1"/>
            <a:r>
              <a:rPr lang="en-GB" dirty="0" smtClean="0"/>
              <a:t>Media engagement</a:t>
            </a:r>
          </a:p>
          <a:p>
            <a:r>
              <a:rPr lang="en-GB" dirty="0" smtClean="0"/>
              <a:t>Fundraising?</a:t>
            </a:r>
            <a:endParaRPr lang="en-GB" dirty="0"/>
          </a:p>
        </p:txBody>
      </p:sp>
      <p:pic>
        <p:nvPicPr>
          <p:cNvPr id="9" name="Picture 2" descr="C:\Users\Rachel\Pictures\Presentation pictures\Red Blood Ce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576" y="3933056"/>
            <a:ext cx="3725044" cy="27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Thanks!</a:t>
            </a:r>
          </a:p>
          <a:p>
            <a:endParaRPr lang="en-GB" dirty="0"/>
          </a:p>
          <a:p>
            <a:r>
              <a:rPr lang="en-GB" dirty="0" smtClean="0"/>
              <a:t>Logistics Plan</a:t>
            </a:r>
          </a:p>
          <a:p>
            <a:pPr lvl="1"/>
            <a:r>
              <a:rPr lang="en-GB" dirty="0" smtClean="0"/>
              <a:t>Robust &amp; sustainable</a:t>
            </a:r>
          </a:p>
          <a:p>
            <a:pPr lvl="1"/>
            <a:r>
              <a:rPr lang="en-GB" dirty="0" smtClean="0"/>
              <a:t>100% Traceability </a:t>
            </a:r>
            <a:endParaRPr lang="en-GB" dirty="0"/>
          </a:p>
          <a:p>
            <a:pPr lvl="1"/>
            <a:r>
              <a:rPr lang="en-GB" dirty="0" smtClean="0"/>
              <a:t>Minimal  wastage</a:t>
            </a:r>
          </a:p>
          <a:p>
            <a:endParaRPr lang="en-GB" dirty="0"/>
          </a:p>
          <a:p>
            <a:r>
              <a:rPr lang="en-GB" dirty="0" smtClean="0"/>
              <a:t>Clinical Care</a:t>
            </a:r>
          </a:p>
          <a:p>
            <a:pPr lvl="1"/>
            <a:r>
              <a:rPr lang="en-GB" dirty="0" smtClean="0"/>
              <a:t>Appropriate use</a:t>
            </a:r>
          </a:p>
          <a:p>
            <a:pPr lvl="1"/>
            <a:r>
              <a:rPr lang="en-GB" dirty="0" smtClean="0"/>
              <a:t>Increase in survivors</a:t>
            </a:r>
            <a:endParaRPr lang="en-GB" dirty="0"/>
          </a:p>
        </p:txBody>
      </p:sp>
      <p:pic>
        <p:nvPicPr>
          <p:cNvPr id="4" name="Picture 2" descr="E:\Haematology NE RTC Conference Nov 2012\Pictures for trauma presentation\blood u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25490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9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VI Helip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089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32025" y="3825875"/>
            <a:ext cx="3005138" cy="1250950"/>
            <a:chOff x="1596" y="2190"/>
            <a:chExt cx="1660" cy="694"/>
          </a:xfrm>
        </p:grpSpPr>
        <p:sp>
          <p:nvSpPr>
            <p:cNvPr id="3076" name="Freeform 7"/>
            <p:cNvSpPr>
              <a:spLocks/>
            </p:cNvSpPr>
            <p:nvPr/>
          </p:nvSpPr>
          <p:spPr bwMode="auto">
            <a:xfrm>
              <a:off x="1596" y="2190"/>
              <a:ext cx="1660" cy="694"/>
            </a:xfrm>
            <a:custGeom>
              <a:avLst/>
              <a:gdLst>
                <a:gd name="T0" fmla="*/ 230 w 1660"/>
                <a:gd name="T1" fmla="*/ 0 h 694"/>
                <a:gd name="T2" fmla="*/ 0 w 1660"/>
                <a:gd name="T3" fmla="*/ 322 h 694"/>
                <a:gd name="T4" fmla="*/ 1492 w 1660"/>
                <a:gd name="T5" fmla="*/ 694 h 694"/>
                <a:gd name="T6" fmla="*/ 1660 w 1660"/>
                <a:gd name="T7" fmla="*/ 352 h 694"/>
                <a:gd name="T8" fmla="*/ 230 w 1660"/>
                <a:gd name="T9" fmla="*/ 0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694"/>
                <a:gd name="T17" fmla="*/ 1660 w 1660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694">
                  <a:moveTo>
                    <a:pt x="230" y="0"/>
                  </a:moveTo>
                  <a:lnTo>
                    <a:pt x="0" y="322"/>
                  </a:lnTo>
                  <a:lnTo>
                    <a:pt x="1492" y="694"/>
                  </a:lnTo>
                  <a:lnTo>
                    <a:pt x="1660" y="35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" name="WordArt 8"/>
            <p:cNvSpPr>
              <a:spLocks noChangeArrowheads="1" noChangeShapeType="1" noTextEdit="1"/>
            </p:cNvSpPr>
            <p:nvPr/>
          </p:nvSpPr>
          <p:spPr bwMode="auto">
            <a:xfrm rot="827271">
              <a:off x="1711" y="2379"/>
              <a:ext cx="142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046"/>
                </a:avLst>
              </a:prstTxWarp>
            </a:bodyPr>
            <a:lstStyle/>
            <a:p>
              <a:pPr algn="ctr"/>
              <a:r>
                <a:rPr lang="en-GB" sz="28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THANK YOU</a:t>
              </a:r>
            </a:p>
            <a:p>
              <a:pPr algn="ctr"/>
              <a:r>
                <a:rPr lang="en-GB" sz="28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ANY 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7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GNAAS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Established 2001</a:t>
            </a:r>
          </a:p>
          <a:p>
            <a:r>
              <a:rPr lang="en-GB" dirty="0" smtClean="0"/>
              <a:t>Regional Service</a:t>
            </a:r>
          </a:p>
          <a:p>
            <a:pPr lvl="1"/>
            <a:r>
              <a:rPr lang="en-GB" dirty="0" smtClean="0"/>
              <a:t>NE, N </a:t>
            </a:r>
            <a:r>
              <a:rPr lang="en-GB" dirty="0"/>
              <a:t>Y</a:t>
            </a:r>
            <a:r>
              <a:rPr lang="en-GB" dirty="0" smtClean="0"/>
              <a:t>orkshire, Cumbria </a:t>
            </a:r>
          </a:p>
          <a:p>
            <a:r>
              <a:rPr lang="en-GB" dirty="0" smtClean="0"/>
              <a:t>Large area</a:t>
            </a:r>
          </a:p>
          <a:p>
            <a:pPr lvl="1"/>
            <a:r>
              <a:rPr lang="en-GB" dirty="0" smtClean="0"/>
              <a:t>Prolonged transfers</a:t>
            </a:r>
          </a:p>
          <a:p>
            <a:pPr lvl="1"/>
            <a:r>
              <a:rPr lang="en-GB" dirty="0" err="1" smtClean="0"/>
              <a:t>Esp</a:t>
            </a:r>
            <a:r>
              <a:rPr lang="en-GB" dirty="0" smtClean="0"/>
              <a:t> Cumbria &amp; N Northumberland</a:t>
            </a:r>
          </a:p>
          <a:p>
            <a:endParaRPr lang="en-GB" dirty="0" smtClean="0"/>
          </a:p>
          <a:p>
            <a:r>
              <a:rPr lang="en-GB" dirty="0" smtClean="0"/>
              <a:t>365 days per year</a:t>
            </a:r>
          </a:p>
          <a:p>
            <a:r>
              <a:rPr lang="en-GB" dirty="0" smtClean="0"/>
              <a:t>Daylight hours</a:t>
            </a:r>
          </a:p>
          <a:p>
            <a:r>
              <a:rPr lang="en-GB" dirty="0"/>
              <a:t>3 helicopters</a:t>
            </a:r>
          </a:p>
          <a:p>
            <a:r>
              <a:rPr lang="en-GB" dirty="0"/>
              <a:t>2 </a:t>
            </a:r>
            <a:r>
              <a:rPr lang="en-GB" dirty="0" smtClean="0"/>
              <a:t>cars</a:t>
            </a:r>
          </a:p>
          <a:p>
            <a:endParaRPr lang="en-GB" dirty="0" smtClean="0"/>
          </a:p>
          <a:p>
            <a:r>
              <a:rPr lang="en-GB" dirty="0" smtClean="0"/>
              <a:t>100</a:t>
            </a:r>
            <a:r>
              <a:rPr lang="en-GB" dirty="0"/>
              <a:t>% charity funded</a:t>
            </a:r>
          </a:p>
          <a:p>
            <a:pPr lvl="1"/>
            <a:r>
              <a:rPr lang="en-GB" dirty="0"/>
              <a:t>£</a:t>
            </a:r>
            <a:r>
              <a:rPr lang="en-GB" dirty="0" smtClean="0"/>
              <a:t>4.5million per year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Severely ill and injured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530535"/>
            <a:ext cx="4536504" cy="3628976"/>
          </a:xfrm>
          <a:prstGeom prst="rect">
            <a:avLst/>
          </a:prstGeom>
          <a:noFill/>
        </p:spPr>
      </p:pic>
      <p:pic>
        <p:nvPicPr>
          <p:cNvPr id="10" name="Picture 7" descr="G-HEM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866071" cy="5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G-HEM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20380"/>
            <a:ext cx="866071" cy="5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4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Eurocopter</a:t>
            </a:r>
            <a:r>
              <a:rPr lang="en-GB" dirty="0" smtClean="0"/>
              <a:t> Dauphin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3 identical</a:t>
            </a:r>
          </a:p>
          <a:p>
            <a:r>
              <a:rPr lang="en-GB" dirty="0" smtClean="0"/>
              <a:t>Twin engine</a:t>
            </a:r>
          </a:p>
          <a:p>
            <a:r>
              <a:rPr lang="en-GB" dirty="0" smtClean="0"/>
              <a:t>140 km/</a:t>
            </a:r>
            <a:r>
              <a:rPr lang="en-GB" dirty="0" err="1" smtClean="0"/>
              <a:t>hr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Largest civilian air </a:t>
            </a:r>
            <a:r>
              <a:rPr lang="en-GB" dirty="0" err="1" smtClean="0"/>
              <a:t>amb</a:t>
            </a:r>
            <a:endParaRPr lang="en-GB" dirty="0" smtClean="0"/>
          </a:p>
          <a:p>
            <a:r>
              <a:rPr lang="en-GB" dirty="0" smtClean="0"/>
              <a:t>Full length access to patient</a:t>
            </a:r>
          </a:p>
          <a:p>
            <a:r>
              <a:rPr lang="en-GB" dirty="0" smtClean="0"/>
              <a:t>Land in small spaces</a:t>
            </a:r>
          </a:p>
          <a:p>
            <a:endParaRPr lang="en-GB" dirty="0"/>
          </a:p>
          <a:p>
            <a:r>
              <a:rPr lang="en-GB" dirty="0" smtClean="0"/>
              <a:t>Not SAR - winch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\\nuth-rnas01\home37\Departmental Home Drives\H\hawesr\My Documents\Rachel\Photos and Pictures for Presentations\GNAAS Scafell 2 Aug 2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478019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Rachel\Pictures\GNAAS photos and videos and logo\DSC02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6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Aid to Intensive Care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 descr="\\nuth-rnas01\home37\Departmental Home Drives\H\hawesr\My Documents\Rachel\Photos and Pictures for Presentations\GNAAS photo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0944"/>
            <a:ext cx="3240360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SC0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93417"/>
            <a:ext cx="27876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lton 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14851"/>
            <a:ext cx="31464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Work - Dovetail</a:t>
            </a:r>
            <a:endParaRPr lang="en-GB" dirty="0"/>
          </a:p>
        </p:txBody>
      </p:sp>
      <p:pic>
        <p:nvPicPr>
          <p:cNvPr id="4" name="Picture 3" descr="\\nuth-rnas01\home37\Departmental Home Drives\H\hawesr\My Documents\Rachel\Photos and Pictures for Presentations\Scafell Rescue RAF Aug 2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233907" cy="258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Rachel\Pictures\GNAAS photos and videos and logo\Cumbria, Leyburn, Newcastle Oct 2010\DSC029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1490" y="3832123"/>
            <a:ext cx="3830989" cy="2873242"/>
          </a:xfrm>
          <a:noFill/>
        </p:spPr>
      </p:pic>
      <p:pic>
        <p:nvPicPr>
          <p:cNvPr id="6" name="Picture 5" descr="C:\Users\Rachel\Pictures\HEMS HCC Sept 2009\DSC0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90255"/>
            <a:ext cx="2912368" cy="21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\\nuth-rnas01\home37\Departmental Home Drives\H\hawesr\My Documents\Rachel\Photos and Pictures for Presentations\Ambulanc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0178"/>
            <a:ext cx="2783981" cy="165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nuth-rnas01\home37\Departmental Home Drives\H\hawesr\My Documents\Rachel\Photos and Pictures for Presentations\NEAS Log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13" y="1604814"/>
            <a:ext cx="1321582" cy="196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nuth-rnas01\home37\Departmental Home Drives\H\hawesr\My Documents\Rachel\Photos and Pictures for Presentations\HART Paramedic NW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09" y="1558307"/>
            <a:ext cx="10081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bleeding trauma patient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C:\Users\Rachel\Pictures\Presentation pictures\Red Blood Ce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860455"/>
            <a:ext cx="5669677" cy="42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1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on board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Do we really need it?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Is it effective?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Is it safe?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we afford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0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on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Do we need it?</a:t>
            </a:r>
          </a:p>
          <a:p>
            <a:pPr lvl="1"/>
            <a:r>
              <a:rPr lang="en-GB" dirty="0" smtClean="0"/>
              <a:t>Haemorrhage leading cause of death</a:t>
            </a:r>
          </a:p>
          <a:p>
            <a:pPr lvl="1"/>
            <a:r>
              <a:rPr lang="en-GB" dirty="0" smtClean="0"/>
              <a:t>999 to Emergency </a:t>
            </a:r>
            <a:r>
              <a:rPr lang="en-GB" dirty="0" err="1" smtClean="0"/>
              <a:t>Dept</a:t>
            </a:r>
            <a:r>
              <a:rPr lang="en-GB" dirty="0" smtClean="0"/>
              <a:t> 40mins</a:t>
            </a:r>
          </a:p>
          <a:p>
            <a:pPr lvl="1"/>
            <a:r>
              <a:rPr lang="en-GB" dirty="0" smtClean="0"/>
              <a:t>25% already have bleeding problems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C:\Users\Rachel\Pictures\Presentation pictures\ambul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3867836"/>
            <a:ext cx="28781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6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827</TotalTime>
  <Words>736</Words>
  <Application>Microsoft Office PowerPoint</Application>
  <PresentationFormat>On-screen Show (4:3)</PresentationFormat>
  <Paragraphs>232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Wingdings 2</vt:lpstr>
      <vt:lpstr>Civic</vt:lpstr>
      <vt:lpstr>Blood on Board  10 Month Review</vt:lpstr>
      <vt:lpstr>Intro</vt:lpstr>
      <vt:lpstr>GNAAS</vt:lpstr>
      <vt:lpstr>Eurocopter Dauphin</vt:lpstr>
      <vt:lpstr>Medical Care</vt:lpstr>
      <vt:lpstr>Team Work - Dovetail</vt:lpstr>
      <vt:lpstr>The bleeding trauma patient</vt:lpstr>
      <vt:lpstr>Blood on board</vt:lpstr>
      <vt:lpstr>Blood on board</vt:lpstr>
      <vt:lpstr>Lessons from the Military</vt:lpstr>
      <vt:lpstr>Issues</vt:lpstr>
      <vt:lpstr>Blood on Board</vt:lpstr>
      <vt:lpstr>Aims</vt:lpstr>
      <vt:lpstr>Better Together</vt:lpstr>
      <vt:lpstr>Logistics</vt:lpstr>
      <vt:lpstr>Costs!</vt:lpstr>
      <vt:lpstr>Logistics</vt:lpstr>
      <vt:lpstr>10 Month Logistic Review</vt:lpstr>
      <vt:lpstr>Time and Day</vt:lpstr>
      <vt:lpstr>Destination of Patient</vt:lpstr>
      <vt:lpstr>Clinical</vt:lpstr>
      <vt:lpstr>Demographics</vt:lpstr>
      <vt:lpstr>Mechanism of Injury</vt:lpstr>
      <vt:lpstr>10 Month Clinical Review</vt:lpstr>
      <vt:lpstr>Logistic Summary</vt:lpstr>
      <vt:lpstr>Gains!</vt:lpstr>
      <vt:lpstr>Summary</vt:lpstr>
      <vt:lpstr>PowerPoint Presentation</vt:lpstr>
    </vt:vector>
  </TitlesOfParts>
  <Company>Newcastle NHS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month review</dc:title>
  <dc:creator>Hawes, Rachel</dc:creator>
  <cp:lastModifiedBy>Peter Robertson</cp:lastModifiedBy>
  <cp:revision>98</cp:revision>
  <dcterms:created xsi:type="dcterms:W3CDTF">2015-04-13T17:23:12Z</dcterms:created>
  <dcterms:modified xsi:type="dcterms:W3CDTF">2015-12-10T15:04:32Z</dcterms:modified>
</cp:coreProperties>
</file>