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7"/>
  </p:notesMasterIdLst>
  <p:sldIdLst>
    <p:sldId id="256" r:id="rId3"/>
    <p:sldId id="539" r:id="rId4"/>
    <p:sldId id="257" r:id="rId5"/>
    <p:sldId id="513" r:id="rId6"/>
    <p:sldId id="540" r:id="rId7"/>
    <p:sldId id="415" r:id="rId8"/>
    <p:sldId id="499" r:id="rId9"/>
    <p:sldId id="537" r:id="rId10"/>
    <p:sldId id="538" r:id="rId11"/>
    <p:sldId id="359" r:id="rId12"/>
    <p:sldId id="416" r:id="rId13"/>
    <p:sldId id="268" r:id="rId14"/>
    <p:sldId id="311" r:id="rId15"/>
    <p:sldId id="334" r:id="rId16"/>
    <p:sldId id="535" r:id="rId17"/>
    <p:sldId id="534" r:id="rId18"/>
    <p:sldId id="536" r:id="rId19"/>
    <p:sldId id="300" r:id="rId20"/>
    <p:sldId id="496" r:id="rId21"/>
    <p:sldId id="498" r:id="rId22"/>
    <p:sldId id="454" r:id="rId23"/>
    <p:sldId id="500" r:id="rId24"/>
    <p:sldId id="501" r:id="rId25"/>
    <p:sldId id="357" r:id="rId26"/>
  </p:sldIdLst>
  <p:sldSz cx="9144000" cy="6858000" type="screen4x3"/>
  <p:notesSz cx="6858000" cy="10001250"/>
  <p:custShowLst>
    <p:custShow name="NBB Short" id="0">
      <p:sldLst>
        <p:sld r:id="rId3"/>
        <p:sld r:id="rId4"/>
        <p:sld r:id="rId5"/>
        <p:sld r:id="rId6"/>
        <p:sld r:id="rId7"/>
        <p:sld r:id="rId8"/>
        <p:sld r:id="rId9"/>
        <p:sld r:id="rId10"/>
        <p:sld r:id="rId11"/>
        <p:sld r:id="rId14"/>
        <p:sld r:id="rId15"/>
        <p:sld r:id="rId16"/>
        <p:sld r:id="rId20"/>
        <p:sld r:id="rId21"/>
        <p:sld r:id="rId22"/>
        <p:sld r:id="rId23"/>
        <p:sld r:id="rId26"/>
      </p:sldLst>
    </p:custShow>
  </p:custShow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24">
          <p15:clr>
            <a:srgbClr val="A4A3A4"/>
          </p15:clr>
        </p15:guide>
        <p15:guide id="2" pos="29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84892" autoAdjust="0"/>
  </p:normalViewPr>
  <p:slideViewPr>
    <p:cSldViewPr>
      <p:cViewPr varScale="1">
        <p:scale>
          <a:sx n="95" d="100"/>
          <a:sy n="95" d="100"/>
        </p:scale>
        <p:origin x="1488" y="72"/>
      </p:cViewPr>
      <p:guideLst>
        <p:guide orient="horz" pos="2124"/>
        <p:guide pos="2904"/>
      </p:guideLst>
    </p:cSldViewPr>
  </p:slideViewPr>
  <p:outlineViewPr>
    <p:cViewPr>
      <p:scale>
        <a:sx n="33" d="100"/>
        <a:sy n="33" d="100"/>
      </p:scale>
      <p:origin x="0" y="-2904"/>
    </p:cViewPr>
  </p:outlineViewPr>
  <p:notesTextViewPr>
    <p:cViewPr>
      <p:scale>
        <a:sx n="1" d="1"/>
        <a:sy n="1" d="1"/>
      </p:scale>
      <p:origin x="0" y="0"/>
    </p:cViewPr>
  </p:notesTextViewPr>
  <p:notesViewPr>
    <p:cSldViewPr>
      <p:cViewPr>
        <p:scale>
          <a:sx n="130" d="100"/>
          <a:sy n="130" d="100"/>
        </p:scale>
        <p:origin x="1344" y="-174"/>
      </p:cViewPr>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Header Placeholder 1"/>
          <p:cNvSpPr>
            <a:spLocks noGrp="1" noChangeArrowheads="1"/>
          </p:cNvSpPr>
          <p:nvPr>
            <p:ph type="hdr" sz="quarter" idx="4294967295"/>
          </p:nvPr>
        </p:nvSpPr>
        <p:spPr bwMode="auto">
          <a:xfrm>
            <a:off x="0" y="0"/>
            <a:ext cx="2971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3075" name="Date Placeholder 2"/>
          <p:cNvSpPr>
            <a:spLocks noGrp="1" noChangeArrowheads="1"/>
          </p:cNvSpPr>
          <p:nvPr>
            <p:ph type="dt" idx="1"/>
          </p:nvPr>
        </p:nvSpPr>
        <p:spPr bwMode="auto">
          <a:xfrm>
            <a:off x="3884613" y="0"/>
            <a:ext cx="2971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62504E21-5677-49D0-8BCF-BF89A5F8F7E2}" type="datetime1">
              <a:rPr lang="zh-CN" altLang="en-US"/>
              <a:pPr>
                <a:defRPr/>
              </a:pPr>
              <a:t>2016/10/24</a:t>
            </a:fld>
            <a:endParaRPr lang="en-US" altLang="zh-CN" sz="1200"/>
          </a:p>
        </p:txBody>
      </p:sp>
      <p:sp>
        <p:nvSpPr>
          <p:cNvPr id="3076" name="Slide Image Placeholder 3"/>
          <p:cNvSpPr>
            <a:spLocks noGrp="1" noRot="1" noChangeAspect="1" noChangeArrowheads="1"/>
          </p:cNvSpPr>
          <p:nvPr>
            <p:ph type="sldImg" idx="2"/>
          </p:nvPr>
        </p:nvSpPr>
        <p:spPr bwMode="auto">
          <a:xfrm>
            <a:off x="1179513" y="1250950"/>
            <a:ext cx="4500562"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Notes Placeholder 4"/>
          <p:cNvSpPr>
            <a:spLocks noGrp="1" noRot="1" noChangeAspect="1" noChangeArrowheads="1"/>
          </p:cNvSpPr>
          <p:nvPr/>
        </p:nvSpPr>
        <p:spPr bwMode="auto">
          <a:xfrm>
            <a:off x="685800" y="4813300"/>
            <a:ext cx="54864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a:spcBef>
                <a:spcPct val="30000"/>
              </a:spcBef>
              <a:defRPr/>
            </a:pPr>
            <a:endParaRPr lang="en-US" altLang="en-US" sz="1200">
              <a:solidFill>
                <a:srgbClr val="000000"/>
              </a:solidFill>
            </a:endParaRPr>
          </a:p>
        </p:txBody>
      </p:sp>
      <p:sp>
        <p:nvSpPr>
          <p:cNvPr id="3078" name="Footer Placeholder 5"/>
          <p:cNvSpPr>
            <a:spLocks noGrp="1" noChangeArrowheads="1"/>
          </p:cNvSpPr>
          <p:nvPr>
            <p:ph type="ftr" sz="quarter" idx="4"/>
          </p:nvPr>
        </p:nvSpPr>
        <p:spPr bwMode="auto">
          <a:xfrm>
            <a:off x="0" y="9499600"/>
            <a:ext cx="2971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3079" name="Slide Number Placeholder 6"/>
          <p:cNvSpPr>
            <a:spLocks noGrp="1" noChangeArrowheads="1"/>
          </p:cNvSpPr>
          <p:nvPr>
            <p:ph type="sldNum" sz="quarter" idx="5"/>
          </p:nvPr>
        </p:nvSpPr>
        <p:spPr bwMode="auto">
          <a:xfrm>
            <a:off x="3884613" y="9499600"/>
            <a:ext cx="2971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a:lvl1pPr>
          </a:lstStyle>
          <a:p>
            <a:pPr>
              <a:defRPr/>
            </a:pPr>
            <a:fld id="{DB557C2F-09A8-4671-91C8-709550751344}" type="slidenum">
              <a:rPr lang="en-US" altLang="zh-CN"/>
              <a:pPr>
                <a:defRPr/>
              </a:pPr>
              <a:t>‹#›</a:t>
            </a:fld>
            <a:endParaRPr lang="en-US" altLang="zh-CN" sz="1200"/>
          </a:p>
        </p:txBody>
      </p:sp>
    </p:spTree>
    <p:extLst>
      <p:ext uri="{BB962C8B-B14F-4D97-AF65-F5344CB8AC3E}">
        <p14:creationId xmlns:p14="http://schemas.microsoft.com/office/powerpoint/2010/main" val="1196830482"/>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pPr marL="171450" indent="-171450">
              <a:buFont typeface="Arial" panose="020B0604020202020204" pitchFamily="34" charset="0"/>
              <a:buChar char="•"/>
            </a:pPr>
            <a:r>
              <a:rPr lang="en-GB" dirty="0"/>
              <a:t>Hello My Name Is</a:t>
            </a:r>
          </a:p>
          <a:p>
            <a:pPr marL="171450" indent="-171450">
              <a:buFont typeface="Arial" panose="020B0604020202020204" pitchFamily="34" charset="0"/>
              <a:buChar char="•"/>
            </a:pPr>
            <a:r>
              <a:rPr lang="en-GB" dirty="0"/>
              <a:t>I’m a  Rider / Driver</a:t>
            </a:r>
            <a:r>
              <a:rPr lang="en-GB" baseline="0" dirty="0"/>
              <a:t> / Volunteer with Northumbria Blood Bikes</a:t>
            </a:r>
          </a:p>
          <a:p>
            <a:pPr marL="171450" indent="-171450">
              <a:buFont typeface="Arial" panose="020B0604020202020204" pitchFamily="34" charset="0"/>
              <a:buChar char="•"/>
            </a:pPr>
            <a:r>
              <a:rPr lang="en-GB" baseline="0" dirty="0"/>
              <a:t>Thanks for the opportunity to share our story with you </a:t>
            </a:r>
          </a:p>
          <a:p>
            <a:pPr marL="171450" indent="-171450">
              <a:buFont typeface="Arial" panose="020B0604020202020204" pitchFamily="34" charset="0"/>
              <a:buChar char="•"/>
            </a:pPr>
            <a:r>
              <a:rPr lang="en-GB" baseline="0" dirty="0"/>
              <a:t>Straw Poll – “how many of you have heard of us or know what we do”</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1</a:t>
            </a:fld>
            <a:endParaRPr lang="en-US" altLang="zh-CN" sz="1200"/>
          </a:p>
        </p:txBody>
      </p:sp>
    </p:spTree>
    <p:extLst>
      <p:ext uri="{BB962C8B-B14F-4D97-AF65-F5344CB8AC3E}">
        <p14:creationId xmlns:p14="http://schemas.microsoft.com/office/powerpoint/2010/main" val="106253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We are a charity.  </a:t>
            </a:r>
          </a:p>
          <a:p>
            <a:r>
              <a:rPr lang="en-GB" dirty="0"/>
              <a:t>When NHS couriers go home, hospitals used to rely on taxis or couriers to move urgent items out of hours.</a:t>
            </a:r>
          </a:p>
          <a:p>
            <a:r>
              <a:rPr lang="en-GB" dirty="0"/>
              <a:t>We are not part of the NHS, or Blood Transfusion Service,</a:t>
            </a:r>
            <a:r>
              <a:rPr lang="en-GB" baseline="0" dirty="0"/>
              <a:t> but an independent charity.</a:t>
            </a:r>
          </a:p>
          <a:p>
            <a:r>
              <a:rPr lang="en-GB" baseline="0" dirty="0"/>
              <a:t>Our charitable aim is to improve health and save lives.</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2</a:t>
            </a:fld>
            <a:endParaRPr lang="en-US" altLang="zh-CN" sz="1200"/>
          </a:p>
        </p:txBody>
      </p:sp>
    </p:spTree>
    <p:extLst>
      <p:ext uri="{BB962C8B-B14F-4D97-AF65-F5344CB8AC3E}">
        <p14:creationId xmlns:p14="http://schemas.microsoft.com/office/powerpoint/2010/main" val="128594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Only the North</a:t>
            </a:r>
            <a:r>
              <a:rPr lang="en-GB" baseline="0" dirty="0"/>
              <a:t> of Scotland is not covered.</a:t>
            </a:r>
          </a:p>
          <a:p>
            <a:r>
              <a:rPr lang="en-GB" baseline="0" dirty="0"/>
              <a:t>A group is forming based in Aberdeen to cover the NE of Scotland</a:t>
            </a:r>
            <a:endParaRPr lang="en-GB" dirty="0"/>
          </a:p>
          <a:p>
            <a:r>
              <a:rPr lang="en-GB" dirty="0"/>
              <a:t>Of the 8 groups that are not members of NABB, many are working towards the standards required for membership</a:t>
            </a:r>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3</a:t>
            </a:fld>
            <a:endParaRPr lang="en-US" altLang="zh-CN" sz="1200"/>
          </a:p>
        </p:txBody>
      </p:sp>
    </p:spTree>
    <p:extLst>
      <p:ext uri="{BB962C8B-B14F-4D97-AF65-F5344CB8AC3E}">
        <p14:creationId xmlns:p14="http://schemas.microsoft.com/office/powerpoint/2010/main" val="142242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Delivering to hospitals is the visible part of our service, our equivalent of a duck on the lake</a:t>
            </a:r>
          </a:p>
          <a:p>
            <a:r>
              <a:rPr lang="en-GB" dirty="0"/>
              <a:t>Everything else is what it takes to enable the delivery service – paddling like mad under the water.</a:t>
            </a:r>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4</a:t>
            </a:fld>
            <a:endParaRPr lang="en-US" altLang="zh-CN" sz="1200"/>
          </a:p>
        </p:txBody>
      </p:sp>
    </p:spTree>
    <p:extLst>
      <p:ext uri="{BB962C8B-B14F-4D97-AF65-F5344CB8AC3E}">
        <p14:creationId xmlns:p14="http://schemas.microsoft.com/office/powerpoint/2010/main" val="429461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endParaRPr lang="en-GB" dirty="0"/>
          </a:p>
          <a:p>
            <a:endParaRPr lang="en-GB" dirty="0"/>
          </a:p>
          <a:p>
            <a:endParaRPr lang="en-GB" dirty="0"/>
          </a:p>
          <a:p>
            <a:r>
              <a:rPr lang="en-GB" dirty="0"/>
              <a:t>The map outlines our region</a:t>
            </a:r>
          </a:p>
          <a:p>
            <a:r>
              <a:rPr lang="en-GB" dirty="0"/>
              <a:t>It is more or less the medieval</a:t>
            </a:r>
            <a:r>
              <a:rPr lang="en-GB" baseline="0" dirty="0"/>
              <a:t> </a:t>
            </a:r>
            <a:r>
              <a:rPr lang="en-GB" dirty="0"/>
              <a:t>kingdom of Northumbria. (Originally it included North Yorkshire hence “North</a:t>
            </a:r>
            <a:r>
              <a:rPr lang="en-GB" baseline="0" dirty="0"/>
              <a:t> of the Humber Area”)</a:t>
            </a:r>
            <a:endParaRPr lang="en-GB" dirty="0"/>
          </a:p>
          <a:p>
            <a:r>
              <a:rPr lang="en-GB" dirty="0"/>
              <a:t>We can do</a:t>
            </a:r>
            <a:r>
              <a:rPr lang="en-GB" baseline="0" dirty="0"/>
              <a:t> relay runs with neighbouring groups.</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5</a:t>
            </a:fld>
            <a:endParaRPr lang="en-US" altLang="zh-CN" sz="1200"/>
          </a:p>
        </p:txBody>
      </p:sp>
    </p:spTree>
    <p:extLst>
      <p:ext uri="{BB962C8B-B14F-4D97-AF65-F5344CB8AC3E}">
        <p14:creationId xmlns:p14="http://schemas.microsoft.com/office/powerpoint/2010/main" val="243864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We are led to believe that just one of the Trusts in the North East saved over £50,000 last financial year as a result</a:t>
            </a:r>
            <a:r>
              <a:rPr lang="en-GB" baseline="0" dirty="0"/>
              <a:t> of NBB.</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6</a:t>
            </a:fld>
            <a:endParaRPr lang="en-US" altLang="zh-CN" sz="1200"/>
          </a:p>
        </p:txBody>
      </p:sp>
    </p:spTree>
    <p:extLst>
      <p:ext uri="{BB962C8B-B14F-4D97-AF65-F5344CB8AC3E}">
        <p14:creationId xmlns:p14="http://schemas.microsoft.com/office/powerpoint/2010/main" val="139880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Filtering is legal in the UK</a:t>
            </a:r>
            <a:br>
              <a:rPr lang="en-GB" dirty="0"/>
            </a:br>
            <a:br>
              <a:rPr lang="en-GB" dirty="0"/>
            </a:br>
            <a:r>
              <a:rPr lang="en-GB" dirty="0"/>
              <a:t>We can use “no Car” or Bus lanes  except in Gateshead who don’t/won’t allow it.  In Newcastle we have dispensation for our cars to use the No-Car lanes </a:t>
            </a:r>
            <a:r>
              <a:rPr lang="en-GB"/>
              <a:t>in Emergencies</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7</a:t>
            </a:fld>
            <a:endParaRPr lang="en-US" altLang="zh-CN" sz="1200"/>
          </a:p>
        </p:txBody>
      </p:sp>
    </p:spTree>
    <p:extLst>
      <p:ext uri="{BB962C8B-B14F-4D97-AF65-F5344CB8AC3E}">
        <p14:creationId xmlns:p14="http://schemas.microsoft.com/office/powerpoint/2010/main" val="32102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At the time of the photo (Feb 2014) this represented the complete fleet of vehicles</a:t>
            </a:r>
            <a:r>
              <a:rPr lang="en-GB" baseline="0" dirty="0"/>
              <a:t>  - 2 motorcycles</a:t>
            </a:r>
          </a:p>
          <a:p>
            <a:endParaRPr lang="en-GB" baseline="0" dirty="0"/>
          </a:p>
          <a:p>
            <a:r>
              <a:rPr lang="en-GB" baseline="0" dirty="0"/>
              <a:t>there are 31 people in the photo (plus two taking photos) that represented about 90% of the membership at the time</a:t>
            </a:r>
          </a:p>
          <a:p>
            <a:endParaRPr lang="en-GB" baseline="0" dirty="0"/>
          </a:p>
          <a:p>
            <a:r>
              <a:rPr lang="en-GB" baseline="0" dirty="0"/>
              <a:t>Earlier this year we refreshed the group portraits.   </a:t>
            </a:r>
          </a:p>
          <a:p>
            <a:endParaRPr lang="en-GB" baseline="0" dirty="0"/>
          </a:p>
          <a:p>
            <a:r>
              <a:rPr lang="en-GB" baseline="0" dirty="0"/>
              <a:t>You can see the fleet has grown considerably</a:t>
            </a:r>
          </a:p>
          <a:p>
            <a:endParaRPr lang="en-GB" baseline="0" dirty="0"/>
          </a:p>
          <a:p>
            <a:r>
              <a:rPr lang="en-GB" baseline="0" dirty="0"/>
              <a:t>However, as it was the summer holiday period, we still only had around thirty members at the photoshoot – only now it represented between around 5% of the group.</a:t>
            </a:r>
          </a:p>
          <a:p>
            <a:endParaRPr lang="en-GB" baseline="0" dirty="0"/>
          </a:p>
          <a:p>
            <a:r>
              <a:rPr lang="en-GB" baseline="0" dirty="0"/>
              <a:t>Even these photos are already out of date – we’ve added another car, one of the bikes has been replaced.</a:t>
            </a:r>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12</a:t>
            </a:fld>
            <a:endParaRPr lang="en-US" altLang="zh-CN" sz="1200"/>
          </a:p>
        </p:txBody>
      </p:sp>
    </p:spTree>
    <p:extLst>
      <p:ext uri="{BB962C8B-B14F-4D97-AF65-F5344CB8AC3E}">
        <p14:creationId xmlns:p14="http://schemas.microsoft.com/office/powerpoint/2010/main" val="112133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813300"/>
            <a:ext cx="5486400" cy="3938588"/>
          </a:xfrm>
          <a:prstGeom prst="rect">
            <a:avLst/>
          </a:prstGeom>
        </p:spPr>
        <p:txBody>
          <a:bodyPr/>
          <a:lstStyle/>
          <a:p>
            <a:r>
              <a:rPr lang="en-GB" dirty="0"/>
              <a:t>Update April 2016 </a:t>
            </a:r>
          </a:p>
          <a:p>
            <a:r>
              <a:rPr lang="en-GB" sz="1050" dirty="0"/>
              <a:t>Eighteen lives have been saved as a result of air ambulances carrying blood on board, the charity has said.</a:t>
            </a:r>
          </a:p>
          <a:p>
            <a:r>
              <a:rPr lang="en-GB" sz="1050" dirty="0"/>
              <a:t>The Great North Air Ambulance Service (GNAAS), which covers the North East, Cumbria and North Yorkshire, started the scheme in January 2015.</a:t>
            </a:r>
          </a:p>
          <a:p>
            <a:r>
              <a:rPr lang="en-GB" sz="1050" dirty="0"/>
              <a:t>Since then, medics have performed 60 transfusions, a third of which were deemed to have been of critical importance to survival.</a:t>
            </a:r>
          </a:p>
          <a:p>
            <a:r>
              <a:rPr lang="en-GB" sz="1050" dirty="0"/>
              <a:t>Many others have had their outcomes improved by having the intervention.</a:t>
            </a:r>
          </a:p>
          <a:p>
            <a:endParaRPr lang="en-GB" dirty="0"/>
          </a:p>
          <a:p>
            <a:r>
              <a:rPr lang="en-GB" dirty="0"/>
              <a:t>Update sept 2016 – </a:t>
            </a:r>
          </a:p>
          <a:p>
            <a:r>
              <a:rPr lang="en-GB" sz="1050" dirty="0"/>
              <a:t>1250 </a:t>
            </a:r>
            <a:r>
              <a:rPr lang="en-GB" sz="1050" dirty="0" err="1"/>
              <a:t>coolboxes</a:t>
            </a:r>
            <a:r>
              <a:rPr lang="en-GB" sz="1050" dirty="0"/>
              <a:t> delivered: figures from </a:t>
            </a:r>
            <a:r>
              <a:rPr lang="en-GB" sz="1050" dirty="0" err="1"/>
              <a:t>from</a:t>
            </a:r>
            <a:r>
              <a:rPr lang="en-GB" sz="1050" dirty="0"/>
              <a:t> NBB records</a:t>
            </a:r>
          </a:p>
          <a:p>
            <a:endParaRPr lang="en-GB" dirty="0"/>
          </a:p>
        </p:txBody>
      </p:sp>
      <p:sp>
        <p:nvSpPr>
          <p:cNvPr id="4" name="Date Placeholder 3"/>
          <p:cNvSpPr>
            <a:spLocks noGrp="1"/>
          </p:cNvSpPr>
          <p:nvPr>
            <p:ph type="dt" idx="10"/>
          </p:nvPr>
        </p:nvSpPr>
        <p:spPr/>
        <p:txBody>
          <a:bodyPr/>
          <a:lstStyle/>
          <a:p>
            <a:pPr>
              <a:defRPr/>
            </a:pPr>
            <a:fld id="{62504E21-5677-49D0-8BCF-BF89A5F8F7E2}" type="datetime1">
              <a:rPr lang="zh-CN" altLang="en-US" smtClean="0"/>
              <a:pPr>
                <a:defRPr/>
              </a:pPr>
              <a:t>2016/10/24</a:t>
            </a:fld>
            <a:endParaRPr lang="en-US" altLang="zh-CN" sz="1200"/>
          </a:p>
        </p:txBody>
      </p:sp>
      <p:sp>
        <p:nvSpPr>
          <p:cNvPr id="5" name="Slide Number Placeholder 4"/>
          <p:cNvSpPr>
            <a:spLocks noGrp="1"/>
          </p:cNvSpPr>
          <p:nvPr>
            <p:ph type="sldNum" sz="quarter" idx="11"/>
          </p:nvPr>
        </p:nvSpPr>
        <p:spPr/>
        <p:txBody>
          <a:bodyPr/>
          <a:lstStyle/>
          <a:p>
            <a:pPr>
              <a:defRPr/>
            </a:pPr>
            <a:fld id="{DB557C2F-09A8-4671-91C8-709550751344}" type="slidenum">
              <a:rPr lang="en-US" altLang="zh-CN" smtClean="0"/>
              <a:pPr>
                <a:defRPr/>
              </a:pPr>
              <a:t>19</a:t>
            </a:fld>
            <a:endParaRPr lang="en-US" altLang="zh-CN" sz="1200"/>
          </a:p>
        </p:txBody>
      </p:sp>
    </p:spTree>
    <p:extLst>
      <p:ext uri="{BB962C8B-B14F-4D97-AF65-F5344CB8AC3E}">
        <p14:creationId xmlns:p14="http://schemas.microsoft.com/office/powerpoint/2010/main" val="229341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FEBC9E-2D66-4C61-927A-D8F21CAB6641}" type="slidenum">
              <a:rPr lang="en-US" altLang="zh-CN"/>
              <a:pPr>
                <a:defRPr/>
              </a:pPr>
              <a:t>‹#›</a:t>
            </a:fld>
            <a:endParaRPr lang="en-US" altLang="zh-CN" sz="1800"/>
          </a:p>
        </p:txBody>
      </p:sp>
    </p:spTree>
    <p:extLst>
      <p:ext uri="{BB962C8B-B14F-4D97-AF65-F5344CB8AC3E}">
        <p14:creationId xmlns:p14="http://schemas.microsoft.com/office/powerpoint/2010/main" val="387220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1122D6-DF9D-4954-B990-B6EEB4B2278F}" type="slidenum">
              <a:rPr lang="en-US" altLang="zh-CN"/>
              <a:pPr>
                <a:defRPr/>
              </a:pPr>
              <a:t>‹#›</a:t>
            </a:fld>
            <a:endParaRPr lang="en-US" altLang="zh-CN" sz="1800"/>
          </a:p>
        </p:txBody>
      </p:sp>
    </p:spTree>
    <p:extLst>
      <p:ext uri="{BB962C8B-B14F-4D97-AF65-F5344CB8AC3E}">
        <p14:creationId xmlns:p14="http://schemas.microsoft.com/office/powerpoint/2010/main" val="418319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D06897-7AC4-4652-AADB-0BFBC34DCAA6}" type="slidenum">
              <a:rPr lang="en-US" altLang="zh-CN"/>
              <a:pPr>
                <a:defRPr/>
              </a:pPr>
              <a:t>‹#›</a:t>
            </a:fld>
            <a:endParaRPr lang="en-US" altLang="zh-CN" sz="1800"/>
          </a:p>
        </p:txBody>
      </p:sp>
    </p:spTree>
    <p:extLst>
      <p:ext uri="{BB962C8B-B14F-4D97-AF65-F5344CB8AC3E}">
        <p14:creationId xmlns:p14="http://schemas.microsoft.com/office/powerpoint/2010/main" val="2407188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noChangeArrowheads="1"/>
          </p:cNvSpPr>
          <p:nvPr>
            <p:ph type="dt" sz="half" idx="10"/>
          </p:nvPr>
        </p:nvSpPr>
        <p:spPr>
          <a:ln/>
        </p:spPr>
        <p:txBody>
          <a:bodyPr/>
          <a:lstStyle>
            <a:lvl1pPr>
              <a:defRPr/>
            </a:lvl1pPr>
          </a:lstStyle>
          <a:p>
            <a:pPr>
              <a:defRPr/>
            </a:pPr>
            <a:fld id="{305DF52A-E948-4E13-B5C9-46A2E777E7C0}"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0AB76B4-1E76-42EC-9510-6B1A2CFEC3E2}"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300754913"/>
      </p:ext>
    </p:extLst>
  </p:cSld>
  <p:clrMapOvr>
    <a:masterClrMapping/>
  </p:clrMapOvr>
  <p:transition spd="slow" advClick="0" advTm="15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ln/>
        </p:spPr>
        <p:txBody>
          <a:bodyPr/>
          <a:lstStyle>
            <a:lvl1pPr>
              <a:defRPr/>
            </a:lvl1pPr>
          </a:lstStyle>
          <a:p>
            <a:pPr>
              <a:defRPr/>
            </a:pPr>
            <a:fld id="{D3FC924A-AEB1-4C96-8803-992A0BE0C823}"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99334F1-C39E-4167-958B-4CDA023D4CA7}"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2303908895"/>
      </p:ext>
    </p:extLst>
  </p:cSld>
  <p:clrMapOvr>
    <a:masterClrMapping/>
  </p:clrMapOvr>
  <p:transition spd="slow" advClick="0" advTm="15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fld id="{6BAEFBE0-05FE-43AF-AEEA-0EFE34AF6737}"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5FD1612-5F29-4CA4-8FDB-45D3C47E4E63}"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2389043839"/>
      </p:ext>
    </p:extLst>
  </p:cSld>
  <p:clrMapOvr>
    <a:masterClrMapping/>
  </p:clrMapOvr>
  <p:transition spd="slow" advClick="0" advTm="15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noChangeArrowheads="1"/>
          </p:cNvSpPr>
          <p:nvPr>
            <p:ph type="dt" sz="half" idx="10"/>
          </p:nvPr>
        </p:nvSpPr>
        <p:spPr>
          <a:ln/>
        </p:spPr>
        <p:txBody>
          <a:bodyPr/>
          <a:lstStyle>
            <a:lvl1pPr>
              <a:defRPr/>
            </a:lvl1pPr>
          </a:lstStyle>
          <a:p>
            <a:pPr>
              <a:defRPr/>
            </a:pPr>
            <a:fld id="{AB3C11A5-A3AA-4F71-A2AF-D9445D1638CE}"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3E0C0C4B-17F6-4DEA-873D-DFADD88C2CA8}"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1668786842"/>
      </p:ext>
    </p:extLst>
  </p:cSld>
  <p:clrMapOvr>
    <a:masterClrMapping/>
  </p:clrMapOvr>
  <p:transition spd="slow" advClick="0" advTm="15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noChangeArrowheads="1"/>
          </p:cNvSpPr>
          <p:nvPr>
            <p:ph type="dt" sz="half" idx="10"/>
          </p:nvPr>
        </p:nvSpPr>
        <p:spPr>
          <a:ln/>
        </p:spPr>
        <p:txBody>
          <a:bodyPr/>
          <a:lstStyle>
            <a:lvl1pPr>
              <a:defRPr/>
            </a:lvl1pPr>
          </a:lstStyle>
          <a:p>
            <a:pPr>
              <a:defRPr/>
            </a:pPr>
            <a:fld id="{16101752-D206-4DFC-8A67-F6D803D8DBA2}"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B811DBFA-3369-4123-A909-DD08176CC5D1}"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3332354139"/>
      </p:ext>
    </p:extLst>
  </p:cSld>
  <p:clrMapOvr>
    <a:masterClrMapping/>
  </p:clrMapOvr>
  <p:transition spd="slow" advClick="0" advTm="15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noChangeArrowheads="1"/>
          </p:cNvSpPr>
          <p:nvPr>
            <p:ph type="dt" sz="half" idx="10"/>
          </p:nvPr>
        </p:nvSpPr>
        <p:spPr>
          <a:ln/>
        </p:spPr>
        <p:txBody>
          <a:bodyPr/>
          <a:lstStyle>
            <a:lvl1pPr>
              <a:defRPr/>
            </a:lvl1pPr>
          </a:lstStyle>
          <a:p>
            <a:pPr>
              <a:defRPr/>
            </a:pPr>
            <a:fld id="{A4153282-6715-4D29-B581-383D0CAEF395}"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F75CDD8A-9B5B-40F6-897B-2B85984AD25F}"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3702232099"/>
      </p:ext>
    </p:extLst>
  </p:cSld>
  <p:clrMapOvr>
    <a:masterClrMapping/>
  </p:clrMapOvr>
  <p:transition spd="slow" advClick="0" advTm="15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22EB5C3D-21B7-469A-B2A2-A8C7AD3327F4}"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E664EBCD-7DFE-496D-A3D4-355673046BB7}"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1012452331"/>
      </p:ext>
    </p:extLst>
  </p:cSld>
  <p:clrMapOvr>
    <a:masterClrMapping/>
  </p:clrMapOvr>
  <p:transition spd="slow" advClick="0" advTm="1500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27BBDD67-4CC9-4FED-90D0-4EAD973A68DE}"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A9534B-07FB-4E10-B16B-6E83A131DDB0}"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230321606"/>
      </p:ext>
    </p:extLst>
  </p:cSld>
  <p:clrMapOvr>
    <a:masterClrMapping/>
  </p:clrMapOvr>
  <p:transition spd="slow" advClick="0" advTm="15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416AB49-24D9-4C39-BA5D-3A70C4B33507}" type="slidenum">
              <a:rPr lang="en-US" altLang="zh-CN"/>
              <a:pPr>
                <a:defRPr/>
              </a:pPr>
              <a:t>‹#›</a:t>
            </a:fld>
            <a:endParaRPr lang="en-US" altLang="zh-CN" sz="1800"/>
          </a:p>
        </p:txBody>
      </p:sp>
    </p:spTree>
    <p:extLst>
      <p:ext uri="{BB962C8B-B14F-4D97-AF65-F5344CB8AC3E}">
        <p14:creationId xmlns:p14="http://schemas.microsoft.com/office/powerpoint/2010/main" val="1937324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anose="020F050202020403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11E325D6-496E-4EDF-880F-D1D1C45ED826}"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CF41C2B0-2E66-426B-AD2B-B4D1CC74705A}"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2708691019"/>
      </p:ext>
    </p:extLst>
  </p:cSld>
  <p:clrMapOvr>
    <a:masterClrMapping/>
  </p:clrMapOvr>
  <p:transition spd="slow" advClick="0" advTm="1500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ln/>
        </p:spPr>
        <p:txBody>
          <a:bodyPr/>
          <a:lstStyle>
            <a:lvl1pPr>
              <a:defRPr/>
            </a:lvl1pPr>
          </a:lstStyle>
          <a:p>
            <a:pPr>
              <a:defRPr/>
            </a:pPr>
            <a:fld id="{907D0CB9-8677-4637-9498-5CFE690421FE}"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3F90CD40-5DE5-4382-AAA5-0CE67230FCBE}"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2688272645"/>
      </p:ext>
    </p:extLst>
  </p:cSld>
  <p:clrMapOvr>
    <a:masterClrMapping/>
  </p:clrMapOvr>
  <p:transition spd="slow" advClick="0" advTm="1500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noChangeArrowheads="1"/>
          </p:cNvSpPr>
          <p:nvPr>
            <p:ph type="dt" sz="half" idx="10"/>
          </p:nvPr>
        </p:nvSpPr>
        <p:spPr>
          <a:ln/>
        </p:spPr>
        <p:txBody>
          <a:bodyPr/>
          <a:lstStyle>
            <a:lvl1pPr>
              <a:defRPr/>
            </a:lvl1pPr>
          </a:lstStyle>
          <a:p>
            <a:pPr>
              <a:defRPr/>
            </a:pPr>
            <a:fld id="{BA275087-DB82-4E1D-917F-7644D5CCCA1C}"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en-US"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2E8D79D9-CF05-4A0E-8EEC-21E2614C515D}" type="slidenum">
              <a:rPr lang="en-US" altLang="zh-CN"/>
              <a:pPr>
                <a:defRPr/>
              </a:pPr>
              <a:t>‹#›</a:t>
            </a:fld>
            <a:endParaRPr lang="en-US" altLang="zh-CN" sz="1800">
              <a:solidFill>
                <a:schemeClr val="tx1"/>
              </a:solidFill>
              <a:latin typeface="+mn-lt"/>
              <a:sym typeface="Calibri" panose="020F0502020204030204" pitchFamily="34" charset="0"/>
            </a:endParaRPr>
          </a:p>
        </p:txBody>
      </p:sp>
    </p:spTree>
    <p:extLst>
      <p:ext uri="{BB962C8B-B14F-4D97-AF65-F5344CB8AC3E}">
        <p14:creationId xmlns:p14="http://schemas.microsoft.com/office/powerpoint/2010/main" val="3960588305"/>
      </p:ext>
    </p:extLst>
  </p:cSld>
  <p:clrMapOvr>
    <a:masterClrMapping/>
  </p:clrMapOvr>
  <p:transition spd="slow" advClick="0" advTm="15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01069B-3B77-4E2B-88FA-3EE32DCBE1B6}" type="slidenum">
              <a:rPr lang="en-US" altLang="zh-CN"/>
              <a:pPr>
                <a:defRPr/>
              </a:pPr>
              <a:t>‹#›</a:t>
            </a:fld>
            <a:endParaRPr lang="en-US" altLang="zh-CN" sz="1800"/>
          </a:p>
        </p:txBody>
      </p:sp>
    </p:spTree>
    <p:extLst>
      <p:ext uri="{BB962C8B-B14F-4D97-AF65-F5344CB8AC3E}">
        <p14:creationId xmlns:p14="http://schemas.microsoft.com/office/powerpoint/2010/main" val="284684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666EA1-3DA3-4C0B-93CB-9E788AA4AE11}" type="slidenum">
              <a:rPr lang="en-US" altLang="zh-CN"/>
              <a:pPr>
                <a:defRPr/>
              </a:pPr>
              <a:t>‹#›</a:t>
            </a:fld>
            <a:endParaRPr lang="en-US" altLang="zh-CN" sz="1800"/>
          </a:p>
        </p:txBody>
      </p:sp>
    </p:spTree>
    <p:extLst>
      <p:ext uri="{BB962C8B-B14F-4D97-AF65-F5344CB8AC3E}">
        <p14:creationId xmlns:p14="http://schemas.microsoft.com/office/powerpoint/2010/main" val="23462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C8C62C2-FA42-4965-B93C-3E75B4C746F9}" type="slidenum">
              <a:rPr lang="en-US" altLang="zh-CN"/>
              <a:pPr>
                <a:defRPr/>
              </a:pPr>
              <a:t>‹#›</a:t>
            </a:fld>
            <a:endParaRPr lang="en-US" altLang="zh-CN" sz="1800"/>
          </a:p>
        </p:txBody>
      </p:sp>
    </p:spTree>
    <p:extLst>
      <p:ext uri="{BB962C8B-B14F-4D97-AF65-F5344CB8AC3E}">
        <p14:creationId xmlns:p14="http://schemas.microsoft.com/office/powerpoint/2010/main" val="123536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437D3DB-7F94-4397-B05D-FEF1B14A3C00}" type="slidenum">
              <a:rPr lang="en-US" altLang="zh-CN"/>
              <a:pPr>
                <a:defRPr/>
              </a:pPr>
              <a:t>‹#›</a:t>
            </a:fld>
            <a:endParaRPr lang="en-US" altLang="zh-CN" sz="1800"/>
          </a:p>
        </p:txBody>
      </p:sp>
    </p:spTree>
    <p:extLst>
      <p:ext uri="{BB962C8B-B14F-4D97-AF65-F5344CB8AC3E}">
        <p14:creationId xmlns:p14="http://schemas.microsoft.com/office/powerpoint/2010/main" val="263358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B3B5120-0965-42CF-9F1F-0D5C7945681E}" type="slidenum">
              <a:rPr lang="en-US" altLang="zh-CN"/>
              <a:pPr>
                <a:defRPr/>
              </a:pPr>
              <a:t>‹#›</a:t>
            </a:fld>
            <a:endParaRPr lang="en-US" altLang="zh-CN" sz="1800"/>
          </a:p>
        </p:txBody>
      </p:sp>
    </p:spTree>
    <p:extLst>
      <p:ext uri="{BB962C8B-B14F-4D97-AF65-F5344CB8AC3E}">
        <p14:creationId xmlns:p14="http://schemas.microsoft.com/office/powerpoint/2010/main" val="2629496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C19936-9284-4E54-8474-7DF24B17351B}" type="slidenum">
              <a:rPr lang="en-US" altLang="zh-CN"/>
              <a:pPr>
                <a:defRPr/>
              </a:pPr>
              <a:t>‹#›</a:t>
            </a:fld>
            <a:endParaRPr lang="en-US" altLang="zh-CN" sz="1800"/>
          </a:p>
        </p:txBody>
      </p:sp>
    </p:spTree>
    <p:extLst>
      <p:ext uri="{BB962C8B-B14F-4D97-AF65-F5344CB8AC3E}">
        <p14:creationId xmlns:p14="http://schemas.microsoft.com/office/powerpoint/2010/main" val="202089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F87A80C-DE8B-4E85-ABC1-A33B0C60F2FA}" type="slidenum">
              <a:rPr lang="en-US" altLang="zh-CN"/>
              <a:pPr>
                <a:defRPr/>
              </a:pPr>
              <a:t>‹#›</a:t>
            </a:fld>
            <a:endParaRPr lang="en-US" altLang="zh-CN" sz="1800"/>
          </a:p>
        </p:txBody>
      </p:sp>
    </p:spTree>
    <p:extLst>
      <p:ext uri="{BB962C8B-B14F-4D97-AF65-F5344CB8AC3E}">
        <p14:creationId xmlns:p14="http://schemas.microsoft.com/office/powerpoint/2010/main" val="4287719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8C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Arial" panose="020B0604020202020204" pitchFamily="34" charset="0"/>
              </a:rPr>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Arial" panose="020B0604020202020204" pitchFamily="34" charset="0"/>
              </a:rPr>
              <a:t>Click to edit Master text styles</a:t>
            </a:r>
          </a:p>
          <a:p>
            <a:pPr lvl="1"/>
            <a:r>
              <a:rPr lang="en-US" altLang="zh-CN">
                <a:sym typeface="Arial" panose="020B0604020202020204" pitchFamily="34" charset="0"/>
              </a:rPr>
              <a:t>Second level</a:t>
            </a:r>
          </a:p>
          <a:p>
            <a:pPr lvl="2"/>
            <a:r>
              <a:rPr lang="en-US" altLang="zh-CN">
                <a:sym typeface="Arial" panose="020B0604020202020204" pitchFamily="34" charset="0"/>
              </a:rPr>
              <a:t>Third level</a:t>
            </a:r>
          </a:p>
          <a:p>
            <a:pPr lvl="3"/>
            <a:r>
              <a:rPr lang="en-US" altLang="zh-CN">
                <a:sym typeface="Arial" panose="020B0604020202020204" pitchFamily="34" charset="0"/>
              </a:rPr>
              <a:t>Fourth level</a:t>
            </a:r>
          </a:p>
          <a:p>
            <a:pPr lvl="4"/>
            <a:r>
              <a:rPr lang="en-US" altLang="zh-CN">
                <a:sym typeface="Arial" panose="020B0604020202020204" pitchFamily="34" charset="0"/>
              </a:rP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pPr>
              <a:defRPr/>
            </a:pPr>
            <a:fld id="{026B15B6-A908-4B92-B4D8-F62DC5AAA883}" type="slidenum">
              <a:rPr lang="en-US" altLang="zh-CN"/>
              <a:pPr>
                <a:defRPr/>
              </a:pPr>
              <a:t>‹#›</a:t>
            </a:fld>
            <a:endParaRPr lang="en-US" altLang="zh-CN" sz="180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indent="-228600" algn="l" defTabSz="0" rtl="0" eaLnBrk="0" fontAlgn="base" hangingPunct="0">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indent="-228600" algn="l" defTabSz="0" rtl="0" eaLnBrk="0" fontAlgn="base" hangingPunct="0">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8C0000"/>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Calibri" panose="020F0502020204030204" pitchFamily="34" charset="0"/>
              </a:rPr>
              <a:t>Click to edit Master title style</a:t>
            </a:r>
          </a:p>
        </p:txBody>
      </p:sp>
      <p:sp>
        <p:nvSpPr>
          <p:cNvPr id="2051"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Calibri" panose="020F0502020204030204" pitchFamily="34" charset="0"/>
              </a:rPr>
              <a:t>Click to edit Master text styles</a:t>
            </a:r>
          </a:p>
          <a:p>
            <a:pPr lvl="1"/>
            <a:r>
              <a:rPr lang="en-US" altLang="zh-CN">
                <a:sym typeface="Calibri" panose="020F0502020204030204" pitchFamily="34" charset="0"/>
              </a:rPr>
              <a:t>Second level</a:t>
            </a:r>
          </a:p>
          <a:p>
            <a:pPr lvl="2"/>
            <a:r>
              <a:rPr lang="en-US" altLang="zh-CN">
                <a:sym typeface="Calibri" panose="020F0502020204030204" pitchFamily="34" charset="0"/>
              </a:rPr>
              <a:t>Third level</a:t>
            </a:r>
          </a:p>
          <a:p>
            <a:pPr lvl="3"/>
            <a:r>
              <a:rPr lang="en-US" altLang="zh-CN">
                <a:sym typeface="Calibri" panose="020F0502020204030204" pitchFamily="34" charset="0"/>
              </a:rPr>
              <a:t>Fourth level</a:t>
            </a:r>
          </a:p>
          <a:p>
            <a:pPr lvl="4"/>
            <a:r>
              <a:rPr lang="en-US" altLang="zh-CN">
                <a:sym typeface="Calibri" panose="020F0502020204030204" pitchFamily="34" charset="0"/>
              </a:rPr>
              <a:t>Fifth level</a:t>
            </a:r>
          </a:p>
        </p:txBody>
      </p:sp>
      <p:sp>
        <p:nvSpPr>
          <p:cNvPr id="2052" name="Date Placeholder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1200">
                <a:solidFill>
                  <a:srgbClr val="898989"/>
                </a:solidFill>
              </a:defRPr>
            </a:lvl1pPr>
          </a:lstStyle>
          <a:p>
            <a:pPr>
              <a:defRPr/>
            </a:pPr>
            <a:fld id="{0D4F5CAC-9D8F-43AC-8E85-D690D348BB21}" type="datetime1">
              <a:rPr lang="zh-CN" altLang="en-US"/>
              <a:pPr>
                <a:defRPr/>
              </a:pPr>
              <a:t>2016/10/24</a:t>
            </a:fld>
            <a:endParaRPr lang="en-US" altLang="zh-CN" sz="1800">
              <a:solidFill>
                <a:schemeClr val="tx1"/>
              </a:solidFill>
              <a:latin typeface="+mn-lt"/>
              <a:sym typeface="Calibri" panose="020F0502020204030204" pitchFamily="34" charset="0"/>
            </a:endParaRPr>
          </a:p>
        </p:txBody>
      </p:sp>
      <p:sp>
        <p:nvSpPr>
          <p:cNvPr id="2053" name="Footer Placeholder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1200">
                <a:solidFill>
                  <a:srgbClr val="898989"/>
                </a:solidFill>
              </a:defRPr>
            </a:lvl1pPr>
          </a:lstStyle>
          <a:p>
            <a:pPr>
              <a:defRPr/>
            </a:pPr>
            <a:endParaRPr lang="en-US" altLang="en-US"/>
          </a:p>
        </p:txBody>
      </p:sp>
      <p:sp>
        <p:nvSpPr>
          <p:cNvPr id="2054" name="Slide Number Placeholder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pPr>
              <a:defRPr/>
            </a:pPr>
            <a:fld id="{E92B827F-5190-4750-ACF1-65716FA21BC9}" type="slidenum">
              <a:rPr lang="en-US" altLang="zh-CN"/>
              <a:pPr>
                <a:defRPr/>
              </a:pPr>
              <a:t>‹#›</a:t>
            </a:fld>
            <a:endParaRPr lang="en-US" altLang="zh-CN" sz="1800">
              <a:solidFill>
                <a:schemeClr val="tx1"/>
              </a:solidFill>
              <a:latin typeface="+mn-lt"/>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advClick="0" advTm="15000">
    <p:wedge/>
  </p:transition>
  <p:hf sldNum="0" hdr="0" ftr="0"/>
  <p:txStyles>
    <p:titleStyle>
      <a:lvl1pPr marL="914400" indent="-914400" algn="ctr" defTabSz="0"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914400" indent="-914400" algn="ctr" defTabSz="0" rtl="0" eaLnBrk="0" fontAlgn="base" hangingPunct="0">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1371600" indent="-914400" algn="ctr" defTabSz="0" rtl="0" fontAlgn="base">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1828800" indent="-914400" algn="ctr" defTabSz="0" rtl="0" fontAlgn="base">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2286000" indent="-914400" algn="ctr" defTabSz="0" rtl="0" fontAlgn="base">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2743200" indent="-914400" algn="ctr" defTabSz="0" rtl="0" fontAlgn="base">
        <a:spcBef>
          <a:spcPct val="0"/>
        </a:spcBef>
        <a:spcAft>
          <a:spcPct val="0"/>
        </a:spcAft>
        <a:defRPr sz="4400">
          <a:solidFill>
            <a:schemeClr val="tx1"/>
          </a:solidFill>
          <a:latin typeface="Calibri" panose="020F0502020204030204" pitchFamily="34" charset="0"/>
          <a:ea typeface="SimSun" panose="02010600030101010101" pitchFamily="2" charset="-122"/>
          <a:sym typeface="Calibri" panose="020F050202020403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file:///C:\Cloud\Dropbox\NBB_WIP\2016_Talks\MT_BBOFL.mp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4.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9.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4.jpeg"/><Relationship Id="rId4"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484438" y="765175"/>
            <a:ext cx="6400800" cy="792163"/>
          </a:xfrm>
        </p:spPr>
        <p:txBody>
          <a:bodyPr/>
          <a:lstStyle/>
          <a:p>
            <a:pPr eaLnBrk="1" hangingPunct="1"/>
            <a:r>
              <a:rPr lang="en-US" altLang="zh-CN" sz="4400" dirty="0" err="1">
                <a:solidFill>
                  <a:schemeClr val="bg1"/>
                </a:solidFill>
                <a:latin typeface="Calibri" panose="020F0502020204030204" pitchFamily="34" charset="0"/>
                <a:ea typeface="SimSun" panose="02010600030101010101" pitchFamily="2" charset="-122"/>
                <a:sym typeface="Calibri" panose="020F0502020204030204" pitchFamily="34" charset="0"/>
              </a:rPr>
              <a:t>Northumbria</a:t>
            </a:r>
            <a:r>
              <a:rPr lang="en-US" altLang="zh-CN" sz="4400" dirty="0">
                <a:solidFill>
                  <a:schemeClr val="bg1"/>
                </a:solidFill>
                <a:latin typeface="Calibri" panose="020F0502020204030204" pitchFamily="34" charset="0"/>
                <a:ea typeface="SimSun" panose="02010600030101010101" pitchFamily="2" charset="-122"/>
                <a:sym typeface="Calibri" panose="020F0502020204030204" pitchFamily="34" charset="0"/>
              </a:rPr>
              <a:t> Blood Bikes</a:t>
            </a:r>
            <a:endParaRPr lang="en-US" altLang="zh-CN" sz="3200" dirty="0">
              <a:ea typeface="SimSun" panose="02010600030101010101" pitchFamily="2" charset="-122"/>
            </a:endParaRPr>
          </a:p>
        </p:txBody>
      </p:sp>
      <p:pic>
        <p:nvPicPr>
          <p:cNvPr id="4100" name="Picture 1">
            <a:hlinkClick r:id="rId4" action="ppaction://program"/>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5461" y="261938"/>
            <a:ext cx="1937727"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p:cBhvr>
                                        <p:cTn id="10" dur="1000"/>
                                        <p:tgtEl>
                                          <p:spTgt spid="410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p:cBhvr>
                                        <p:cTn id="14"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2292"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The information we need:</a:t>
            </a:r>
            <a:endParaRPr lang="en-US" altLang="zh-CN">
              <a:ea typeface="SimSun" panose="02010600030101010101" pitchFamily="2" charset="-122"/>
            </a:endParaRPr>
          </a:p>
        </p:txBody>
      </p:sp>
      <p:sp>
        <p:nvSpPr>
          <p:cNvPr id="12299" name="Content Placeholder 2"/>
          <p:cNvSpPr>
            <a:spLocks noGrp="1" noChangeArrowheads="1"/>
          </p:cNvSpPr>
          <p:nvPr/>
        </p:nvSpPr>
        <p:spPr bwMode="auto">
          <a:xfrm>
            <a:off x="539750" y="2233613"/>
            <a:ext cx="82089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Tx/>
              <a:buNone/>
            </a:pPr>
            <a:r>
              <a:rPr lang="en-US" altLang="en-US" sz="2000" b="1">
                <a:solidFill>
                  <a:schemeClr val="bg1"/>
                </a:solidFill>
              </a:rPr>
              <a:t>From the Hospital:		         For our records / traceability:</a:t>
            </a:r>
            <a:endParaRPr lang="en-US" altLang="en-US" sz="1800"/>
          </a:p>
        </p:txBody>
      </p:sp>
      <p:sp>
        <p:nvSpPr>
          <p:cNvPr id="12295" name="Content Placeholder 2"/>
          <p:cNvSpPr>
            <a:spLocks noChangeArrowheads="1"/>
          </p:cNvSpPr>
          <p:nvPr/>
        </p:nvSpPr>
        <p:spPr bwMode="auto">
          <a:xfrm>
            <a:off x="355600" y="5184775"/>
            <a:ext cx="8229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endParaRPr lang="en-US" altLang="en-US">
              <a:latin typeface="Calibri" panose="020F0502020204030204" pitchFamily="34" charset="0"/>
              <a:sym typeface="Calibri" panose="020F0502020204030204" pitchFamily="34" charset="0"/>
            </a:endParaRPr>
          </a:p>
        </p:txBody>
      </p:sp>
      <p:sp>
        <p:nvSpPr>
          <p:cNvPr id="12301" name="Content Placeholder 2"/>
          <p:cNvSpPr>
            <a:spLocks noChangeArrowheads="1"/>
          </p:cNvSpPr>
          <p:nvPr/>
        </p:nvSpPr>
        <p:spPr bwMode="auto">
          <a:xfrm>
            <a:off x="858838" y="2809875"/>
            <a:ext cx="3240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3000" b="1">
                <a:solidFill>
                  <a:schemeClr val="bg1"/>
                </a:solidFill>
                <a:latin typeface="Calibri" panose="020F0502020204030204" pitchFamily="34" charset="0"/>
                <a:sym typeface="Calibri" panose="020F0502020204030204" pitchFamily="34" charset="0"/>
              </a:rPr>
              <a:t>WHERE FROM ?</a:t>
            </a:r>
            <a:endParaRPr lang="en-US" altLang="zh-CN" sz="1800"/>
          </a:p>
        </p:txBody>
      </p:sp>
      <p:sp>
        <p:nvSpPr>
          <p:cNvPr id="12302" name="Content Placeholder 2"/>
          <p:cNvSpPr>
            <a:spLocks noChangeArrowheads="1"/>
          </p:cNvSpPr>
          <p:nvPr/>
        </p:nvSpPr>
        <p:spPr bwMode="auto">
          <a:xfrm>
            <a:off x="858838" y="3346450"/>
            <a:ext cx="3240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3000" b="1">
                <a:solidFill>
                  <a:schemeClr val="bg1"/>
                </a:solidFill>
                <a:latin typeface="Calibri" panose="020F0502020204030204" pitchFamily="34" charset="0"/>
                <a:sym typeface="Calibri" panose="020F0502020204030204" pitchFamily="34" charset="0"/>
              </a:rPr>
              <a:t>WHERE TO ?</a:t>
            </a:r>
            <a:endParaRPr lang="en-US" altLang="zh-CN" sz="1800"/>
          </a:p>
        </p:txBody>
      </p:sp>
      <p:sp>
        <p:nvSpPr>
          <p:cNvPr id="12303" name="Content Placeholder 2"/>
          <p:cNvSpPr>
            <a:spLocks noChangeArrowheads="1"/>
          </p:cNvSpPr>
          <p:nvPr/>
        </p:nvSpPr>
        <p:spPr bwMode="auto">
          <a:xfrm>
            <a:off x="857250" y="3883025"/>
            <a:ext cx="3240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3000" b="1">
                <a:solidFill>
                  <a:schemeClr val="bg1"/>
                </a:solidFill>
                <a:latin typeface="Calibri" panose="020F0502020204030204" pitchFamily="34" charset="0"/>
                <a:sym typeface="Calibri" panose="020F0502020204030204" pitchFamily="34" charset="0"/>
              </a:rPr>
              <a:t>WHAT IS IT?</a:t>
            </a:r>
            <a:endParaRPr lang="en-US" altLang="zh-CN" sz="1800"/>
          </a:p>
        </p:txBody>
      </p:sp>
      <p:sp>
        <p:nvSpPr>
          <p:cNvPr id="12304" name="Content Placeholder 2"/>
          <p:cNvSpPr>
            <a:spLocks noChangeArrowheads="1"/>
          </p:cNvSpPr>
          <p:nvPr/>
        </p:nvSpPr>
        <p:spPr bwMode="auto">
          <a:xfrm>
            <a:off x="828675" y="4419600"/>
            <a:ext cx="3240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3000" b="1">
                <a:solidFill>
                  <a:schemeClr val="bg1"/>
                </a:solidFill>
                <a:latin typeface="Calibri" panose="020F0502020204030204" pitchFamily="34" charset="0"/>
                <a:sym typeface="Calibri" panose="020F0502020204030204" pitchFamily="34" charset="0"/>
              </a:rPr>
              <a:t>HOW URGENT?</a:t>
            </a:r>
            <a:endParaRPr lang="en-US" altLang="zh-CN" sz="1800"/>
          </a:p>
        </p:txBody>
      </p:sp>
      <p:sp>
        <p:nvSpPr>
          <p:cNvPr id="12305" name="Content Placeholder 2"/>
          <p:cNvSpPr>
            <a:spLocks noChangeArrowheads="1"/>
          </p:cNvSpPr>
          <p:nvPr/>
        </p:nvSpPr>
        <p:spPr bwMode="auto">
          <a:xfrm>
            <a:off x="828675" y="4956175"/>
            <a:ext cx="32400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3000" b="1">
                <a:solidFill>
                  <a:schemeClr val="bg1"/>
                </a:solidFill>
                <a:latin typeface="Calibri" panose="020F0502020204030204" pitchFamily="34" charset="0"/>
                <a:sym typeface="Calibri" panose="020F0502020204030204" pitchFamily="34" charset="0"/>
              </a:rPr>
              <a:t>NAME?</a:t>
            </a:r>
            <a:endParaRPr lang="en-US" altLang="zh-CN" sz="1800"/>
          </a:p>
        </p:txBody>
      </p:sp>
      <p:sp>
        <p:nvSpPr>
          <p:cNvPr id="12306" name="Content Placeholder 2"/>
          <p:cNvSpPr>
            <a:spLocks noChangeArrowheads="1"/>
          </p:cNvSpPr>
          <p:nvPr/>
        </p:nvSpPr>
        <p:spPr bwMode="auto">
          <a:xfrm>
            <a:off x="828675" y="5518150"/>
            <a:ext cx="38163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3000" b="1">
                <a:solidFill>
                  <a:schemeClr val="bg1"/>
                </a:solidFill>
                <a:latin typeface="Calibri" panose="020F0502020204030204" pitchFamily="34" charset="0"/>
                <a:sym typeface="Calibri" panose="020F0502020204030204" pitchFamily="34" charset="0"/>
              </a:rPr>
              <a:t>CONTACT NUMBER?</a:t>
            </a:r>
            <a:endParaRPr lang="en-US" altLang="zh-CN" sz="1800"/>
          </a:p>
        </p:txBody>
      </p:sp>
      <p:sp>
        <p:nvSpPr>
          <p:cNvPr id="12307" name="Content Placeholder 2"/>
          <p:cNvSpPr>
            <a:spLocks noChangeArrowheads="1"/>
          </p:cNvSpPr>
          <p:nvPr/>
        </p:nvSpPr>
        <p:spPr bwMode="auto">
          <a:xfrm>
            <a:off x="4964113" y="2809875"/>
            <a:ext cx="3743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2700" b="1">
                <a:solidFill>
                  <a:schemeClr val="bg1"/>
                </a:solidFill>
                <a:latin typeface="Calibri" panose="020F0502020204030204" pitchFamily="34" charset="0"/>
                <a:sym typeface="Calibri" panose="020F0502020204030204" pitchFamily="34" charset="0"/>
              </a:rPr>
              <a:t>Time of hospital CALL</a:t>
            </a:r>
            <a:endParaRPr lang="en-US" altLang="zh-CN" sz="1800"/>
          </a:p>
        </p:txBody>
      </p:sp>
      <p:sp>
        <p:nvSpPr>
          <p:cNvPr id="12308" name="Content Placeholder 2"/>
          <p:cNvSpPr>
            <a:spLocks noChangeArrowheads="1"/>
          </p:cNvSpPr>
          <p:nvPr/>
        </p:nvSpPr>
        <p:spPr bwMode="auto">
          <a:xfrm>
            <a:off x="4964113" y="4343400"/>
            <a:ext cx="3384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3000" b="1">
                <a:solidFill>
                  <a:schemeClr val="bg1"/>
                </a:solidFill>
                <a:latin typeface="Calibri" panose="020F0502020204030204" pitchFamily="34" charset="0"/>
                <a:sym typeface="Calibri" panose="020F0502020204030204" pitchFamily="34" charset="0"/>
              </a:rPr>
              <a:t>TIME COLLECTED</a:t>
            </a:r>
            <a:endParaRPr lang="en-US" altLang="zh-CN" sz="1800"/>
          </a:p>
        </p:txBody>
      </p:sp>
      <p:sp>
        <p:nvSpPr>
          <p:cNvPr id="12309" name="Content Placeholder 2"/>
          <p:cNvSpPr>
            <a:spLocks noChangeArrowheads="1"/>
          </p:cNvSpPr>
          <p:nvPr/>
        </p:nvSpPr>
        <p:spPr bwMode="auto">
          <a:xfrm>
            <a:off x="4967288" y="4879975"/>
            <a:ext cx="33845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3000" b="1">
                <a:solidFill>
                  <a:schemeClr val="bg1"/>
                </a:solidFill>
                <a:latin typeface="Calibri" panose="020F0502020204030204" pitchFamily="34" charset="0"/>
                <a:sym typeface="Calibri" panose="020F0502020204030204" pitchFamily="34" charset="0"/>
              </a:rPr>
              <a:t>TIME DELIVERED</a:t>
            </a:r>
            <a:endParaRPr lang="en-US" altLang="zh-CN" sz="1800"/>
          </a:p>
        </p:txBody>
      </p:sp>
      <p:sp>
        <p:nvSpPr>
          <p:cNvPr id="12310" name="Content Placeholder 2"/>
          <p:cNvSpPr>
            <a:spLocks noChangeArrowheads="1"/>
          </p:cNvSpPr>
          <p:nvPr/>
        </p:nvSpPr>
        <p:spPr bwMode="auto">
          <a:xfrm>
            <a:off x="4964113" y="5451475"/>
            <a:ext cx="33845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2700" b="1">
                <a:solidFill>
                  <a:schemeClr val="bg1"/>
                </a:solidFill>
                <a:latin typeface="Calibri" panose="020F0502020204030204" pitchFamily="34" charset="0"/>
                <a:sym typeface="Calibri" panose="020F0502020204030204" pitchFamily="34" charset="0"/>
              </a:rPr>
              <a:t>TIME Stood down!</a:t>
            </a:r>
            <a:endParaRPr lang="en-US" altLang="zh-CN" sz="1800"/>
          </a:p>
        </p:txBody>
      </p:sp>
      <p:sp>
        <p:nvSpPr>
          <p:cNvPr id="12311" name="Content Placeholder 2"/>
          <p:cNvSpPr>
            <a:spLocks noChangeArrowheads="1"/>
          </p:cNvSpPr>
          <p:nvPr/>
        </p:nvSpPr>
        <p:spPr bwMode="auto">
          <a:xfrm>
            <a:off x="4964113" y="3346450"/>
            <a:ext cx="38877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2500" b="1">
                <a:solidFill>
                  <a:schemeClr val="bg1"/>
                </a:solidFill>
                <a:latin typeface="Calibri" panose="020F0502020204030204" pitchFamily="34" charset="0"/>
                <a:sym typeface="Calibri" panose="020F0502020204030204" pitchFamily="34" charset="0"/>
              </a:rPr>
              <a:t>Name of person assigned</a:t>
            </a:r>
            <a:endParaRPr lang="en-US" altLang="zh-CN" sz="1800"/>
          </a:p>
        </p:txBody>
      </p:sp>
      <p:sp>
        <p:nvSpPr>
          <p:cNvPr id="12312" name="Content Placeholder 2"/>
          <p:cNvSpPr>
            <a:spLocks noChangeArrowheads="1"/>
          </p:cNvSpPr>
          <p:nvPr/>
        </p:nvSpPr>
        <p:spPr bwMode="auto">
          <a:xfrm>
            <a:off x="4964113" y="3825875"/>
            <a:ext cx="37433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zh-CN" sz="2700" b="1">
                <a:solidFill>
                  <a:schemeClr val="bg1"/>
                </a:solidFill>
                <a:latin typeface="Calibri" panose="020F0502020204030204" pitchFamily="34" charset="0"/>
                <a:sym typeface="Calibri" panose="020F0502020204030204" pitchFamily="34" charset="0"/>
              </a:rPr>
              <a:t>Time job was assigned</a:t>
            </a:r>
            <a:endParaRPr lang="en-US" altLang="zh-CN" sz="1800"/>
          </a:p>
        </p:txBody>
      </p:sp>
      <p:grpSp>
        <p:nvGrpSpPr>
          <p:cNvPr id="25" name="Group 24"/>
          <p:cNvGrpSpPr/>
          <p:nvPr/>
        </p:nvGrpSpPr>
        <p:grpSpPr>
          <a:xfrm>
            <a:off x="325438" y="128826"/>
            <a:ext cx="5949269" cy="1246307"/>
            <a:chOff x="916151" y="69601"/>
            <a:chExt cx="5949269" cy="1246307"/>
          </a:xfrm>
        </p:grpSpPr>
        <p:sp>
          <p:nvSpPr>
            <p:cNvPr id="26" name="Rounded Rectangle 25"/>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7" name="TextBox 26"/>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p:cBhvr>
                                        <p:cTn id="7" dur="500"/>
                                        <p:tgtEl>
                                          <p:spTgt spid="12292"/>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12291"/>
                                        </p:tgtEl>
                                        <p:attrNameLst>
                                          <p:attrName>style.visibility</p:attrName>
                                        </p:attrNameLst>
                                      </p:cBhvr>
                                      <p:to>
                                        <p:strVal val="visible"/>
                                      </p:to>
                                    </p:set>
                                    <p:anim calcmode="lin" valueType="num">
                                      <p:cBhvr>
                                        <p:cTn id="10" dur="1000" fill="hold"/>
                                        <p:tgtEl>
                                          <p:spTgt spid="12291"/>
                                        </p:tgtEl>
                                        <p:attrNameLst>
                                          <p:attrName>ppt_w</p:attrName>
                                        </p:attrNameLst>
                                      </p:cBhvr>
                                      <p:tavLst>
                                        <p:tav tm="0">
                                          <p:val>
                                            <p:fltVal val="0"/>
                                          </p:val>
                                        </p:tav>
                                        <p:tav tm="100000">
                                          <p:val>
                                            <p:strVal val="#ppt_w"/>
                                          </p:val>
                                        </p:tav>
                                      </p:tavLst>
                                    </p:anim>
                                    <p:anim calcmode="lin" valueType="num">
                                      <p:cBhvr>
                                        <p:cTn id="11" dur="1000" fill="hold"/>
                                        <p:tgtEl>
                                          <p:spTgt spid="12291"/>
                                        </p:tgtEl>
                                        <p:attrNameLst>
                                          <p:attrName>ppt_h</p:attrName>
                                        </p:attrNameLst>
                                      </p:cBhvr>
                                      <p:tavLst>
                                        <p:tav tm="0">
                                          <p:val>
                                            <p:fltVal val="0"/>
                                          </p:val>
                                        </p:tav>
                                        <p:tav tm="100000">
                                          <p:val>
                                            <p:strVal val="#ppt_h"/>
                                          </p:val>
                                        </p:tav>
                                      </p:tavLst>
                                    </p:anim>
                                    <p:animEffect>
                                      <p:cBhvr>
                                        <p:cTn id="12" dur="1000"/>
                                        <p:tgtEl>
                                          <p:spTgt spid="12291"/>
                                        </p:tgtEl>
                                      </p:cBhvr>
                                    </p:animEffect>
                                  </p:childTnLst>
                                </p:cTn>
                              </p:par>
                            </p:childTnLst>
                          </p:cTn>
                        </p:par>
                        <p:par>
                          <p:cTn id="13" fill="hold" nodeType="afterGroup">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2299">
                                            <p:txEl>
                                              <p:pRg st="0" end="0"/>
                                            </p:txEl>
                                          </p:spTgt>
                                        </p:tgtEl>
                                        <p:attrNameLst>
                                          <p:attrName>style.visibility</p:attrName>
                                        </p:attrNameLst>
                                      </p:cBhvr>
                                      <p:to>
                                        <p:strVal val="visible"/>
                                      </p:to>
                                    </p:set>
                                    <p:anim calcmode="lin" valueType="num">
                                      <p:cBhvr>
                                        <p:cTn id="16" dur="500" fill="hold"/>
                                        <p:tgtEl>
                                          <p:spTgt spid="1229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2299">
                                            <p:txEl>
                                              <p:pRg st="0" end="0"/>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000"/>
                            </p:stCondLst>
                            <p:childTnLst>
                              <p:par>
                                <p:cTn id="19" presetID="2" presetClass="entr" presetSubtype="4" fill="hold" grpId="0" nodeType="afterEffect">
                                  <p:stCondLst>
                                    <p:cond delay="0"/>
                                  </p:stCondLst>
                                  <p:iterate type="lt">
                                    <p:tmAbs val="0"/>
                                  </p:iterate>
                                  <p:childTnLst>
                                    <p:set>
                                      <p:cBhvr>
                                        <p:cTn id="20" dur="1" fill="hold">
                                          <p:stCondLst>
                                            <p:cond delay="0"/>
                                          </p:stCondLst>
                                        </p:cTn>
                                        <p:tgtEl>
                                          <p:spTgt spid="12301"/>
                                        </p:tgtEl>
                                        <p:attrNameLst>
                                          <p:attrName>style.visibility</p:attrName>
                                        </p:attrNameLst>
                                      </p:cBhvr>
                                      <p:to>
                                        <p:strVal val="visible"/>
                                      </p:to>
                                    </p:set>
                                    <p:anim calcmode="lin" valueType="num">
                                      <p:cBhvr>
                                        <p:cTn id="21" dur="500" fill="hold"/>
                                        <p:tgtEl>
                                          <p:spTgt spid="12301"/>
                                        </p:tgtEl>
                                        <p:attrNameLst>
                                          <p:attrName>ppt_x</p:attrName>
                                        </p:attrNameLst>
                                      </p:cBhvr>
                                      <p:tavLst>
                                        <p:tav tm="0">
                                          <p:val>
                                            <p:strVal val="#ppt_x"/>
                                          </p:val>
                                        </p:tav>
                                        <p:tav tm="100000">
                                          <p:val>
                                            <p:strVal val="#ppt_x"/>
                                          </p:val>
                                        </p:tav>
                                      </p:tavLst>
                                    </p:anim>
                                    <p:anim calcmode="lin" valueType="num">
                                      <p:cBhvr>
                                        <p:cTn id="22" dur="500" fill="hold"/>
                                        <p:tgtEl>
                                          <p:spTgt spid="12301"/>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2" presetClass="entr" presetSubtype="4" fill="hold" grpId="0" nodeType="afterEffect">
                                  <p:stCondLst>
                                    <p:cond delay="0"/>
                                  </p:stCondLst>
                                  <p:iterate type="lt">
                                    <p:tmAbs val="0"/>
                                  </p:iterate>
                                  <p:childTnLst>
                                    <p:set>
                                      <p:cBhvr>
                                        <p:cTn id="25" dur="1" fill="hold">
                                          <p:stCondLst>
                                            <p:cond delay="0"/>
                                          </p:stCondLst>
                                        </p:cTn>
                                        <p:tgtEl>
                                          <p:spTgt spid="12302"/>
                                        </p:tgtEl>
                                        <p:attrNameLst>
                                          <p:attrName>style.visibility</p:attrName>
                                        </p:attrNameLst>
                                      </p:cBhvr>
                                      <p:to>
                                        <p:strVal val="visible"/>
                                      </p:to>
                                    </p:set>
                                    <p:anim calcmode="lin" valueType="num">
                                      <p:cBhvr>
                                        <p:cTn id="26" dur="500" fill="hold"/>
                                        <p:tgtEl>
                                          <p:spTgt spid="12302"/>
                                        </p:tgtEl>
                                        <p:attrNameLst>
                                          <p:attrName>ppt_x</p:attrName>
                                        </p:attrNameLst>
                                      </p:cBhvr>
                                      <p:tavLst>
                                        <p:tav tm="0">
                                          <p:val>
                                            <p:strVal val="#ppt_x"/>
                                          </p:val>
                                        </p:tav>
                                        <p:tav tm="100000">
                                          <p:val>
                                            <p:strVal val="#ppt_x"/>
                                          </p:val>
                                        </p:tav>
                                      </p:tavLst>
                                    </p:anim>
                                    <p:anim calcmode="lin" valueType="num">
                                      <p:cBhvr>
                                        <p:cTn id="27" dur="500" fill="hold"/>
                                        <p:tgtEl>
                                          <p:spTgt spid="12302"/>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3000"/>
                            </p:stCondLst>
                            <p:childTnLst>
                              <p:par>
                                <p:cTn id="29" presetID="2" presetClass="entr" presetSubtype="4" fill="hold" grpId="0" nodeType="afterEffect">
                                  <p:stCondLst>
                                    <p:cond delay="0"/>
                                  </p:stCondLst>
                                  <p:iterate type="lt">
                                    <p:tmAbs val="0"/>
                                  </p:iterate>
                                  <p:childTnLst>
                                    <p:set>
                                      <p:cBhvr>
                                        <p:cTn id="30" dur="1" fill="hold">
                                          <p:stCondLst>
                                            <p:cond delay="0"/>
                                          </p:stCondLst>
                                        </p:cTn>
                                        <p:tgtEl>
                                          <p:spTgt spid="12303"/>
                                        </p:tgtEl>
                                        <p:attrNameLst>
                                          <p:attrName>style.visibility</p:attrName>
                                        </p:attrNameLst>
                                      </p:cBhvr>
                                      <p:to>
                                        <p:strVal val="visible"/>
                                      </p:to>
                                    </p:set>
                                    <p:anim calcmode="lin" valueType="num">
                                      <p:cBhvr>
                                        <p:cTn id="31" dur="500" fill="hold"/>
                                        <p:tgtEl>
                                          <p:spTgt spid="12303"/>
                                        </p:tgtEl>
                                        <p:attrNameLst>
                                          <p:attrName>ppt_x</p:attrName>
                                        </p:attrNameLst>
                                      </p:cBhvr>
                                      <p:tavLst>
                                        <p:tav tm="0">
                                          <p:val>
                                            <p:strVal val="#ppt_x"/>
                                          </p:val>
                                        </p:tav>
                                        <p:tav tm="100000">
                                          <p:val>
                                            <p:strVal val="#ppt_x"/>
                                          </p:val>
                                        </p:tav>
                                      </p:tavLst>
                                    </p:anim>
                                    <p:anim calcmode="lin" valueType="num">
                                      <p:cBhvr>
                                        <p:cTn id="32" dur="500" fill="hold"/>
                                        <p:tgtEl>
                                          <p:spTgt spid="12303"/>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500"/>
                            </p:stCondLst>
                            <p:childTnLst>
                              <p:par>
                                <p:cTn id="34" presetID="2" presetClass="entr" presetSubtype="4" fill="hold" grpId="0" nodeType="afterEffect">
                                  <p:stCondLst>
                                    <p:cond delay="0"/>
                                  </p:stCondLst>
                                  <p:iterate type="lt">
                                    <p:tmAbs val="0"/>
                                  </p:iterate>
                                  <p:childTnLst>
                                    <p:set>
                                      <p:cBhvr>
                                        <p:cTn id="35" dur="1" fill="hold">
                                          <p:stCondLst>
                                            <p:cond delay="0"/>
                                          </p:stCondLst>
                                        </p:cTn>
                                        <p:tgtEl>
                                          <p:spTgt spid="12304"/>
                                        </p:tgtEl>
                                        <p:attrNameLst>
                                          <p:attrName>style.visibility</p:attrName>
                                        </p:attrNameLst>
                                      </p:cBhvr>
                                      <p:to>
                                        <p:strVal val="visible"/>
                                      </p:to>
                                    </p:set>
                                    <p:anim calcmode="lin" valueType="num">
                                      <p:cBhvr>
                                        <p:cTn id="36" dur="500" fill="hold"/>
                                        <p:tgtEl>
                                          <p:spTgt spid="12304"/>
                                        </p:tgtEl>
                                        <p:attrNameLst>
                                          <p:attrName>ppt_x</p:attrName>
                                        </p:attrNameLst>
                                      </p:cBhvr>
                                      <p:tavLst>
                                        <p:tav tm="0">
                                          <p:val>
                                            <p:strVal val="#ppt_x"/>
                                          </p:val>
                                        </p:tav>
                                        <p:tav tm="100000">
                                          <p:val>
                                            <p:strVal val="#ppt_x"/>
                                          </p:val>
                                        </p:tav>
                                      </p:tavLst>
                                    </p:anim>
                                    <p:anim calcmode="lin" valueType="num">
                                      <p:cBhvr>
                                        <p:cTn id="37" dur="500" fill="hold"/>
                                        <p:tgtEl>
                                          <p:spTgt spid="12304"/>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4000"/>
                            </p:stCondLst>
                            <p:childTnLst>
                              <p:par>
                                <p:cTn id="39" presetID="2" presetClass="entr" presetSubtype="4" fill="hold" grpId="0" nodeType="afterEffect">
                                  <p:stCondLst>
                                    <p:cond delay="0"/>
                                  </p:stCondLst>
                                  <p:iterate type="lt">
                                    <p:tmAbs val="0"/>
                                  </p:iterate>
                                  <p:childTnLst>
                                    <p:set>
                                      <p:cBhvr>
                                        <p:cTn id="40" dur="1" fill="hold">
                                          <p:stCondLst>
                                            <p:cond delay="0"/>
                                          </p:stCondLst>
                                        </p:cTn>
                                        <p:tgtEl>
                                          <p:spTgt spid="12305"/>
                                        </p:tgtEl>
                                        <p:attrNameLst>
                                          <p:attrName>style.visibility</p:attrName>
                                        </p:attrNameLst>
                                      </p:cBhvr>
                                      <p:to>
                                        <p:strVal val="visible"/>
                                      </p:to>
                                    </p:set>
                                    <p:anim calcmode="lin" valueType="num">
                                      <p:cBhvr>
                                        <p:cTn id="41" dur="500" fill="hold"/>
                                        <p:tgtEl>
                                          <p:spTgt spid="12305"/>
                                        </p:tgtEl>
                                        <p:attrNameLst>
                                          <p:attrName>ppt_x</p:attrName>
                                        </p:attrNameLst>
                                      </p:cBhvr>
                                      <p:tavLst>
                                        <p:tav tm="0">
                                          <p:val>
                                            <p:strVal val="#ppt_x"/>
                                          </p:val>
                                        </p:tav>
                                        <p:tav tm="100000">
                                          <p:val>
                                            <p:strVal val="#ppt_x"/>
                                          </p:val>
                                        </p:tav>
                                      </p:tavLst>
                                    </p:anim>
                                    <p:anim calcmode="lin" valueType="num">
                                      <p:cBhvr>
                                        <p:cTn id="42" dur="500" fill="hold"/>
                                        <p:tgtEl>
                                          <p:spTgt spid="12305"/>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500"/>
                            </p:stCondLst>
                            <p:childTnLst>
                              <p:par>
                                <p:cTn id="44" presetID="2" presetClass="entr" presetSubtype="4" fill="hold" grpId="0" nodeType="afterEffect">
                                  <p:stCondLst>
                                    <p:cond delay="0"/>
                                  </p:stCondLst>
                                  <p:iterate type="lt">
                                    <p:tmAbs val="0"/>
                                  </p:iterate>
                                  <p:childTnLst>
                                    <p:set>
                                      <p:cBhvr>
                                        <p:cTn id="45" dur="1" fill="hold">
                                          <p:stCondLst>
                                            <p:cond delay="0"/>
                                          </p:stCondLst>
                                        </p:cTn>
                                        <p:tgtEl>
                                          <p:spTgt spid="12306"/>
                                        </p:tgtEl>
                                        <p:attrNameLst>
                                          <p:attrName>style.visibility</p:attrName>
                                        </p:attrNameLst>
                                      </p:cBhvr>
                                      <p:to>
                                        <p:strVal val="visible"/>
                                      </p:to>
                                    </p:set>
                                    <p:anim calcmode="lin" valueType="num">
                                      <p:cBhvr>
                                        <p:cTn id="46" dur="500" fill="hold"/>
                                        <p:tgtEl>
                                          <p:spTgt spid="12306"/>
                                        </p:tgtEl>
                                        <p:attrNameLst>
                                          <p:attrName>ppt_x</p:attrName>
                                        </p:attrNameLst>
                                      </p:cBhvr>
                                      <p:tavLst>
                                        <p:tav tm="0">
                                          <p:val>
                                            <p:strVal val="#ppt_x"/>
                                          </p:val>
                                        </p:tav>
                                        <p:tav tm="100000">
                                          <p:val>
                                            <p:strVal val="#ppt_x"/>
                                          </p:val>
                                        </p:tav>
                                      </p:tavLst>
                                    </p:anim>
                                    <p:anim calcmode="lin" valueType="num">
                                      <p:cBhvr>
                                        <p:cTn id="47" dur="500" fill="hold"/>
                                        <p:tgtEl>
                                          <p:spTgt spid="12306"/>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2307"/>
                                        </p:tgtEl>
                                        <p:attrNameLst>
                                          <p:attrName>style.visibility</p:attrName>
                                        </p:attrNameLst>
                                      </p:cBhvr>
                                      <p:to>
                                        <p:strVal val="visible"/>
                                      </p:to>
                                    </p:set>
                                    <p:anim calcmode="lin" valueType="num">
                                      <p:cBhvr>
                                        <p:cTn id="51" dur="500" fill="hold"/>
                                        <p:tgtEl>
                                          <p:spTgt spid="12307"/>
                                        </p:tgtEl>
                                        <p:attrNameLst>
                                          <p:attrName>ppt_x</p:attrName>
                                        </p:attrNameLst>
                                      </p:cBhvr>
                                      <p:tavLst>
                                        <p:tav tm="0">
                                          <p:val>
                                            <p:strVal val="#ppt_x"/>
                                          </p:val>
                                        </p:tav>
                                        <p:tav tm="100000">
                                          <p:val>
                                            <p:strVal val="#ppt_x"/>
                                          </p:val>
                                        </p:tav>
                                      </p:tavLst>
                                    </p:anim>
                                    <p:anim calcmode="lin" valueType="num">
                                      <p:cBhvr>
                                        <p:cTn id="52" dur="500" fill="hold"/>
                                        <p:tgtEl>
                                          <p:spTgt spid="12307"/>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2311"/>
                                        </p:tgtEl>
                                        <p:attrNameLst>
                                          <p:attrName>style.visibility</p:attrName>
                                        </p:attrNameLst>
                                      </p:cBhvr>
                                      <p:to>
                                        <p:strVal val="visible"/>
                                      </p:to>
                                    </p:set>
                                    <p:anim calcmode="lin" valueType="num">
                                      <p:cBhvr>
                                        <p:cTn id="56" dur="500" fill="hold"/>
                                        <p:tgtEl>
                                          <p:spTgt spid="12311"/>
                                        </p:tgtEl>
                                        <p:attrNameLst>
                                          <p:attrName>ppt_x</p:attrName>
                                        </p:attrNameLst>
                                      </p:cBhvr>
                                      <p:tavLst>
                                        <p:tav tm="0">
                                          <p:val>
                                            <p:strVal val="#ppt_x"/>
                                          </p:val>
                                        </p:tav>
                                        <p:tav tm="100000">
                                          <p:val>
                                            <p:strVal val="#ppt_x"/>
                                          </p:val>
                                        </p:tav>
                                      </p:tavLst>
                                    </p:anim>
                                    <p:anim calcmode="lin" valueType="num">
                                      <p:cBhvr>
                                        <p:cTn id="57" dur="500" fill="hold"/>
                                        <p:tgtEl>
                                          <p:spTgt spid="12311"/>
                                        </p:tgtEl>
                                        <p:attrNameLst>
                                          <p:attrName>ppt_y</p:attrName>
                                        </p:attrNameLst>
                                      </p:cBhvr>
                                      <p:tavLst>
                                        <p:tav tm="0">
                                          <p:val>
                                            <p:strVal val="1+#ppt_h/2"/>
                                          </p:val>
                                        </p:tav>
                                        <p:tav tm="100000">
                                          <p:val>
                                            <p:strVal val="#ppt_y"/>
                                          </p:val>
                                        </p:tav>
                                      </p:tavLst>
                                    </p:anim>
                                  </p:childTnLst>
                                </p:cTn>
                              </p:par>
                            </p:childTnLst>
                          </p:cTn>
                        </p:par>
                        <p:par>
                          <p:cTn id="58" fill="hold" nodeType="afterGroup">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2312"/>
                                        </p:tgtEl>
                                        <p:attrNameLst>
                                          <p:attrName>style.visibility</p:attrName>
                                        </p:attrNameLst>
                                      </p:cBhvr>
                                      <p:to>
                                        <p:strVal val="visible"/>
                                      </p:to>
                                    </p:set>
                                    <p:anim calcmode="lin" valueType="num">
                                      <p:cBhvr>
                                        <p:cTn id="61" dur="500" fill="hold"/>
                                        <p:tgtEl>
                                          <p:spTgt spid="12312"/>
                                        </p:tgtEl>
                                        <p:attrNameLst>
                                          <p:attrName>ppt_x</p:attrName>
                                        </p:attrNameLst>
                                      </p:cBhvr>
                                      <p:tavLst>
                                        <p:tav tm="0">
                                          <p:val>
                                            <p:strVal val="#ppt_x"/>
                                          </p:val>
                                        </p:tav>
                                        <p:tav tm="100000">
                                          <p:val>
                                            <p:strVal val="#ppt_x"/>
                                          </p:val>
                                        </p:tav>
                                      </p:tavLst>
                                    </p:anim>
                                    <p:anim calcmode="lin" valueType="num">
                                      <p:cBhvr>
                                        <p:cTn id="62" dur="500" fill="hold"/>
                                        <p:tgtEl>
                                          <p:spTgt spid="12312"/>
                                        </p:tgtEl>
                                        <p:attrNameLst>
                                          <p:attrName>ppt_y</p:attrName>
                                        </p:attrNameLst>
                                      </p:cBhvr>
                                      <p:tavLst>
                                        <p:tav tm="0">
                                          <p:val>
                                            <p:strVal val="1+#ppt_h/2"/>
                                          </p:val>
                                        </p:tav>
                                        <p:tav tm="100000">
                                          <p:val>
                                            <p:strVal val="#ppt_y"/>
                                          </p:val>
                                        </p:tav>
                                      </p:tavLst>
                                    </p:anim>
                                  </p:childTnLst>
                                </p:cTn>
                              </p:par>
                            </p:childTnLst>
                          </p:cTn>
                        </p:par>
                        <p:par>
                          <p:cTn id="63" fill="hold" nodeType="afterGroup">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2308"/>
                                        </p:tgtEl>
                                        <p:attrNameLst>
                                          <p:attrName>style.visibility</p:attrName>
                                        </p:attrNameLst>
                                      </p:cBhvr>
                                      <p:to>
                                        <p:strVal val="visible"/>
                                      </p:to>
                                    </p:set>
                                    <p:anim calcmode="lin" valueType="num">
                                      <p:cBhvr>
                                        <p:cTn id="66" dur="500" fill="hold"/>
                                        <p:tgtEl>
                                          <p:spTgt spid="12308"/>
                                        </p:tgtEl>
                                        <p:attrNameLst>
                                          <p:attrName>ppt_x</p:attrName>
                                        </p:attrNameLst>
                                      </p:cBhvr>
                                      <p:tavLst>
                                        <p:tav tm="0">
                                          <p:val>
                                            <p:strVal val="#ppt_x"/>
                                          </p:val>
                                        </p:tav>
                                        <p:tav tm="100000">
                                          <p:val>
                                            <p:strVal val="#ppt_x"/>
                                          </p:val>
                                        </p:tav>
                                      </p:tavLst>
                                    </p:anim>
                                    <p:anim calcmode="lin" valueType="num">
                                      <p:cBhvr>
                                        <p:cTn id="67" dur="500" fill="hold"/>
                                        <p:tgtEl>
                                          <p:spTgt spid="12308"/>
                                        </p:tgtEl>
                                        <p:attrNameLst>
                                          <p:attrName>ppt_y</p:attrName>
                                        </p:attrNameLst>
                                      </p:cBhvr>
                                      <p:tavLst>
                                        <p:tav tm="0">
                                          <p:val>
                                            <p:strVal val="1+#ppt_h/2"/>
                                          </p:val>
                                        </p:tav>
                                        <p:tav tm="100000">
                                          <p:val>
                                            <p:strVal val="#ppt_y"/>
                                          </p:val>
                                        </p:tav>
                                      </p:tavLst>
                                    </p:anim>
                                  </p:childTnLst>
                                </p:cTn>
                              </p:par>
                            </p:childTnLst>
                          </p:cTn>
                        </p:par>
                        <p:par>
                          <p:cTn id="68" fill="hold" nodeType="afterGroup">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2309"/>
                                        </p:tgtEl>
                                        <p:attrNameLst>
                                          <p:attrName>style.visibility</p:attrName>
                                        </p:attrNameLst>
                                      </p:cBhvr>
                                      <p:to>
                                        <p:strVal val="visible"/>
                                      </p:to>
                                    </p:set>
                                    <p:anim calcmode="lin" valueType="num">
                                      <p:cBhvr>
                                        <p:cTn id="71" dur="500" fill="hold"/>
                                        <p:tgtEl>
                                          <p:spTgt spid="12309"/>
                                        </p:tgtEl>
                                        <p:attrNameLst>
                                          <p:attrName>ppt_x</p:attrName>
                                        </p:attrNameLst>
                                      </p:cBhvr>
                                      <p:tavLst>
                                        <p:tav tm="0">
                                          <p:val>
                                            <p:strVal val="#ppt_x"/>
                                          </p:val>
                                        </p:tav>
                                        <p:tav tm="100000">
                                          <p:val>
                                            <p:strVal val="#ppt_x"/>
                                          </p:val>
                                        </p:tav>
                                      </p:tavLst>
                                    </p:anim>
                                    <p:anim calcmode="lin" valueType="num">
                                      <p:cBhvr>
                                        <p:cTn id="72" dur="500" fill="hold"/>
                                        <p:tgtEl>
                                          <p:spTgt spid="12309"/>
                                        </p:tgtEl>
                                        <p:attrNameLst>
                                          <p:attrName>ppt_y</p:attrName>
                                        </p:attrNameLst>
                                      </p:cBhvr>
                                      <p:tavLst>
                                        <p:tav tm="0">
                                          <p:val>
                                            <p:strVal val="1+#ppt_h/2"/>
                                          </p:val>
                                        </p:tav>
                                        <p:tav tm="100000">
                                          <p:val>
                                            <p:strVal val="#ppt_y"/>
                                          </p:val>
                                        </p:tav>
                                      </p:tavLst>
                                    </p:anim>
                                  </p:childTnLst>
                                </p:cTn>
                              </p:par>
                            </p:childTnLst>
                          </p:cTn>
                        </p:par>
                        <p:par>
                          <p:cTn id="73" fill="hold" nodeType="afterGroup">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12310"/>
                                        </p:tgtEl>
                                        <p:attrNameLst>
                                          <p:attrName>style.visibility</p:attrName>
                                        </p:attrNameLst>
                                      </p:cBhvr>
                                      <p:to>
                                        <p:strVal val="visible"/>
                                      </p:to>
                                    </p:set>
                                    <p:anim calcmode="lin" valueType="num">
                                      <p:cBhvr>
                                        <p:cTn id="76" dur="500" fill="hold"/>
                                        <p:tgtEl>
                                          <p:spTgt spid="12310"/>
                                        </p:tgtEl>
                                        <p:attrNameLst>
                                          <p:attrName>ppt_x</p:attrName>
                                        </p:attrNameLst>
                                      </p:cBhvr>
                                      <p:tavLst>
                                        <p:tav tm="0">
                                          <p:val>
                                            <p:strVal val="#ppt_x"/>
                                          </p:val>
                                        </p:tav>
                                        <p:tav tm="100000">
                                          <p:val>
                                            <p:strVal val="#ppt_x"/>
                                          </p:val>
                                        </p:tav>
                                      </p:tavLst>
                                    </p:anim>
                                    <p:anim calcmode="lin" valueType="num">
                                      <p:cBhvr>
                                        <p:cTn id="77" dur="500" fill="hold"/>
                                        <p:tgtEl>
                                          <p:spTgt spid="123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animBg="1" autoUpdateAnimBg="0"/>
      <p:bldP spid="12292" grpId="0" bldLvl="0" autoUpdateAnimBg="0"/>
      <p:bldP spid="12299" grpId="0" build="p" bldLvl="0" autoUpdateAnimBg="0"/>
      <p:bldP spid="12301" grpId="0" bldLvl="0" autoUpdateAnimBg="0"/>
      <p:bldP spid="12302" grpId="0" bldLvl="0" autoUpdateAnimBg="0"/>
      <p:bldP spid="12303" grpId="0" bldLvl="0" autoUpdateAnimBg="0"/>
      <p:bldP spid="12304" grpId="0" bldLvl="0" autoUpdateAnimBg="0"/>
      <p:bldP spid="12305" grpId="0" bldLvl="0" autoUpdateAnimBg="0"/>
      <p:bldP spid="12306" grpId="0" bldLvl="0" autoUpdateAnimBg="0"/>
      <p:bldP spid="12306" grpId="1" bldLvl="0" autoUpdateAnimBg="0"/>
      <p:bldP spid="12306" grpId="2" bldLvl="0" autoUpdateAnimBg="0"/>
      <p:bldP spid="12306" grpId="3" bldLvl="0" autoUpdateAnimBg="0"/>
      <p:bldP spid="12306" grpId="4" bldLvl="0" autoUpdateAnimBg="0"/>
      <p:bldP spid="12307" grpId="0" bldLvl="0" autoUpdateAnimBg="0"/>
      <p:bldP spid="12308" grpId="0" bldLvl="0" autoUpdateAnimBg="0"/>
      <p:bldP spid="12309" grpId="0" bldLvl="0" autoUpdateAnimBg="0"/>
      <p:bldP spid="12310" grpId="0" bldLvl="0" autoUpdateAnimBg="0"/>
      <p:bldP spid="12311" grpId="0" bldLvl="0" autoUpdateAnimBg="0"/>
      <p:bldP spid="12312"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0244"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Operating Methodology:</a:t>
            </a:r>
            <a:endParaRPr lang="en-US" altLang="zh-CN">
              <a:ea typeface="SimSun" panose="02010600030101010101" pitchFamily="2" charset="-122"/>
            </a:endParaRPr>
          </a:p>
        </p:txBody>
      </p:sp>
      <p:sp>
        <p:nvSpPr>
          <p:cNvPr id="10251" name="Rectangle 3"/>
          <p:cNvSpPr>
            <a:spLocks noGrp="1" noChangeArrowheads="1"/>
          </p:cNvSpPr>
          <p:nvPr/>
        </p:nvSpPr>
        <p:spPr bwMode="auto">
          <a:xfrm>
            <a:off x="792417" y="2032952"/>
            <a:ext cx="7920520" cy="424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spcAft>
                <a:spcPts val="600"/>
              </a:spcAft>
            </a:pPr>
            <a:r>
              <a:rPr lang="en-US" altLang="en-US" sz="2400" dirty="0">
                <a:solidFill>
                  <a:schemeClr val="bg1"/>
                </a:solidFill>
                <a:latin typeface="Calibri" panose="020F0502020204030204" pitchFamily="34" charset="0"/>
              </a:rPr>
              <a:t>Members all carry photo I.D. </a:t>
            </a:r>
          </a:p>
          <a:p>
            <a:pPr eaLnBrk="1" hangingPunct="1">
              <a:lnSpc>
                <a:spcPct val="80000"/>
              </a:lnSpc>
              <a:spcAft>
                <a:spcPts val="600"/>
              </a:spcAft>
            </a:pPr>
            <a:r>
              <a:rPr lang="en-US" altLang="en-US" sz="2400" dirty="0">
                <a:solidFill>
                  <a:schemeClr val="bg1"/>
                </a:solidFill>
                <a:latin typeface="Calibri" panose="020F0502020204030204" pitchFamily="34" charset="0"/>
              </a:rPr>
              <a:t>All have an advanced riding or driving qualification </a:t>
            </a:r>
          </a:p>
          <a:p>
            <a:pPr eaLnBrk="1" hangingPunct="1">
              <a:lnSpc>
                <a:spcPct val="80000"/>
              </a:lnSpc>
              <a:spcAft>
                <a:spcPts val="600"/>
              </a:spcAft>
            </a:pPr>
            <a:r>
              <a:rPr lang="en-US" altLang="en-US" sz="2400" dirty="0">
                <a:solidFill>
                  <a:schemeClr val="bg1"/>
                </a:solidFill>
                <a:latin typeface="Calibri" panose="020F0502020204030204" pitchFamily="34" charset="0"/>
              </a:rPr>
              <a:t>Riding / Driving is assessed annually</a:t>
            </a:r>
          </a:p>
          <a:p>
            <a:pPr eaLnBrk="1" hangingPunct="1">
              <a:lnSpc>
                <a:spcPct val="80000"/>
              </a:lnSpc>
              <a:spcAft>
                <a:spcPts val="600"/>
              </a:spcAft>
            </a:pPr>
            <a:r>
              <a:rPr lang="en-US" altLang="en-US" sz="2400" dirty="0">
                <a:solidFill>
                  <a:schemeClr val="bg1"/>
                </a:solidFill>
                <a:latin typeface="Calibri" panose="020F0502020204030204" pitchFamily="34" charset="0"/>
              </a:rPr>
              <a:t>All receive GMP Blood Handling training</a:t>
            </a:r>
          </a:p>
          <a:p>
            <a:pPr eaLnBrk="1" hangingPunct="1">
              <a:lnSpc>
                <a:spcPct val="80000"/>
              </a:lnSpc>
              <a:spcAft>
                <a:spcPts val="600"/>
              </a:spcAft>
            </a:pPr>
            <a:r>
              <a:rPr lang="en-US" altLang="en-US" sz="2400" dirty="0">
                <a:solidFill>
                  <a:schemeClr val="bg1"/>
                </a:solidFill>
                <a:latin typeface="Calibri" panose="020F0502020204030204" pitchFamily="34" charset="0"/>
              </a:rPr>
              <a:t>Trained to use “blue lights” in emergencies</a:t>
            </a:r>
          </a:p>
          <a:p>
            <a:pPr eaLnBrk="1" hangingPunct="1">
              <a:lnSpc>
                <a:spcPct val="80000"/>
              </a:lnSpc>
              <a:spcAft>
                <a:spcPts val="600"/>
              </a:spcAft>
            </a:pPr>
            <a:r>
              <a:rPr lang="en-US" altLang="en-US" sz="2400" dirty="0">
                <a:solidFill>
                  <a:schemeClr val="bg1"/>
                </a:solidFill>
                <a:latin typeface="Calibri" panose="020F0502020204030204" pitchFamily="34" charset="0"/>
              </a:rPr>
              <a:t>Members use dedicated, liveried, vehicles - not their own.</a:t>
            </a:r>
          </a:p>
          <a:p>
            <a:pPr eaLnBrk="1" hangingPunct="1">
              <a:lnSpc>
                <a:spcPct val="80000"/>
              </a:lnSpc>
              <a:spcAft>
                <a:spcPts val="600"/>
              </a:spcAft>
            </a:pPr>
            <a:r>
              <a:rPr lang="en-US" altLang="en-US" sz="2400" dirty="0">
                <a:solidFill>
                  <a:schemeClr val="bg1"/>
                </a:solidFill>
                <a:latin typeface="Calibri" panose="020F0502020204030204" pitchFamily="34" charset="0"/>
              </a:rPr>
              <a:t>Tracking devices fitted which alert on speed infringements, or alert shift controller of any problems.</a:t>
            </a:r>
          </a:p>
          <a:p>
            <a:pPr eaLnBrk="1" hangingPunct="1">
              <a:lnSpc>
                <a:spcPct val="80000"/>
              </a:lnSpc>
              <a:spcAft>
                <a:spcPts val="600"/>
              </a:spcAft>
            </a:pPr>
            <a:r>
              <a:rPr lang="en-US" altLang="en-US" sz="2400" dirty="0">
                <a:solidFill>
                  <a:schemeClr val="bg1"/>
                </a:solidFill>
                <a:latin typeface="Calibri" panose="020F0502020204030204" pitchFamily="34" charset="0"/>
              </a:rPr>
              <a:t>Employer &amp; Public liability insurances in place</a:t>
            </a:r>
          </a:p>
          <a:p>
            <a:pPr eaLnBrk="1" hangingPunct="1">
              <a:lnSpc>
                <a:spcPct val="80000"/>
              </a:lnSpc>
              <a:spcAft>
                <a:spcPts val="600"/>
              </a:spcAft>
            </a:pPr>
            <a:r>
              <a:rPr lang="en-US" altLang="en-US" sz="2400" b="1" dirty="0">
                <a:solidFill>
                  <a:srgbClr val="FFFF00"/>
                </a:solidFill>
                <a:latin typeface="Calibri" panose="020F0502020204030204" pitchFamily="34" charset="0"/>
              </a:rPr>
              <a:t>All paid for by fundraising, no NHS contribution</a:t>
            </a:r>
            <a:r>
              <a:rPr lang="en-US" altLang="en-US" sz="2400" b="1" dirty="0">
                <a:solidFill>
                  <a:srgbClr val="FF0000"/>
                </a:solidFill>
                <a:latin typeface="Calibri" panose="020F0502020204030204" pitchFamily="34" charset="0"/>
              </a:rPr>
              <a:t>.</a:t>
            </a:r>
          </a:p>
          <a:p>
            <a:pPr eaLnBrk="1" hangingPunct="1">
              <a:lnSpc>
                <a:spcPct val="80000"/>
              </a:lnSpc>
            </a:pPr>
            <a:endParaRPr lang="en-US" altLang="en-US" sz="2800" dirty="0">
              <a:solidFill>
                <a:schemeClr val="bg1"/>
              </a:solidFill>
              <a:latin typeface="Calibri" panose="020F0502020204030204" pitchFamily="34" charset="0"/>
            </a:endParaRPr>
          </a:p>
          <a:p>
            <a:pPr eaLnBrk="1" hangingPunct="1">
              <a:lnSpc>
                <a:spcPct val="80000"/>
              </a:lnSpc>
            </a:pPr>
            <a:endParaRPr lang="en-US" altLang="en-US" sz="2800" dirty="0">
              <a:solidFill>
                <a:schemeClr val="bg1"/>
              </a:solidFill>
              <a:latin typeface="Calibri" panose="020F0502020204030204" pitchFamily="34" charset="0"/>
            </a:endParaRPr>
          </a:p>
        </p:txBody>
      </p:sp>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p:cBhvr>
                                        <p:cTn id="7" dur="500"/>
                                        <p:tgtEl>
                                          <p:spTgt spid="10244"/>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10243"/>
                                        </p:tgtEl>
                                        <p:attrNameLst>
                                          <p:attrName>style.visibility</p:attrName>
                                        </p:attrNameLst>
                                      </p:cBhvr>
                                      <p:to>
                                        <p:strVal val="visible"/>
                                      </p:to>
                                    </p:set>
                                    <p:anim calcmode="lin" valueType="num">
                                      <p:cBhvr>
                                        <p:cTn id="10" dur="1000" fill="hold"/>
                                        <p:tgtEl>
                                          <p:spTgt spid="10243"/>
                                        </p:tgtEl>
                                        <p:attrNameLst>
                                          <p:attrName>ppt_w</p:attrName>
                                        </p:attrNameLst>
                                      </p:cBhvr>
                                      <p:tavLst>
                                        <p:tav tm="0">
                                          <p:val>
                                            <p:fltVal val="0"/>
                                          </p:val>
                                        </p:tav>
                                        <p:tav tm="100000">
                                          <p:val>
                                            <p:strVal val="#ppt_w"/>
                                          </p:val>
                                        </p:tav>
                                      </p:tavLst>
                                    </p:anim>
                                    <p:anim calcmode="lin" valueType="num">
                                      <p:cBhvr>
                                        <p:cTn id="11" dur="1000" fill="hold"/>
                                        <p:tgtEl>
                                          <p:spTgt spid="10243"/>
                                        </p:tgtEl>
                                        <p:attrNameLst>
                                          <p:attrName>ppt_h</p:attrName>
                                        </p:attrNameLst>
                                      </p:cBhvr>
                                      <p:tavLst>
                                        <p:tav tm="0">
                                          <p:val>
                                            <p:fltVal val="0"/>
                                          </p:val>
                                        </p:tav>
                                        <p:tav tm="100000">
                                          <p:val>
                                            <p:strVal val="#ppt_h"/>
                                          </p:val>
                                        </p:tav>
                                      </p:tavLst>
                                    </p:anim>
                                    <p:animEffect>
                                      <p:cBhvr>
                                        <p:cTn id="12" dur="1000"/>
                                        <p:tgtEl>
                                          <p:spTgt spid="10243"/>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0251">
                                            <p:txEl>
                                              <p:pRg st="0" end="0"/>
                                            </p:txEl>
                                          </p:spTgt>
                                        </p:tgtEl>
                                        <p:attrNameLst>
                                          <p:attrName>style.visibility</p:attrName>
                                        </p:attrNameLst>
                                      </p:cBhvr>
                                      <p:to>
                                        <p:strVal val="visible"/>
                                      </p:to>
                                    </p:set>
                                    <p:animEffect>
                                      <p:cBhvr>
                                        <p:cTn id="16" dur="500"/>
                                        <p:tgtEl>
                                          <p:spTgt spid="10251">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0251">
                                            <p:txEl>
                                              <p:pRg st="1" end="1"/>
                                            </p:txEl>
                                          </p:spTgt>
                                        </p:tgtEl>
                                        <p:attrNameLst>
                                          <p:attrName>style.visibility</p:attrName>
                                        </p:attrNameLst>
                                      </p:cBhvr>
                                      <p:to>
                                        <p:strVal val="visible"/>
                                      </p:to>
                                    </p:set>
                                    <p:animEffect>
                                      <p:cBhvr>
                                        <p:cTn id="20" dur="500"/>
                                        <p:tgtEl>
                                          <p:spTgt spid="10251">
                                            <p:txEl>
                                              <p:pRg st="1" end="1"/>
                                            </p:txEl>
                                          </p:spTgt>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251">
                                            <p:txEl>
                                              <p:pRg st="2" end="2"/>
                                            </p:txEl>
                                          </p:spTgt>
                                        </p:tgtEl>
                                        <p:attrNameLst>
                                          <p:attrName>style.visibility</p:attrName>
                                        </p:attrNameLst>
                                      </p:cBhvr>
                                      <p:to>
                                        <p:strVal val="visible"/>
                                      </p:to>
                                    </p:set>
                                    <p:animEffect>
                                      <p:cBhvr>
                                        <p:cTn id="24" dur="500"/>
                                        <p:tgtEl>
                                          <p:spTgt spid="10251">
                                            <p:txEl>
                                              <p:pRg st="2" end="2"/>
                                            </p:txEl>
                                          </p:spTgt>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251">
                                            <p:txEl>
                                              <p:pRg st="3" end="3"/>
                                            </p:txEl>
                                          </p:spTgt>
                                        </p:tgtEl>
                                        <p:attrNameLst>
                                          <p:attrName>style.visibility</p:attrName>
                                        </p:attrNameLst>
                                      </p:cBhvr>
                                      <p:to>
                                        <p:strVal val="visible"/>
                                      </p:to>
                                    </p:set>
                                    <p:animEffect>
                                      <p:cBhvr>
                                        <p:cTn id="28" dur="500"/>
                                        <p:tgtEl>
                                          <p:spTgt spid="10251">
                                            <p:txEl>
                                              <p:pRg st="3" end="3"/>
                                            </p:txEl>
                                          </p:spTgt>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0251">
                                            <p:txEl>
                                              <p:pRg st="4" end="4"/>
                                            </p:txEl>
                                          </p:spTgt>
                                        </p:tgtEl>
                                        <p:attrNameLst>
                                          <p:attrName>style.visibility</p:attrName>
                                        </p:attrNameLst>
                                      </p:cBhvr>
                                      <p:to>
                                        <p:strVal val="visible"/>
                                      </p:to>
                                    </p:set>
                                    <p:animEffect>
                                      <p:cBhvr>
                                        <p:cTn id="32" dur="500"/>
                                        <p:tgtEl>
                                          <p:spTgt spid="10251">
                                            <p:txEl>
                                              <p:pRg st="4" end="4"/>
                                            </p:txEl>
                                          </p:spTgt>
                                        </p:tgtEl>
                                      </p:cBhvr>
                                    </p:animEffect>
                                  </p:childTnLst>
                                </p:cTn>
                              </p:par>
                            </p:childTnLst>
                          </p:cTn>
                        </p:par>
                        <p:par>
                          <p:cTn id="33" fill="hold" nodeType="afterGroup">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0251">
                                            <p:txEl>
                                              <p:pRg st="5" end="5"/>
                                            </p:txEl>
                                          </p:spTgt>
                                        </p:tgtEl>
                                        <p:attrNameLst>
                                          <p:attrName>style.visibility</p:attrName>
                                        </p:attrNameLst>
                                      </p:cBhvr>
                                      <p:to>
                                        <p:strVal val="visible"/>
                                      </p:to>
                                    </p:set>
                                    <p:animEffect>
                                      <p:cBhvr>
                                        <p:cTn id="36" dur="500"/>
                                        <p:tgtEl>
                                          <p:spTgt spid="10251">
                                            <p:txEl>
                                              <p:pRg st="5" end="5"/>
                                            </p:txEl>
                                          </p:spTgt>
                                        </p:tgtEl>
                                      </p:cBhvr>
                                    </p:animEffect>
                                  </p:childTnLst>
                                </p:cTn>
                              </p:par>
                            </p:childTnLst>
                          </p:cTn>
                        </p:par>
                        <p:par>
                          <p:cTn id="37" fill="hold" nodeType="afterGroup">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10251">
                                            <p:txEl>
                                              <p:pRg st="6" end="6"/>
                                            </p:txEl>
                                          </p:spTgt>
                                        </p:tgtEl>
                                        <p:attrNameLst>
                                          <p:attrName>style.visibility</p:attrName>
                                        </p:attrNameLst>
                                      </p:cBhvr>
                                      <p:to>
                                        <p:strVal val="visible"/>
                                      </p:to>
                                    </p:set>
                                    <p:animEffect>
                                      <p:cBhvr>
                                        <p:cTn id="40" dur="500"/>
                                        <p:tgtEl>
                                          <p:spTgt spid="10251">
                                            <p:txEl>
                                              <p:pRg st="6" end="6"/>
                                            </p:txEl>
                                          </p:spTgt>
                                        </p:tgtEl>
                                      </p:cBhvr>
                                    </p:animEffect>
                                  </p:childTnLst>
                                </p:cTn>
                              </p:par>
                            </p:childTnLst>
                          </p:cTn>
                        </p:par>
                        <p:par>
                          <p:cTn id="41" fill="hold" nodeType="afterGroup">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10251">
                                            <p:txEl>
                                              <p:pRg st="7" end="7"/>
                                            </p:txEl>
                                          </p:spTgt>
                                        </p:tgtEl>
                                        <p:attrNameLst>
                                          <p:attrName>style.visibility</p:attrName>
                                        </p:attrNameLst>
                                      </p:cBhvr>
                                      <p:to>
                                        <p:strVal val="visible"/>
                                      </p:to>
                                    </p:set>
                                    <p:animEffect>
                                      <p:cBhvr>
                                        <p:cTn id="44" dur="500"/>
                                        <p:tgtEl>
                                          <p:spTgt spid="10251">
                                            <p:txEl>
                                              <p:pRg st="7" end="7"/>
                                            </p:txEl>
                                          </p:spTgt>
                                        </p:tgtEl>
                                      </p:cBhvr>
                                    </p:animEffect>
                                  </p:childTnLst>
                                </p:cTn>
                              </p:par>
                            </p:childTnLst>
                          </p:cTn>
                        </p:par>
                        <p:par>
                          <p:cTn id="45" fill="hold" nodeType="afterGroup">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10251">
                                            <p:txEl>
                                              <p:pRg st="8" end="8"/>
                                            </p:txEl>
                                          </p:spTgt>
                                        </p:tgtEl>
                                        <p:attrNameLst>
                                          <p:attrName>style.visibility</p:attrName>
                                        </p:attrNameLst>
                                      </p:cBhvr>
                                      <p:to>
                                        <p:strVal val="visible"/>
                                      </p:to>
                                    </p:set>
                                    <p:animEffect>
                                      <p:cBhvr>
                                        <p:cTn id="48" dur="500"/>
                                        <p:tgtEl>
                                          <p:spTgt spid="10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autoUpdateAnimBg="0"/>
      <p:bldP spid="10244" grpId="0" bldLvl="0" autoUpdateAnimBg="0"/>
      <p:bldP spid="10251" grpId="0" build="p"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4775" y="0"/>
            <a:ext cx="12163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Logo_771x771px -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838" y="47625"/>
            <a:ext cx="1973262"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ubtitle 2"/>
          <p:cNvSpPr>
            <a:spLocks noChangeArrowheads="1"/>
          </p:cNvSpPr>
          <p:nvPr/>
        </p:nvSpPr>
        <p:spPr bwMode="auto">
          <a:xfrm>
            <a:off x="0" y="6092825"/>
            <a:ext cx="444658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buFont typeface="Arial" panose="020B0604020202020204" pitchFamily="34" charset="0"/>
              <a:buNone/>
            </a:pPr>
            <a:r>
              <a:rPr lang="en-US" altLang="zh-CN" sz="1400" b="1">
                <a:solidFill>
                  <a:srgbClr val="FFFFFF"/>
                </a:solidFill>
                <a:latin typeface="Arial" panose="020B0604020202020204" pitchFamily="34" charset="0"/>
                <a:cs typeface="Arial" panose="020B0604020202020204" pitchFamily="34" charset="0"/>
              </a:rPr>
              <a:t>www.northumbriabloodbikes.org.uk</a:t>
            </a:r>
            <a:endParaRPr lang="en-US" altLang="zh-CN" sz="1800">
              <a:solidFill>
                <a:srgbClr val="000000"/>
              </a:solidFill>
              <a:latin typeface="Arial" panose="020B0604020202020204" pitchFamily="34" charset="0"/>
              <a:cs typeface="Arial" panose="020B0604020202020204" pitchFamily="34" charset="0"/>
            </a:endParaRPr>
          </a:p>
        </p:txBody>
      </p:sp>
      <p:pic>
        <p:nvPicPr>
          <p:cNvPr id="1331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9924" y="6092825"/>
            <a:ext cx="6961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5941" y="6093276"/>
            <a:ext cx="672172" cy="67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190" y="6093258"/>
            <a:ext cx="635660" cy="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2"/>
          <p:cNvSpPr>
            <a:spLocks noChangeArrowheads="1"/>
          </p:cNvSpPr>
          <p:nvPr/>
        </p:nvSpPr>
        <p:spPr bwMode="auto">
          <a:xfrm>
            <a:off x="227013" y="333375"/>
            <a:ext cx="3276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spcBef>
                <a:spcPct val="0"/>
              </a:spcBef>
              <a:buFont typeface="Arial" panose="020B0604020202020204" pitchFamily="34" charset="0"/>
              <a:buNone/>
            </a:pPr>
            <a:r>
              <a:rPr lang="en-US" altLang="zh-CN" sz="1800" dirty="0">
                <a:solidFill>
                  <a:srgbClr val="000000"/>
                </a:solidFill>
                <a:latin typeface="Arial" panose="020B0604020202020204" pitchFamily="34" charset="0"/>
                <a:cs typeface="Arial" panose="020B0604020202020204" pitchFamily="34" charset="0"/>
              </a:rPr>
              <a:t>Angel of the North </a:t>
            </a:r>
            <a:r>
              <a:rPr lang="en-US" altLang="zh-CN" sz="1800" dirty="0" err="1">
                <a:solidFill>
                  <a:srgbClr val="000000"/>
                </a:solidFill>
                <a:latin typeface="Arial" panose="020B0604020202020204" pitchFamily="34" charset="0"/>
                <a:cs typeface="Arial" panose="020B0604020202020204" pitchFamily="34" charset="0"/>
              </a:rPr>
              <a:t>Gateshead</a:t>
            </a:r>
            <a:r>
              <a:rPr lang="en-US" altLang="zh-CN" sz="1800" dirty="0">
                <a:solidFill>
                  <a:srgbClr val="000000"/>
                </a:solidFill>
                <a:latin typeface="Arial" panose="020B0604020202020204" pitchFamily="34" charset="0"/>
                <a:cs typeface="Arial" panose="020B0604020202020204" pitchFamily="34" charset="0"/>
              </a:rPr>
              <a:t>.</a:t>
            </a:r>
          </a:p>
          <a:p>
            <a:pPr>
              <a:spcBef>
                <a:spcPct val="0"/>
              </a:spcBef>
              <a:buFont typeface="Arial" panose="020B0604020202020204" pitchFamily="34" charset="0"/>
              <a:buNone/>
            </a:pPr>
            <a:r>
              <a:rPr lang="en-US" altLang="zh-CN" sz="1800" dirty="0">
                <a:solidFill>
                  <a:srgbClr val="000000"/>
                </a:solidFill>
                <a:latin typeface="Arial" panose="020B0604020202020204" pitchFamily="34" charset="0"/>
                <a:cs typeface="Arial" panose="020B0604020202020204" pitchFamily="34" charset="0"/>
              </a:rPr>
              <a:t>Sunday 2</a:t>
            </a:r>
            <a:r>
              <a:rPr lang="en-US" altLang="zh-CN" sz="1800" baseline="30000" dirty="0">
                <a:solidFill>
                  <a:srgbClr val="000000"/>
                </a:solidFill>
                <a:latin typeface="Arial" panose="020B0604020202020204" pitchFamily="34" charset="0"/>
                <a:cs typeface="Arial" panose="020B0604020202020204" pitchFamily="34" charset="0"/>
              </a:rPr>
              <a:t>nd</a:t>
            </a:r>
            <a:r>
              <a:rPr lang="en-US" altLang="zh-CN" sz="1800" dirty="0">
                <a:solidFill>
                  <a:srgbClr val="000000"/>
                </a:solidFill>
                <a:latin typeface="Arial" panose="020B0604020202020204" pitchFamily="34" charset="0"/>
                <a:cs typeface="Arial" panose="020B0604020202020204" pitchFamily="34" charset="0"/>
              </a:rPr>
              <a:t> February 2014</a:t>
            </a:r>
          </a:p>
          <a:p>
            <a:pPr>
              <a:spcBef>
                <a:spcPct val="0"/>
              </a:spcBef>
              <a:buFont typeface="Arial" panose="020B0604020202020204" pitchFamily="34" charset="0"/>
              <a:buNone/>
            </a:pPr>
            <a:r>
              <a:rPr lang="en-US" altLang="zh-CN" sz="1800" dirty="0">
                <a:solidFill>
                  <a:srgbClr val="000000"/>
                </a:solidFill>
                <a:latin typeface="Arial" panose="020B0604020202020204" pitchFamily="34" charset="0"/>
                <a:cs typeface="Arial" panose="020B0604020202020204" pitchFamily="34" charset="0"/>
              </a:rPr>
              <a:t>(The day before we launched)</a:t>
            </a:r>
            <a:endParaRPr lang="en-US" altLang="zh-CN"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92" y="2009400"/>
            <a:ext cx="9253791" cy="4848601"/>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49777">
            <a:off x="-81979" y="345009"/>
            <a:ext cx="3713256" cy="2445315"/>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812">
            <a:off x="5970984" y="420118"/>
            <a:ext cx="3213409" cy="2411732"/>
          </a:xfrm>
          <a:prstGeom prst="rect">
            <a:avLst/>
          </a:prstGeom>
        </p:spPr>
      </p:pic>
      <p:sp>
        <p:nvSpPr>
          <p:cNvPr id="13320" name="Subtitle 2"/>
          <p:cNvSpPr>
            <a:spLocks noChangeArrowheads="1"/>
          </p:cNvSpPr>
          <p:nvPr/>
        </p:nvSpPr>
        <p:spPr bwMode="auto">
          <a:xfrm>
            <a:off x="3563930" y="2057400"/>
            <a:ext cx="2447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eaLnBrk="1" hangingPunct="1">
              <a:buFont typeface="Arial" panose="020B0604020202020204" pitchFamily="34" charset="0"/>
              <a:buNone/>
            </a:pPr>
            <a:r>
              <a:rPr lang="en-US" altLang="zh-CN" sz="1000" b="1" dirty="0">
                <a:solidFill>
                  <a:srgbClr val="FFFFFF"/>
                </a:solidFill>
                <a:latin typeface="Arial" panose="020B0604020202020204" pitchFamily="34" charset="0"/>
                <a:cs typeface="Arial" panose="020B0604020202020204" pitchFamily="34" charset="0"/>
              </a:rPr>
              <a:t>Registered Charity no. 1166689</a:t>
            </a:r>
            <a:endParaRPr lang="en-US" altLang="zh-CN" sz="1800" dirty="0">
              <a:solidFill>
                <a:srgbClr val="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3674" y="-44095"/>
            <a:ext cx="2145590" cy="214559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p:cBhvr>
                                        <p:cTn id="9" dur="500"/>
                                        <p:tgtEl>
                                          <p:spTgt spid="13315"/>
                                        </p:tgtEl>
                                      </p:cBhvr>
                                    </p:animEffect>
                                  </p:childTnLst>
                                </p:cTn>
                              </p:par>
                              <p:par>
                                <p:cTn id="10" presetID="10" presetClass="entr" presetSubtype="0" fill="hold" nodeType="withEffect">
                                  <p:stCondLst>
                                    <p:cond delay="0"/>
                                  </p:stCondLst>
                                  <p:childTnLst>
                                    <p:set>
                                      <p:cBhvr>
                                        <p:cTn id="11" dur="1" fill="hold">
                                          <p:stCondLst>
                                            <p:cond delay="0"/>
                                          </p:stCondLst>
                                        </p:cTn>
                                        <p:tgtEl>
                                          <p:spTgt spid="13317"/>
                                        </p:tgtEl>
                                        <p:attrNameLst>
                                          <p:attrName>style.visibility</p:attrName>
                                        </p:attrNameLst>
                                      </p:cBhvr>
                                      <p:to>
                                        <p:strVal val="visible"/>
                                      </p:to>
                                    </p:set>
                                    <p:animEffect>
                                      <p:cBhvr>
                                        <p:cTn id="12" dur="500"/>
                                        <p:tgtEl>
                                          <p:spTgt spid="13317"/>
                                        </p:tgtEl>
                                      </p:cBhvr>
                                    </p:animEffect>
                                  </p:childTnLst>
                                </p:cTn>
                              </p:par>
                              <p:par>
                                <p:cTn id="13" presetID="10"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animEffect>
                                      <p:cBhvr>
                                        <p:cTn id="15" dur="500"/>
                                        <p:tgtEl>
                                          <p:spTgt spid="13319"/>
                                        </p:tgtEl>
                                      </p:cBhvr>
                                    </p:animEffect>
                                  </p:childTnLst>
                                </p:cTn>
                              </p:par>
                              <p:par>
                                <p:cTn id="16" presetID="10"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Effect>
                                      <p:cBhvr>
                                        <p:cTn id="18" dur="500"/>
                                        <p:tgtEl>
                                          <p:spTgt spid="133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21"/>
                                        </p:tgtEl>
                                        <p:attrNameLst>
                                          <p:attrName>style.visibility</p:attrName>
                                        </p:attrNameLst>
                                      </p:cBhvr>
                                      <p:to>
                                        <p:strVal val="visible"/>
                                      </p:to>
                                    </p:set>
                                    <p:animEffect>
                                      <p:cBhvr>
                                        <p:cTn id="21" dur="500"/>
                                        <p:tgtEl>
                                          <p:spTgt spid="13321"/>
                                        </p:tgtEl>
                                      </p:cBhvr>
                                    </p:animEffect>
                                  </p:childTnLst>
                                  <p:subTnLst>
                                    <p:set>
                                      <p:cBhvr override="childStyle">
                                        <p:cTn dur="1" fill="hold" display="0" masterRel="nextClick" afterEffect="1"/>
                                        <p:tgtEl>
                                          <p:spTgt spid="1332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000" fill="hold"/>
                                        <p:tgtEl>
                                          <p:spTgt spid="3"/>
                                        </p:tgtEl>
                                        <p:attrNameLst>
                                          <p:attrName>ppt_w</p:attrName>
                                        </p:attrNameLst>
                                      </p:cBhvr>
                                      <p:tavLst>
                                        <p:tav tm="0">
                                          <p:val>
                                            <p:fltVal val="0"/>
                                          </p:val>
                                        </p:tav>
                                        <p:tav tm="100000">
                                          <p:val>
                                            <p:strVal val="#ppt_w"/>
                                          </p:val>
                                        </p:tav>
                                      </p:tavLst>
                                    </p:anim>
                                    <p:anim calcmode="lin" valueType="num">
                                      <p:cBhvr>
                                        <p:cTn id="27" dur="2000" fill="hold"/>
                                        <p:tgtEl>
                                          <p:spTgt spid="3"/>
                                        </p:tgtEl>
                                        <p:attrNameLst>
                                          <p:attrName>ppt_h</p:attrName>
                                        </p:attrNameLst>
                                      </p:cBhvr>
                                      <p:tavLst>
                                        <p:tav tm="0">
                                          <p:val>
                                            <p:fltVal val="0"/>
                                          </p:val>
                                        </p:tav>
                                        <p:tav tm="100000">
                                          <p:val>
                                            <p:strVal val="#ppt_h"/>
                                          </p:val>
                                        </p:tav>
                                      </p:tavLst>
                                    </p:anim>
                                    <p:anim calcmode="lin" valueType="num">
                                      <p:cBhvr>
                                        <p:cTn id="28" dur="2000" fill="hold"/>
                                        <p:tgtEl>
                                          <p:spTgt spid="3"/>
                                        </p:tgtEl>
                                        <p:attrNameLst>
                                          <p:attrName>style.rotation</p:attrName>
                                        </p:attrNameLst>
                                      </p:cBhvr>
                                      <p:tavLst>
                                        <p:tav tm="0">
                                          <p:val>
                                            <p:fltVal val="90"/>
                                          </p:val>
                                        </p:tav>
                                        <p:tav tm="100000">
                                          <p:val>
                                            <p:fltVal val="0"/>
                                          </p:val>
                                        </p:tav>
                                      </p:tavLst>
                                    </p:anim>
                                    <p:animEffect transition="in" filter="fade">
                                      <p:cBhvr>
                                        <p:cTn id="29" dur="20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2000" fill="hold"/>
                                        <p:tgtEl>
                                          <p:spTgt spid="5"/>
                                        </p:tgtEl>
                                        <p:attrNameLst>
                                          <p:attrName>ppt_w</p:attrName>
                                        </p:attrNameLst>
                                      </p:cBhvr>
                                      <p:tavLst>
                                        <p:tav tm="0">
                                          <p:val>
                                            <p:fltVal val="0"/>
                                          </p:val>
                                        </p:tav>
                                        <p:tav tm="100000">
                                          <p:val>
                                            <p:strVal val="#ppt_w"/>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Effect transition="in" filter="fade">
                                      <p:cBhvr>
                                        <p:cTn id="34" dur="2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anim calcmode="lin" valueType="num">
                                      <p:cBhvr>
                                        <p:cTn id="39" dur="2000" fill="hold"/>
                                        <p:tgtEl>
                                          <p:spTgt spid="4"/>
                                        </p:tgtEl>
                                        <p:attrNameLst>
                                          <p:attrName>style.rotation</p:attrName>
                                        </p:attrNameLst>
                                      </p:cBhvr>
                                      <p:tavLst>
                                        <p:tav tm="0">
                                          <p:val>
                                            <p:fltVal val="90"/>
                                          </p:val>
                                        </p:tav>
                                        <p:tav tm="100000">
                                          <p:val>
                                            <p:fltVal val="0"/>
                                          </p:val>
                                        </p:tav>
                                      </p:tavLst>
                                    </p:anim>
                                    <p:animEffect transition="in" filter="fade">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7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40" name="Rectangle 4"/>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14341" name="Text Box 5"/>
          <p:cNvSpPr>
            <a:spLocks noChangeArrowheads="1"/>
          </p:cNvSpPr>
          <p:nvPr/>
        </p:nvSpPr>
        <p:spPr bwMode="auto">
          <a:xfrm>
            <a:off x="755650" y="2349500"/>
            <a:ext cx="52165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endParaRPr lang="en-US" altLang="zh-CN" sz="2000" dirty="0">
              <a:solidFill>
                <a:schemeClr val="bg1"/>
              </a:solidFill>
            </a:endParaRPr>
          </a:p>
          <a:p>
            <a:pPr eaLnBrk="1" hangingPunct="1">
              <a:spcBef>
                <a:spcPct val="0"/>
              </a:spcBef>
            </a:pPr>
            <a:r>
              <a:rPr lang="en-US" altLang="zh-CN" sz="2000" dirty="0">
                <a:solidFill>
                  <a:schemeClr val="bg1"/>
                </a:solidFill>
              </a:rPr>
              <a:t>   2 x Yamaha FJRs</a:t>
            </a:r>
          </a:p>
          <a:p>
            <a:pPr eaLnBrk="1" hangingPunct="1">
              <a:spcBef>
                <a:spcPct val="0"/>
              </a:spcBef>
            </a:pPr>
            <a:r>
              <a:rPr lang="en-US" altLang="zh-CN" sz="2000" dirty="0">
                <a:solidFill>
                  <a:schemeClr val="bg1"/>
                </a:solidFill>
              </a:rPr>
              <a:t>   4 x Honda ST1300 Pan Europeans</a:t>
            </a:r>
          </a:p>
          <a:p>
            <a:pPr eaLnBrk="1" hangingPunct="1">
              <a:spcBef>
                <a:spcPct val="0"/>
              </a:spcBef>
            </a:pPr>
            <a:r>
              <a:rPr lang="en-US" altLang="zh-CN" sz="2000" dirty="0">
                <a:solidFill>
                  <a:schemeClr val="bg1"/>
                </a:solidFill>
              </a:rPr>
              <a:t>   3 x Triumph Trophy</a:t>
            </a:r>
            <a:r>
              <a:rPr lang="en-US" altLang="zh-CN" sz="2000" dirty="0">
                <a:solidFill>
                  <a:srgbClr val="FFFF00"/>
                </a:solidFill>
              </a:rPr>
              <a:t>.</a:t>
            </a:r>
          </a:p>
          <a:p>
            <a:pPr eaLnBrk="1" hangingPunct="1">
              <a:spcBef>
                <a:spcPct val="0"/>
              </a:spcBef>
              <a:buFontTx/>
              <a:buNone/>
            </a:pPr>
            <a:endParaRPr lang="en-US" altLang="zh-CN" sz="2000" dirty="0">
              <a:solidFill>
                <a:schemeClr val="bg1"/>
              </a:solidFill>
            </a:endParaRPr>
          </a:p>
          <a:p>
            <a:pPr eaLnBrk="1" hangingPunct="1">
              <a:spcBef>
                <a:spcPct val="0"/>
              </a:spcBef>
            </a:pPr>
            <a:r>
              <a:rPr lang="en-US" altLang="zh-CN" sz="2000" dirty="0">
                <a:solidFill>
                  <a:schemeClr val="bg1"/>
                </a:solidFill>
              </a:rPr>
              <a:t>   2 x Skoda Yeti</a:t>
            </a:r>
          </a:p>
          <a:p>
            <a:pPr eaLnBrk="1" hangingPunct="1">
              <a:spcBef>
                <a:spcPct val="0"/>
              </a:spcBef>
            </a:pPr>
            <a:r>
              <a:rPr lang="en-US" altLang="zh-CN" sz="2000" dirty="0">
                <a:solidFill>
                  <a:schemeClr val="bg1"/>
                </a:solidFill>
              </a:rPr>
              <a:t>   1 x Vauxhall </a:t>
            </a:r>
            <a:r>
              <a:rPr lang="en-US" altLang="zh-CN" sz="2000" dirty="0" err="1">
                <a:solidFill>
                  <a:schemeClr val="bg1"/>
                </a:solidFill>
              </a:rPr>
              <a:t>Mokka</a:t>
            </a:r>
            <a:endParaRPr lang="en-US" altLang="zh-CN" sz="2000" dirty="0">
              <a:solidFill>
                <a:schemeClr val="bg1"/>
              </a:solidFill>
            </a:endParaRPr>
          </a:p>
          <a:p>
            <a:pPr eaLnBrk="1" hangingPunct="1">
              <a:spcBef>
                <a:spcPct val="0"/>
              </a:spcBef>
            </a:pPr>
            <a:r>
              <a:rPr lang="en-US" altLang="zh-CN" sz="2000" dirty="0">
                <a:solidFill>
                  <a:schemeClr val="bg1"/>
                </a:solidFill>
              </a:rPr>
              <a:t>   1 x Renault </a:t>
            </a:r>
            <a:r>
              <a:rPr lang="en-US" altLang="zh-CN" sz="2000" dirty="0" err="1">
                <a:solidFill>
                  <a:schemeClr val="bg1"/>
                </a:solidFill>
              </a:rPr>
              <a:t>Kangoo</a:t>
            </a:r>
            <a:endParaRPr lang="en-US" altLang="zh-CN" sz="2000" dirty="0">
              <a:solidFill>
                <a:schemeClr val="bg1"/>
              </a:solidFill>
            </a:endParaRPr>
          </a:p>
          <a:p>
            <a:pPr eaLnBrk="1" hangingPunct="1">
              <a:spcBef>
                <a:spcPct val="0"/>
              </a:spcBef>
            </a:pPr>
            <a:r>
              <a:rPr lang="en-US" altLang="zh-CN" sz="2000" dirty="0">
                <a:solidFill>
                  <a:schemeClr val="bg1"/>
                </a:solidFill>
              </a:rPr>
              <a:t>   1 Exhibition trailer</a:t>
            </a:r>
            <a:r>
              <a:rPr lang="en-US" altLang="zh-CN" sz="2000" dirty="0">
                <a:solidFill>
                  <a:srgbClr val="FF0000"/>
                </a:solidFill>
              </a:rPr>
              <a:t>.</a:t>
            </a:r>
          </a:p>
          <a:p>
            <a:pPr eaLnBrk="1" hangingPunct="1">
              <a:spcBef>
                <a:spcPct val="0"/>
              </a:spcBef>
              <a:buFontTx/>
              <a:buNone/>
            </a:pPr>
            <a:endParaRPr lang="en-US" altLang="zh-CN" sz="2000" dirty="0">
              <a:solidFill>
                <a:schemeClr val="bg1"/>
              </a:solidFill>
            </a:endParaRPr>
          </a:p>
        </p:txBody>
      </p:sp>
      <p:sp>
        <p:nvSpPr>
          <p:cNvPr id="14342" name="AutoShape 6" descr="1982210_10203425570710026_2114307123_n"/>
          <p:cNvSpPr>
            <a:spLocks noChangeArrowheads="1"/>
          </p:cNvSpPr>
          <p:nvPr/>
        </p:nvSpPr>
        <p:spPr bwMode="auto">
          <a:xfrm>
            <a:off x="6084888" y="2060575"/>
            <a:ext cx="2235200" cy="2012950"/>
          </a:xfrm>
          <a:prstGeom prst="roundRect">
            <a:avLst>
              <a:gd name="adj" fmla="val 16667"/>
            </a:avLst>
          </a:prstGeom>
          <a:blipFill dpi="0" rotWithShape="1">
            <a:blip r:embed="rId3"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43" name="AutoShape 7" descr="unnamed"/>
          <p:cNvSpPr>
            <a:spLocks noChangeArrowheads="1"/>
          </p:cNvSpPr>
          <p:nvPr/>
        </p:nvSpPr>
        <p:spPr bwMode="auto">
          <a:xfrm>
            <a:off x="6084888" y="4149725"/>
            <a:ext cx="2235200" cy="2011363"/>
          </a:xfrm>
          <a:prstGeom prst="roundRect">
            <a:avLst>
              <a:gd name="adj" fmla="val 16667"/>
            </a:avLst>
          </a:prstGeom>
          <a:blipFill dpi="0" rotWithShape="1">
            <a:blip r:embed="rId4"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44"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chemeClr val="bg1"/>
                </a:solidFill>
                <a:latin typeface="Calibri" panose="020F0502020204030204" pitchFamily="34" charset="0"/>
              </a:rPr>
              <a:t>Our Vehicle Fleet:</a:t>
            </a:r>
            <a:endParaRPr lang="en-US" altLang="zh-CN" sz="1800" dirty="0"/>
          </a:p>
        </p:txBody>
      </p:sp>
      <p:sp>
        <p:nvSpPr>
          <p:cNvPr id="14351" name="AutoShape 15" descr="Auckland"/>
          <p:cNvSpPr>
            <a:spLocks noChangeArrowheads="1"/>
          </p:cNvSpPr>
          <p:nvPr/>
        </p:nvSpPr>
        <p:spPr bwMode="auto">
          <a:xfrm>
            <a:off x="6084888" y="4149725"/>
            <a:ext cx="2235200" cy="2012950"/>
          </a:xfrm>
          <a:prstGeom prst="roundRect">
            <a:avLst>
              <a:gd name="adj" fmla="val 16667"/>
            </a:avLst>
          </a:prstGeom>
          <a:blipFill dpi="0" rotWithShape="0">
            <a:blip r:embed="rId5"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2" name="AutoShape 16" descr="1502901_10152067342062436_879931274_o"/>
          <p:cNvSpPr>
            <a:spLocks noChangeArrowheads="1"/>
          </p:cNvSpPr>
          <p:nvPr/>
        </p:nvSpPr>
        <p:spPr bwMode="auto">
          <a:xfrm>
            <a:off x="6084888" y="2060575"/>
            <a:ext cx="2235200" cy="2012950"/>
          </a:xfrm>
          <a:prstGeom prst="roundRect">
            <a:avLst>
              <a:gd name="adj" fmla="val 16667"/>
            </a:avLst>
          </a:prstGeom>
          <a:blipFill dpi="0" rotWithShape="1">
            <a:blip r:embed="rId6"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3" name="AutoShape 17" descr="20141004sainsbury arnison"/>
          <p:cNvSpPr>
            <a:spLocks noChangeArrowheads="1"/>
          </p:cNvSpPr>
          <p:nvPr/>
        </p:nvSpPr>
        <p:spPr bwMode="auto">
          <a:xfrm>
            <a:off x="6084888" y="2060575"/>
            <a:ext cx="2235200" cy="2012950"/>
          </a:xfrm>
          <a:prstGeom prst="roundRect">
            <a:avLst>
              <a:gd name="adj" fmla="val 16667"/>
            </a:avLst>
          </a:prstGeom>
          <a:blipFill dpi="0" rotWithShape="1">
            <a:blip r:embed="rId7"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4" name="AutoShape 18" descr="Madathlon2014"/>
          <p:cNvSpPr>
            <a:spLocks noChangeArrowheads="1"/>
          </p:cNvSpPr>
          <p:nvPr/>
        </p:nvSpPr>
        <p:spPr bwMode="auto">
          <a:xfrm>
            <a:off x="6084888" y="4149725"/>
            <a:ext cx="2235200" cy="2012950"/>
          </a:xfrm>
          <a:prstGeom prst="roundRect">
            <a:avLst>
              <a:gd name="adj" fmla="val 16667"/>
            </a:avLst>
          </a:prstGeom>
          <a:blipFill dpi="0" rotWithShape="1">
            <a:blip r:embed="rId8"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5" name="AutoShape 19" descr="10848021_490665637742780_5604958400415613228_n"/>
          <p:cNvSpPr>
            <a:spLocks noChangeArrowheads="1"/>
          </p:cNvSpPr>
          <p:nvPr/>
        </p:nvSpPr>
        <p:spPr bwMode="auto">
          <a:xfrm>
            <a:off x="6084888" y="2060575"/>
            <a:ext cx="2235200" cy="2012950"/>
          </a:xfrm>
          <a:prstGeom prst="roundRect">
            <a:avLst>
              <a:gd name="adj" fmla="val 16667"/>
            </a:avLst>
          </a:prstGeom>
          <a:blipFill dpi="0" rotWithShape="1">
            <a:blip r:embed="rId9"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6" name="AutoShape 20" descr="10955087_514416985367645_6360720891201568001_o"/>
          <p:cNvSpPr>
            <a:spLocks noChangeArrowheads="1"/>
          </p:cNvSpPr>
          <p:nvPr/>
        </p:nvSpPr>
        <p:spPr bwMode="auto">
          <a:xfrm>
            <a:off x="6084888" y="4149725"/>
            <a:ext cx="2235200" cy="2012950"/>
          </a:xfrm>
          <a:prstGeom prst="roundRect">
            <a:avLst>
              <a:gd name="adj" fmla="val 16667"/>
            </a:avLst>
          </a:prstGeom>
          <a:blipFill dpi="0" rotWithShape="1">
            <a:blip r:embed="rId10"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7" name="AutoShape 21" descr="11082528_537308059745204_8573886236504735325_n"/>
          <p:cNvSpPr>
            <a:spLocks noChangeArrowheads="1"/>
          </p:cNvSpPr>
          <p:nvPr/>
        </p:nvSpPr>
        <p:spPr bwMode="auto">
          <a:xfrm>
            <a:off x="6084888" y="2060575"/>
            <a:ext cx="2235200" cy="2012950"/>
          </a:xfrm>
          <a:prstGeom prst="roundRect">
            <a:avLst>
              <a:gd name="adj" fmla="val 16667"/>
            </a:avLst>
          </a:prstGeom>
          <a:blipFill dpi="0" rotWithShape="1">
            <a:blip r:embed="rId11"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4358" name="AutoShape 22"/>
          <p:cNvSpPr>
            <a:spLocks noChangeArrowheads="1"/>
          </p:cNvSpPr>
          <p:nvPr/>
        </p:nvSpPr>
        <p:spPr bwMode="auto">
          <a:xfrm>
            <a:off x="6084888" y="4149725"/>
            <a:ext cx="2235200" cy="2011363"/>
          </a:xfrm>
          <a:prstGeom prst="roundRect">
            <a:avLst>
              <a:gd name="adj" fmla="val 16667"/>
            </a:avLst>
          </a:prstGeom>
          <a:blipFill dpi="0" rotWithShape="1">
            <a:blip r:embed="rId12" cstate="print"/>
            <a:srcRect/>
            <a:stretch>
              <a:fillRect r="-19981"/>
            </a:stretch>
          </a:blipFill>
          <a:ln w="15875" cap="flat" cmpd="sng">
            <a:solidFill>
              <a:schemeClr val="bg1"/>
            </a:solidFill>
            <a:miter lim="800000"/>
            <a:headEnd/>
            <a:tailEnd/>
          </a:ln>
        </p:spPr>
        <p:txBody>
          <a:bodyPr lIns="90170" tIns="46990" rIns="90170" bIns="46990" anchor="ctr"/>
          <a:lstStyle/>
          <a:p>
            <a:pPr>
              <a:buFont typeface="Arial" panose="020B0604020202020204" pitchFamily="34" charset="0"/>
              <a:buNone/>
              <a:defRPr/>
            </a:pPr>
            <a:endParaRPr lang="en-US" altLang="en-US">
              <a:solidFill>
                <a:srgbClr val="000000"/>
              </a:solidFill>
              <a:sym typeface="Arial" panose="020B0604020202020204" pitchFamily="34" charset="0"/>
            </a:endParaRPr>
          </a:p>
        </p:txBody>
      </p:sp>
      <p:grpSp>
        <p:nvGrpSpPr>
          <p:cNvPr id="23" name="Group 22"/>
          <p:cNvGrpSpPr/>
          <p:nvPr/>
        </p:nvGrpSpPr>
        <p:grpSpPr>
          <a:xfrm>
            <a:off x="325438" y="128826"/>
            <a:ext cx="5949269" cy="1246307"/>
            <a:chOff x="916151" y="69601"/>
            <a:chExt cx="5949269" cy="1246307"/>
          </a:xfrm>
        </p:grpSpPr>
        <p:sp>
          <p:nvSpPr>
            <p:cNvPr id="24" name="Rounded Rectangle 23"/>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5" name="TextBox 24"/>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ppt_w</p:attrName>
                                        </p:attrNameLst>
                                      </p:cBhvr>
                                      <p:tavLst>
                                        <p:tav tm="0">
                                          <p:val>
                                            <p:fltVal val="0"/>
                                          </p:val>
                                        </p:tav>
                                        <p:tav tm="100000">
                                          <p:val>
                                            <p:strVal val="#ppt_w"/>
                                          </p:val>
                                        </p:tav>
                                      </p:tavLst>
                                    </p:anim>
                                    <p:anim calcmode="lin" valueType="num">
                                      <p:cBhvr>
                                        <p:cTn id="8" dur="1000" fill="hold"/>
                                        <p:tgtEl>
                                          <p:spTgt spid="14339"/>
                                        </p:tgtEl>
                                        <p:attrNameLst>
                                          <p:attrName>ppt_h</p:attrName>
                                        </p:attrNameLst>
                                      </p:cBhvr>
                                      <p:tavLst>
                                        <p:tav tm="0">
                                          <p:val>
                                            <p:fltVal val="0"/>
                                          </p:val>
                                        </p:tav>
                                        <p:tav tm="100000">
                                          <p:val>
                                            <p:strVal val="#ppt_h"/>
                                          </p:val>
                                        </p:tav>
                                      </p:tavLst>
                                    </p:anim>
                                    <p:animEffect>
                                      <p:cBhvr>
                                        <p:cTn id="9" dur="1000"/>
                                        <p:tgtEl>
                                          <p:spTgt spid="14339"/>
                                        </p:tgtEl>
                                      </p:cBhvr>
                                    </p:animEffect>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4344"/>
                                        </p:tgtEl>
                                        <p:attrNameLst>
                                          <p:attrName>style.visibility</p:attrName>
                                        </p:attrNameLst>
                                      </p:cBhvr>
                                      <p:to>
                                        <p:strVal val="visible"/>
                                      </p:to>
                                    </p:set>
                                    <p:animEffect>
                                      <p:cBhvr>
                                        <p:cTn id="13" dur="500"/>
                                        <p:tgtEl>
                                          <p:spTgt spid="14344"/>
                                        </p:tgtEl>
                                      </p:cBhvr>
                                    </p:animEffect>
                                  </p:childTnLst>
                                </p:cTn>
                              </p:par>
                            </p:childTnLst>
                          </p:cTn>
                        </p:par>
                        <p:par>
                          <p:cTn id="14" fill="hold" nodeType="afterGroup">
                            <p:stCondLst>
                              <p:cond delay="2000"/>
                            </p:stCondLst>
                            <p:childTnLst>
                              <p:par>
                                <p:cTn id="15" presetID="53" presetClass="entr" presetSubtype="0" fill="hold" nodeType="afterEffect">
                                  <p:stCondLst>
                                    <p:cond delay="500"/>
                                  </p:stCondLst>
                                  <p:childTnLst>
                                    <p:set>
                                      <p:cBhvr>
                                        <p:cTn id="16" dur="1" fill="hold">
                                          <p:stCondLst>
                                            <p:cond delay="0"/>
                                          </p:stCondLst>
                                        </p:cTn>
                                        <p:tgtEl>
                                          <p:spTgt spid="14341">
                                            <p:txEl>
                                              <p:pRg st="1" end="1"/>
                                            </p:txEl>
                                          </p:spTgt>
                                        </p:tgtEl>
                                        <p:attrNameLst>
                                          <p:attrName>style.visibility</p:attrName>
                                        </p:attrNameLst>
                                      </p:cBhvr>
                                      <p:to>
                                        <p:strVal val="visible"/>
                                      </p:to>
                                    </p:set>
                                    <p:anim calcmode="lin" valueType="num">
                                      <p:cBhvr>
                                        <p:cTn id="17" dur="500" fill="hold"/>
                                        <p:tgtEl>
                                          <p:spTgt spid="1434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4341">
                                            <p:txEl>
                                              <p:pRg st="1" end="1"/>
                                            </p:txEl>
                                          </p:spTgt>
                                        </p:tgtEl>
                                        <p:attrNameLst>
                                          <p:attrName>ppt_h</p:attrName>
                                        </p:attrNameLst>
                                      </p:cBhvr>
                                      <p:tavLst>
                                        <p:tav tm="0">
                                          <p:val>
                                            <p:fltVal val="0"/>
                                          </p:val>
                                        </p:tav>
                                        <p:tav tm="100000">
                                          <p:val>
                                            <p:strVal val="#ppt_h"/>
                                          </p:val>
                                        </p:tav>
                                      </p:tavLst>
                                    </p:anim>
                                    <p:animEffect>
                                      <p:cBhvr>
                                        <p:cTn id="19" dur="500"/>
                                        <p:tgtEl>
                                          <p:spTgt spid="14341">
                                            <p:txEl>
                                              <p:pRg st="1" end="1"/>
                                            </p:txEl>
                                          </p:spTgt>
                                        </p:tgtEl>
                                      </p:cBhvr>
                                    </p:animEffect>
                                  </p:childTnLst>
                                </p:cTn>
                              </p:par>
                            </p:childTnLst>
                          </p:cTn>
                        </p:par>
                        <p:par>
                          <p:cTn id="20" fill="hold" nodeType="afterGroup">
                            <p:stCondLst>
                              <p:cond delay="3000"/>
                            </p:stCondLst>
                            <p:childTnLst>
                              <p:par>
                                <p:cTn id="21" presetID="31" presetClass="entr" presetSubtype="0" fill="hold" grpId="0" nodeType="afterEffect">
                                  <p:stCondLst>
                                    <p:cond delay="0"/>
                                  </p:stCondLst>
                                  <p:childTnLst>
                                    <p:set>
                                      <p:cBhvr>
                                        <p:cTn id="22" dur="1" fill="hold">
                                          <p:stCondLst>
                                            <p:cond delay="0"/>
                                          </p:stCondLst>
                                        </p:cTn>
                                        <p:tgtEl>
                                          <p:spTgt spid="14342"/>
                                        </p:tgtEl>
                                        <p:attrNameLst>
                                          <p:attrName>style.visibility</p:attrName>
                                        </p:attrNameLst>
                                      </p:cBhvr>
                                      <p:to>
                                        <p:strVal val="visible"/>
                                      </p:to>
                                    </p:set>
                                    <p:anim calcmode="lin" valueType="num">
                                      <p:cBhvr>
                                        <p:cTn id="23" dur="1000" fill="hold"/>
                                        <p:tgtEl>
                                          <p:spTgt spid="14342"/>
                                        </p:tgtEl>
                                        <p:attrNameLst>
                                          <p:attrName>ppt_w</p:attrName>
                                        </p:attrNameLst>
                                      </p:cBhvr>
                                      <p:tavLst>
                                        <p:tav tm="0">
                                          <p:val>
                                            <p:fltVal val="0"/>
                                          </p:val>
                                        </p:tav>
                                        <p:tav tm="100000">
                                          <p:val>
                                            <p:strVal val="#ppt_w"/>
                                          </p:val>
                                        </p:tav>
                                      </p:tavLst>
                                    </p:anim>
                                    <p:anim calcmode="lin" valueType="num">
                                      <p:cBhvr>
                                        <p:cTn id="24" dur="1000" fill="hold"/>
                                        <p:tgtEl>
                                          <p:spTgt spid="14342"/>
                                        </p:tgtEl>
                                        <p:attrNameLst>
                                          <p:attrName>ppt_h</p:attrName>
                                        </p:attrNameLst>
                                      </p:cBhvr>
                                      <p:tavLst>
                                        <p:tav tm="0">
                                          <p:val>
                                            <p:fltVal val="0"/>
                                          </p:val>
                                        </p:tav>
                                        <p:tav tm="100000">
                                          <p:val>
                                            <p:strVal val="#ppt_h"/>
                                          </p:val>
                                        </p:tav>
                                      </p:tavLst>
                                    </p:anim>
                                    <p:anim calcmode="lin" valueType="num">
                                      <p:cBhvr>
                                        <p:cTn id="25" dur="1000" fill="hold"/>
                                        <p:tgtEl>
                                          <p:spTgt spid="14342"/>
                                        </p:tgtEl>
                                        <p:attrNameLst>
                                          <p:attrName>style.rotation</p:attrName>
                                        </p:attrNameLst>
                                      </p:cBhvr>
                                      <p:tavLst>
                                        <p:tav tm="0">
                                          <p:val>
                                            <p:fltVal val="90"/>
                                          </p:val>
                                        </p:tav>
                                        <p:tav tm="100000">
                                          <p:val>
                                            <p:fltVal val="0"/>
                                          </p:val>
                                        </p:tav>
                                      </p:tavLst>
                                    </p:anim>
                                    <p:animEffect>
                                      <p:cBhvr>
                                        <p:cTn id="26" dur="1000"/>
                                        <p:tgtEl>
                                          <p:spTgt spid="14342"/>
                                        </p:tgtEl>
                                      </p:cBhvr>
                                    </p:animEffect>
                                  </p:childTnLst>
                                </p:cTn>
                              </p:par>
                            </p:childTnLst>
                          </p:cTn>
                        </p:par>
                        <p:par>
                          <p:cTn id="27" fill="hold" nodeType="afterGroup">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14343"/>
                                        </p:tgtEl>
                                        <p:attrNameLst>
                                          <p:attrName>style.visibility</p:attrName>
                                        </p:attrNameLst>
                                      </p:cBhvr>
                                      <p:to>
                                        <p:strVal val="visible"/>
                                      </p:to>
                                    </p:set>
                                    <p:anim calcmode="lin" valueType="num">
                                      <p:cBhvr>
                                        <p:cTn id="30" dur="1000" fill="hold"/>
                                        <p:tgtEl>
                                          <p:spTgt spid="14343"/>
                                        </p:tgtEl>
                                        <p:attrNameLst>
                                          <p:attrName>ppt_w</p:attrName>
                                        </p:attrNameLst>
                                      </p:cBhvr>
                                      <p:tavLst>
                                        <p:tav tm="0">
                                          <p:val>
                                            <p:fltVal val="0"/>
                                          </p:val>
                                        </p:tav>
                                        <p:tav tm="100000">
                                          <p:val>
                                            <p:strVal val="#ppt_w"/>
                                          </p:val>
                                        </p:tav>
                                      </p:tavLst>
                                    </p:anim>
                                    <p:anim calcmode="lin" valueType="num">
                                      <p:cBhvr>
                                        <p:cTn id="31" dur="1000" fill="hold"/>
                                        <p:tgtEl>
                                          <p:spTgt spid="14343"/>
                                        </p:tgtEl>
                                        <p:attrNameLst>
                                          <p:attrName>ppt_h</p:attrName>
                                        </p:attrNameLst>
                                      </p:cBhvr>
                                      <p:tavLst>
                                        <p:tav tm="0">
                                          <p:val>
                                            <p:fltVal val="0"/>
                                          </p:val>
                                        </p:tav>
                                        <p:tav tm="100000">
                                          <p:val>
                                            <p:strVal val="#ppt_h"/>
                                          </p:val>
                                        </p:tav>
                                      </p:tavLst>
                                    </p:anim>
                                    <p:anim calcmode="lin" valueType="num">
                                      <p:cBhvr>
                                        <p:cTn id="32" dur="1000" fill="hold"/>
                                        <p:tgtEl>
                                          <p:spTgt spid="14343"/>
                                        </p:tgtEl>
                                        <p:attrNameLst>
                                          <p:attrName>style.rotation</p:attrName>
                                        </p:attrNameLst>
                                      </p:cBhvr>
                                      <p:tavLst>
                                        <p:tav tm="0">
                                          <p:val>
                                            <p:fltVal val="90"/>
                                          </p:val>
                                        </p:tav>
                                        <p:tav tm="100000">
                                          <p:val>
                                            <p:fltVal val="0"/>
                                          </p:val>
                                        </p:tav>
                                      </p:tavLst>
                                    </p:anim>
                                    <p:animEffect>
                                      <p:cBhvr>
                                        <p:cTn id="33" dur="1000"/>
                                        <p:tgtEl>
                                          <p:spTgt spid="14343"/>
                                        </p:tgtEl>
                                      </p:cBhvr>
                                    </p:animEffect>
                                  </p:childTnLst>
                                </p:cTn>
                              </p:par>
                            </p:childTnLst>
                          </p:cTn>
                        </p:par>
                        <p:par>
                          <p:cTn id="34" fill="hold" nodeType="withGroup">
                            <p:stCondLst>
                              <p:cond delay="5000"/>
                            </p:stCondLst>
                            <p:childTnLst>
                              <p:par>
                                <p:cTn id="35" presetID="53" presetClass="entr" presetSubtype="0" fill="hold" nodeType="afterEffect">
                                  <p:stCondLst>
                                    <p:cond delay="1000"/>
                                  </p:stCondLst>
                                  <p:childTnLst>
                                    <p:set>
                                      <p:cBhvr>
                                        <p:cTn id="36" dur="1" fill="hold">
                                          <p:stCondLst>
                                            <p:cond delay="0"/>
                                          </p:stCondLst>
                                        </p:cTn>
                                        <p:tgtEl>
                                          <p:spTgt spid="14341">
                                            <p:txEl>
                                              <p:pRg st="2" end="2"/>
                                            </p:txEl>
                                          </p:spTgt>
                                        </p:tgtEl>
                                        <p:attrNameLst>
                                          <p:attrName>style.visibility</p:attrName>
                                        </p:attrNameLst>
                                      </p:cBhvr>
                                      <p:to>
                                        <p:strVal val="visible"/>
                                      </p:to>
                                    </p:set>
                                    <p:anim calcmode="lin" valueType="num">
                                      <p:cBhvr>
                                        <p:cTn id="37" dur="500" fill="hold"/>
                                        <p:tgtEl>
                                          <p:spTgt spid="14341">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14341">
                                            <p:txEl>
                                              <p:pRg st="2" end="2"/>
                                            </p:txEl>
                                          </p:spTgt>
                                        </p:tgtEl>
                                        <p:attrNameLst>
                                          <p:attrName>ppt_h</p:attrName>
                                        </p:attrNameLst>
                                      </p:cBhvr>
                                      <p:tavLst>
                                        <p:tav tm="0">
                                          <p:val>
                                            <p:fltVal val="0"/>
                                          </p:val>
                                        </p:tav>
                                        <p:tav tm="100000">
                                          <p:val>
                                            <p:strVal val="#ppt_h"/>
                                          </p:val>
                                        </p:tav>
                                      </p:tavLst>
                                    </p:anim>
                                    <p:animEffect>
                                      <p:cBhvr>
                                        <p:cTn id="39" dur="500"/>
                                        <p:tgtEl>
                                          <p:spTgt spid="14341">
                                            <p:txEl>
                                              <p:pRg st="2" end="2"/>
                                            </p:txEl>
                                          </p:spTgt>
                                        </p:tgtEl>
                                      </p:cBhvr>
                                    </p:animEffect>
                                  </p:childTnLst>
                                </p:cTn>
                              </p:par>
                            </p:childTnLst>
                          </p:cTn>
                        </p:par>
                        <p:par>
                          <p:cTn id="40" fill="hold" nodeType="afterGroup">
                            <p:stCondLst>
                              <p:cond delay="6500"/>
                            </p:stCondLst>
                            <p:childTnLst>
                              <p:par>
                                <p:cTn id="41" presetID="31" presetClass="entr" presetSubtype="0" fill="hold" grpId="0" nodeType="afterEffect">
                                  <p:stCondLst>
                                    <p:cond delay="0"/>
                                  </p:stCondLst>
                                  <p:childTnLst>
                                    <p:set>
                                      <p:cBhvr>
                                        <p:cTn id="42" dur="1" fill="hold">
                                          <p:stCondLst>
                                            <p:cond delay="0"/>
                                          </p:stCondLst>
                                        </p:cTn>
                                        <p:tgtEl>
                                          <p:spTgt spid="14352"/>
                                        </p:tgtEl>
                                        <p:attrNameLst>
                                          <p:attrName>style.visibility</p:attrName>
                                        </p:attrNameLst>
                                      </p:cBhvr>
                                      <p:to>
                                        <p:strVal val="visible"/>
                                      </p:to>
                                    </p:set>
                                    <p:anim calcmode="lin" valueType="num">
                                      <p:cBhvr>
                                        <p:cTn id="43" dur="1000" fill="hold"/>
                                        <p:tgtEl>
                                          <p:spTgt spid="14352"/>
                                        </p:tgtEl>
                                        <p:attrNameLst>
                                          <p:attrName>ppt_w</p:attrName>
                                        </p:attrNameLst>
                                      </p:cBhvr>
                                      <p:tavLst>
                                        <p:tav tm="0">
                                          <p:val>
                                            <p:fltVal val="0"/>
                                          </p:val>
                                        </p:tav>
                                        <p:tav tm="100000">
                                          <p:val>
                                            <p:strVal val="#ppt_w"/>
                                          </p:val>
                                        </p:tav>
                                      </p:tavLst>
                                    </p:anim>
                                    <p:anim calcmode="lin" valueType="num">
                                      <p:cBhvr>
                                        <p:cTn id="44" dur="1000" fill="hold"/>
                                        <p:tgtEl>
                                          <p:spTgt spid="14352"/>
                                        </p:tgtEl>
                                        <p:attrNameLst>
                                          <p:attrName>ppt_h</p:attrName>
                                        </p:attrNameLst>
                                      </p:cBhvr>
                                      <p:tavLst>
                                        <p:tav tm="0">
                                          <p:val>
                                            <p:fltVal val="0"/>
                                          </p:val>
                                        </p:tav>
                                        <p:tav tm="100000">
                                          <p:val>
                                            <p:strVal val="#ppt_h"/>
                                          </p:val>
                                        </p:tav>
                                      </p:tavLst>
                                    </p:anim>
                                    <p:anim calcmode="lin" valueType="num">
                                      <p:cBhvr>
                                        <p:cTn id="45" dur="1000" fill="hold"/>
                                        <p:tgtEl>
                                          <p:spTgt spid="14352"/>
                                        </p:tgtEl>
                                        <p:attrNameLst>
                                          <p:attrName>style.rotation</p:attrName>
                                        </p:attrNameLst>
                                      </p:cBhvr>
                                      <p:tavLst>
                                        <p:tav tm="0">
                                          <p:val>
                                            <p:fltVal val="90"/>
                                          </p:val>
                                        </p:tav>
                                        <p:tav tm="100000">
                                          <p:val>
                                            <p:fltVal val="0"/>
                                          </p:val>
                                        </p:tav>
                                      </p:tavLst>
                                    </p:anim>
                                    <p:animEffect>
                                      <p:cBhvr>
                                        <p:cTn id="46" dur="1000"/>
                                        <p:tgtEl>
                                          <p:spTgt spid="14352"/>
                                        </p:tgtEl>
                                      </p:cBhvr>
                                    </p:animEffect>
                                  </p:childTnLst>
                                </p:cTn>
                              </p:par>
                            </p:childTnLst>
                          </p:cTn>
                        </p:par>
                        <p:par>
                          <p:cTn id="47" fill="hold" nodeType="afterGroup">
                            <p:stCondLst>
                              <p:cond delay="7500"/>
                            </p:stCondLst>
                            <p:childTnLst>
                              <p:par>
                                <p:cTn id="48" presetID="31" presetClass="entr" presetSubtype="0" fill="hold" grpId="0" nodeType="afterEffect">
                                  <p:stCondLst>
                                    <p:cond delay="0"/>
                                  </p:stCondLst>
                                  <p:childTnLst>
                                    <p:set>
                                      <p:cBhvr>
                                        <p:cTn id="49" dur="1" fill="hold">
                                          <p:stCondLst>
                                            <p:cond delay="0"/>
                                          </p:stCondLst>
                                        </p:cTn>
                                        <p:tgtEl>
                                          <p:spTgt spid="14351"/>
                                        </p:tgtEl>
                                        <p:attrNameLst>
                                          <p:attrName>style.visibility</p:attrName>
                                        </p:attrNameLst>
                                      </p:cBhvr>
                                      <p:to>
                                        <p:strVal val="visible"/>
                                      </p:to>
                                    </p:set>
                                    <p:anim calcmode="lin" valueType="num">
                                      <p:cBhvr>
                                        <p:cTn id="50" dur="1000" fill="hold"/>
                                        <p:tgtEl>
                                          <p:spTgt spid="14351"/>
                                        </p:tgtEl>
                                        <p:attrNameLst>
                                          <p:attrName>ppt_w</p:attrName>
                                        </p:attrNameLst>
                                      </p:cBhvr>
                                      <p:tavLst>
                                        <p:tav tm="0">
                                          <p:val>
                                            <p:fltVal val="0"/>
                                          </p:val>
                                        </p:tav>
                                        <p:tav tm="100000">
                                          <p:val>
                                            <p:strVal val="#ppt_w"/>
                                          </p:val>
                                        </p:tav>
                                      </p:tavLst>
                                    </p:anim>
                                    <p:anim calcmode="lin" valueType="num">
                                      <p:cBhvr>
                                        <p:cTn id="51" dur="1000" fill="hold"/>
                                        <p:tgtEl>
                                          <p:spTgt spid="14351"/>
                                        </p:tgtEl>
                                        <p:attrNameLst>
                                          <p:attrName>ppt_h</p:attrName>
                                        </p:attrNameLst>
                                      </p:cBhvr>
                                      <p:tavLst>
                                        <p:tav tm="0">
                                          <p:val>
                                            <p:fltVal val="0"/>
                                          </p:val>
                                        </p:tav>
                                        <p:tav tm="100000">
                                          <p:val>
                                            <p:strVal val="#ppt_h"/>
                                          </p:val>
                                        </p:tav>
                                      </p:tavLst>
                                    </p:anim>
                                    <p:anim calcmode="lin" valueType="num">
                                      <p:cBhvr>
                                        <p:cTn id="52" dur="1000" fill="hold"/>
                                        <p:tgtEl>
                                          <p:spTgt spid="14351"/>
                                        </p:tgtEl>
                                        <p:attrNameLst>
                                          <p:attrName>style.rotation</p:attrName>
                                        </p:attrNameLst>
                                      </p:cBhvr>
                                      <p:tavLst>
                                        <p:tav tm="0">
                                          <p:val>
                                            <p:fltVal val="90"/>
                                          </p:val>
                                        </p:tav>
                                        <p:tav tm="100000">
                                          <p:val>
                                            <p:fltVal val="0"/>
                                          </p:val>
                                        </p:tav>
                                      </p:tavLst>
                                    </p:anim>
                                    <p:animEffect>
                                      <p:cBhvr>
                                        <p:cTn id="53" dur="1000"/>
                                        <p:tgtEl>
                                          <p:spTgt spid="14351"/>
                                        </p:tgtEl>
                                      </p:cBhvr>
                                    </p:animEffect>
                                  </p:childTnLst>
                                </p:cTn>
                              </p:par>
                            </p:childTnLst>
                          </p:cTn>
                        </p:par>
                        <p:par>
                          <p:cTn id="54" fill="hold" nodeType="withGroup">
                            <p:stCondLst>
                              <p:cond delay="8500"/>
                            </p:stCondLst>
                            <p:childTnLst>
                              <p:par>
                                <p:cTn id="55" presetID="53" presetClass="entr" presetSubtype="0" fill="hold" nodeType="afterEffect">
                                  <p:stCondLst>
                                    <p:cond delay="1000"/>
                                  </p:stCondLst>
                                  <p:childTnLst>
                                    <p:set>
                                      <p:cBhvr>
                                        <p:cTn id="56" dur="1" fill="hold">
                                          <p:stCondLst>
                                            <p:cond delay="0"/>
                                          </p:stCondLst>
                                        </p:cTn>
                                        <p:tgtEl>
                                          <p:spTgt spid="14341">
                                            <p:txEl>
                                              <p:pRg st="3" end="3"/>
                                            </p:txEl>
                                          </p:spTgt>
                                        </p:tgtEl>
                                        <p:attrNameLst>
                                          <p:attrName>style.visibility</p:attrName>
                                        </p:attrNameLst>
                                      </p:cBhvr>
                                      <p:to>
                                        <p:strVal val="visible"/>
                                      </p:to>
                                    </p:set>
                                    <p:anim calcmode="lin" valueType="num">
                                      <p:cBhvr>
                                        <p:cTn id="57" dur="500" fill="hold"/>
                                        <p:tgtEl>
                                          <p:spTgt spid="14341">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14341">
                                            <p:txEl>
                                              <p:pRg st="3" end="3"/>
                                            </p:txEl>
                                          </p:spTgt>
                                        </p:tgtEl>
                                        <p:attrNameLst>
                                          <p:attrName>ppt_h</p:attrName>
                                        </p:attrNameLst>
                                      </p:cBhvr>
                                      <p:tavLst>
                                        <p:tav tm="0">
                                          <p:val>
                                            <p:fltVal val="0"/>
                                          </p:val>
                                        </p:tav>
                                        <p:tav tm="100000">
                                          <p:val>
                                            <p:strVal val="#ppt_h"/>
                                          </p:val>
                                        </p:tav>
                                      </p:tavLst>
                                    </p:anim>
                                    <p:animEffect>
                                      <p:cBhvr>
                                        <p:cTn id="59" dur="500"/>
                                        <p:tgtEl>
                                          <p:spTgt spid="14341">
                                            <p:txEl>
                                              <p:pRg st="3" end="3"/>
                                            </p:txEl>
                                          </p:spTgt>
                                        </p:tgtEl>
                                      </p:cBhvr>
                                    </p:animEffect>
                                  </p:childTnLst>
                                </p:cTn>
                              </p:par>
                            </p:childTnLst>
                          </p:cTn>
                        </p:par>
                        <p:par>
                          <p:cTn id="60" fill="hold" nodeType="afterGroup">
                            <p:stCondLst>
                              <p:cond delay="10000"/>
                            </p:stCondLst>
                            <p:childTnLst>
                              <p:par>
                                <p:cTn id="61" presetID="31" presetClass="entr" presetSubtype="0" fill="hold" grpId="0" nodeType="afterEffect">
                                  <p:stCondLst>
                                    <p:cond delay="0"/>
                                  </p:stCondLst>
                                  <p:childTnLst>
                                    <p:set>
                                      <p:cBhvr>
                                        <p:cTn id="62" dur="1" fill="hold">
                                          <p:stCondLst>
                                            <p:cond delay="0"/>
                                          </p:stCondLst>
                                        </p:cTn>
                                        <p:tgtEl>
                                          <p:spTgt spid="14353"/>
                                        </p:tgtEl>
                                        <p:attrNameLst>
                                          <p:attrName>style.visibility</p:attrName>
                                        </p:attrNameLst>
                                      </p:cBhvr>
                                      <p:to>
                                        <p:strVal val="visible"/>
                                      </p:to>
                                    </p:set>
                                    <p:anim calcmode="lin" valueType="num">
                                      <p:cBhvr>
                                        <p:cTn id="63" dur="1000" fill="hold"/>
                                        <p:tgtEl>
                                          <p:spTgt spid="14353"/>
                                        </p:tgtEl>
                                        <p:attrNameLst>
                                          <p:attrName>ppt_w</p:attrName>
                                        </p:attrNameLst>
                                      </p:cBhvr>
                                      <p:tavLst>
                                        <p:tav tm="0">
                                          <p:val>
                                            <p:fltVal val="0"/>
                                          </p:val>
                                        </p:tav>
                                        <p:tav tm="100000">
                                          <p:val>
                                            <p:strVal val="#ppt_w"/>
                                          </p:val>
                                        </p:tav>
                                      </p:tavLst>
                                    </p:anim>
                                    <p:anim calcmode="lin" valueType="num">
                                      <p:cBhvr>
                                        <p:cTn id="64" dur="1000" fill="hold"/>
                                        <p:tgtEl>
                                          <p:spTgt spid="14353"/>
                                        </p:tgtEl>
                                        <p:attrNameLst>
                                          <p:attrName>ppt_h</p:attrName>
                                        </p:attrNameLst>
                                      </p:cBhvr>
                                      <p:tavLst>
                                        <p:tav tm="0">
                                          <p:val>
                                            <p:fltVal val="0"/>
                                          </p:val>
                                        </p:tav>
                                        <p:tav tm="100000">
                                          <p:val>
                                            <p:strVal val="#ppt_h"/>
                                          </p:val>
                                        </p:tav>
                                      </p:tavLst>
                                    </p:anim>
                                    <p:anim calcmode="lin" valueType="num">
                                      <p:cBhvr>
                                        <p:cTn id="65" dur="1000" fill="hold"/>
                                        <p:tgtEl>
                                          <p:spTgt spid="14353"/>
                                        </p:tgtEl>
                                        <p:attrNameLst>
                                          <p:attrName>style.rotation</p:attrName>
                                        </p:attrNameLst>
                                      </p:cBhvr>
                                      <p:tavLst>
                                        <p:tav tm="0">
                                          <p:val>
                                            <p:fltVal val="90"/>
                                          </p:val>
                                        </p:tav>
                                        <p:tav tm="100000">
                                          <p:val>
                                            <p:fltVal val="0"/>
                                          </p:val>
                                        </p:tav>
                                      </p:tavLst>
                                    </p:anim>
                                    <p:animEffect>
                                      <p:cBhvr>
                                        <p:cTn id="66" dur="1000"/>
                                        <p:tgtEl>
                                          <p:spTgt spid="14353"/>
                                        </p:tgtEl>
                                      </p:cBhvr>
                                    </p:animEffect>
                                  </p:childTnLst>
                                </p:cTn>
                              </p:par>
                            </p:childTnLst>
                          </p:cTn>
                        </p:par>
                        <p:par>
                          <p:cTn id="67" fill="hold" nodeType="afterGroup">
                            <p:stCondLst>
                              <p:cond delay="11000"/>
                            </p:stCondLst>
                            <p:childTnLst>
                              <p:par>
                                <p:cTn id="68" presetID="31" presetClass="entr" presetSubtype="0" fill="hold" grpId="0" nodeType="afterEffect">
                                  <p:stCondLst>
                                    <p:cond delay="0"/>
                                  </p:stCondLst>
                                  <p:childTnLst>
                                    <p:set>
                                      <p:cBhvr>
                                        <p:cTn id="69" dur="1" fill="hold">
                                          <p:stCondLst>
                                            <p:cond delay="0"/>
                                          </p:stCondLst>
                                        </p:cTn>
                                        <p:tgtEl>
                                          <p:spTgt spid="14354"/>
                                        </p:tgtEl>
                                        <p:attrNameLst>
                                          <p:attrName>style.visibility</p:attrName>
                                        </p:attrNameLst>
                                      </p:cBhvr>
                                      <p:to>
                                        <p:strVal val="visible"/>
                                      </p:to>
                                    </p:set>
                                    <p:anim calcmode="lin" valueType="num">
                                      <p:cBhvr>
                                        <p:cTn id="70" dur="1000" fill="hold"/>
                                        <p:tgtEl>
                                          <p:spTgt spid="14354"/>
                                        </p:tgtEl>
                                        <p:attrNameLst>
                                          <p:attrName>ppt_w</p:attrName>
                                        </p:attrNameLst>
                                      </p:cBhvr>
                                      <p:tavLst>
                                        <p:tav tm="0">
                                          <p:val>
                                            <p:fltVal val="0"/>
                                          </p:val>
                                        </p:tav>
                                        <p:tav tm="100000">
                                          <p:val>
                                            <p:strVal val="#ppt_w"/>
                                          </p:val>
                                        </p:tav>
                                      </p:tavLst>
                                    </p:anim>
                                    <p:anim calcmode="lin" valueType="num">
                                      <p:cBhvr>
                                        <p:cTn id="71" dur="1000" fill="hold"/>
                                        <p:tgtEl>
                                          <p:spTgt spid="14354"/>
                                        </p:tgtEl>
                                        <p:attrNameLst>
                                          <p:attrName>ppt_h</p:attrName>
                                        </p:attrNameLst>
                                      </p:cBhvr>
                                      <p:tavLst>
                                        <p:tav tm="0">
                                          <p:val>
                                            <p:fltVal val="0"/>
                                          </p:val>
                                        </p:tav>
                                        <p:tav tm="100000">
                                          <p:val>
                                            <p:strVal val="#ppt_h"/>
                                          </p:val>
                                        </p:tav>
                                      </p:tavLst>
                                    </p:anim>
                                    <p:anim calcmode="lin" valueType="num">
                                      <p:cBhvr>
                                        <p:cTn id="72" dur="1000" fill="hold"/>
                                        <p:tgtEl>
                                          <p:spTgt spid="14354"/>
                                        </p:tgtEl>
                                        <p:attrNameLst>
                                          <p:attrName>style.rotation</p:attrName>
                                        </p:attrNameLst>
                                      </p:cBhvr>
                                      <p:tavLst>
                                        <p:tav tm="0">
                                          <p:val>
                                            <p:fltVal val="90"/>
                                          </p:val>
                                        </p:tav>
                                        <p:tav tm="100000">
                                          <p:val>
                                            <p:fltVal val="0"/>
                                          </p:val>
                                        </p:tav>
                                      </p:tavLst>
                                    </p:anim>
                                    <p:animEffect>
                                      <p:cBhvr>
                                        <p:cTn id="73" dur="1000"/>
                                        <p:tgtEl>
                                          <p:spTgt spid="1435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14341">
                                            <p:txEl>
                                              <p:pRg st="5" end="5"/>
                                            </p:txEl>
                                          </p:spTgt>
                                        </p:tgtEl>
                                        <p:attrNameLst>
                                          <p:attrName>style.visibility</p:attrName>
                                        </p:attrNameLst>
                                      </p:cBhvr>
                                      <p:to>
                                        <p:strVal val="visible"/>
                                      </p:to>
                                    </p:set>
                                    <p:anim calcmode="lin" valueType="num">
                                      <p:cBhvr>
                                        <p:cTn id="78" dur="500" fill="hold"/>
                                        <p:tgtEl>
                                          <p:spTgt spid="14341">
                                            <p:txEl>
                                              <p:pRg st="5" end="5"/>
                                            </p:txEl>
                                          </p:spTgt>
                                        </p:tgtEl>
                                        <p:attrNameLst>
                                          <p:attrName>ppt_w</p:attrName>
                                        </p:attrNameLst>
                                      </p:cBhvr>
                                      <p:tavLst>
                                        <p:tav tm="0">
                                          <p:val>
                                            <p:fltVal val="0"/>
                                          </p:val>
                                        </p:tav>
                                        <p:tav tm="100000">
                                          <p:val>
                                            <p:strVal val="#ppt_w"/>
                                          </p:val>
                                        </p:tav>
                                      </p:tavLst>
                                    </p:anim>
                                    <p:anim calcmode="lin" valueType="num">
                                      <p:cBhvr>
                                        <p:cTn id="79" dur="500" fill="hold"/>
                                        <p:tgtEl>
                                          <p:spTgt spid="14341">
                                            <p:txEl>
                                              <p:pRg st="5" end="5"/>
                                            </p:txEl>
                                          </p:spTgt>
                                        </p:tgtEl>
                                        <p:attrNameLst>
                                          <p:attrName>ppt_h</p:attrName>
                                        </p:attrNameLst>
                                      </p:cBhvr>
                                      <p:tavLst>
                                        <p:tav tm="0">
                                          <p:val>
                                            <p:fltVal val="0"/>
                                          </p:val>
                                        </p:tav>
                                        <p:tav tm="100000">
                                          <p:val>
                                            <p:strVal val="#ppt_h"/>
                                          </p:val>
                                        </p:tav>
                                      </p:tavLst>
                                    </p:anim>
                                    <p:animEffect>
                                      <p:cBhvr>
                                        <p:cTn id="80" dur="500"/>
                                        <p:tgtEl>
                                          <p:spTgt spid="14341">
                                            <p:txEl>
                                              <p:pRg st="5" end="5"/>
                                            </p:txEl>
                                          </p:spTgt>
                                        </p:tgtEl>
                                      </p:cBhvr>
                                    </p:animEffect>
                                  </p:childTnLst>
                                </p:cTn>
                              </p:par>
                            </p:childTnLst>
                          </p:cTn>
                        </p:par>
                        <p:par>
                          <p:cTn id="81" fill="hold">
                            <p:stCondLst>
                              <p:cond delay="500"/>
                            </p:stCondLst>
                            <p:childTnLst>
                              <p:par>
                                <p:cTn id="82" presetID="31" presetClass="entr" presetSubtype="0" fill="hold" grpId="0" nodeType="afterEffect">
                                  <p:stCondLst>
                                    <p:cond delay="0"/>
                                  </p:stCondLst>
                                  <p:childTnLst>
                                    <p:set>
                                      <p:cBhvr>
                                        <p:cTn id="83" dur="1" fill="hold">
                                          <p:stCondLst>
                                            <p:cond delay="0"/>
                                          </p:stCondLst>
                                        </p:cTn>
                                        <p:tgtEl>
                                          <p:spTgt spid="14355"/>
                                        </p:tgtEl>
                                        <p:attrNameLst>
                                          <p:attrName>style.visibility</p:attrName>
                                        </p:attrNameLst>
                                      </p:cBhvr>
                                      <p:to>
                                        <p:strVal val="visible"/>
                                      </p:to>
                                    </p:set>
                                    <p:anim calcmode="lin" valueType="num">
                                      <p:cBhvr>
                                        <p:cTn id="84" dur="1000" fill="hold"/>
                                        <p:tgtEl>
                                          <p:spTgt spid="14355"/>
                                        </p:tgtEl>
                                        <p:attrNameLst>
                                          <p:attrName>ppt_w</p:attrName>
                                        </p:attrNameLst>
                                      </p:cBhvr>
                                      <p:tavLst>
                                        <p:tav tm="0">
                                          <p:val>
                                            <p:fltVal val="0"/>
                                          </p:val>
                                        </p:tav>
                                        <p:tav tm="100000">
                                          <p:val>
                                            <p:strVal val="#ppt_w"/>
                                          </p:val>
                                        </p:tav>
                                      </p:tavLst>
                                    </p:anim>
                                    <p:anim calcmode="lin" valueType="num">
                                      <p:cBhvr>
                                        <p:cTn id="85" dur="1000" fill="hold"/>
                                        <p:tgtEl>
                                          <p:spTgt spid="14355"/>
                                        </p:tgtEl>
                                        <p:attrNameLst>
                                          <p:attrName>ppt_h</p:attrName>
                                        </p:attrNameLst>
                                      </p:cBhvr>
                                      <p:tavLst>
                                        <p:tav tm="0">
                                          <p:val>
                                            <p:fltVal val="0"/>
                                          </p:val>
                                        </p:tav>
                                        <p:tav tm="100000">
                                          <p:val>
                                            <p:strVal val="#ppt_h"/>
                                          </p:val>
                                        </p:tav>
                                      </p:tavLst>
                                    </p:anim>
                                    <p:anim calcmode="lin" valueType="num">
                                      <p:cBhvr>
                                        <p:cTn id="86" dur="1000" fill="hold"/>
                                        <p:tgtEl>
                                          <p:spTgt spid="14355"/>
                                        </p:tgtEl>
                                        <p:attrNameLst>
                                          <p:attrName>style.rotation</p:attrName>
                                        </p:attrNameLst>
                                      </p:cBhvr>
                                      <p:tavLst>
                                        <p:tav tm="0">
                                          <p:val>
                                            <p:fltVal val="90"/>
                                          </p:val>
                                        </p:tav>
                                        <p:tav tm="100000">
                                          <p:val>
                                            <p:fltVal val="0"/>
                                          </p:val>
                                        </p:tav>
                                      </p:tavLst>
                                    </p:anim>
                                    <p:animEffect>
                                      <p:cBhvr>
                                        <p:cTn id="87" dur="1000"/>
                                        <p:tgtEl>
                                          <p:spTgt spid="14355"/>
                                        </p:tgtEl>
                                      </p:cBhvr>
                                    </p:animEffect>
                                  </p:childTnLst>
                                </p:cTn>
                              </p:par>
                            </p:childTnLst>
                          </p:cTn>
                        </p:par>
                        <p:par>
                          <p:cTn id="88" fill="hold">
                            <p:stCondLst>
                              <p:cond delay="1500"/>
                            </p:stCondLst>
                            <p:childTnLst>
                              <p:par>
                                <p:cTn id="89" presetID="53" presetClass="entr" presetSubtype="0" fill="hold" nodeType="afterEffect">
                                  <p:stCondLst>
                                    <p:cond delay="1000"/>
                                  </p:stCondLst>
                                  <p:childTnLst>
                                    <p:set>
                                      <p:cBhvr>
                                        <p:cTn id="90" dur="1" fill="hold">
                                          <p:stCondLst>
                                            <p:cond delay="0"/>
                                          </p:stCondLst>
                                        </p:cTn>
                                        <p:tgtEl>
                                          <p:spTgt spid="14341">
                                            <p:txEl>
                                              <p:pRg st="6" end="6"/>
                                            </p:txEl>
                                          </p:spTgt>
                                        </p:tgtEl>
                                        <p:attrNameLst>
                                          <p:attrName>style.visibility</p:attrName>
                                        </p:attrNameLst>
                                      </p:cBhvr>
                                      <p:to>
                                        <p:strVal val="visible"/>
                                      </p:to>
                                    </p:set>
                                    <p:anim calcmode="lin" valueType="num">
                                      <p:cBhvr>
                                        <p:cTn id="91" dur="500" fill="hold"/>
                                        <p:tgtEl>
                                          <p:spTgt spid="14341">
                                            <p:txEl>
                                              <p:pRg st="6" end="6"/>
                                            </p:txEl>
                                          </p:spTgt>
                                        </p:tgtEl>
                                        <p:attrNameLst>
                                          <p:attrName>ppt_w</p:attrName>
                                        </p:attrNameLst>
                                      </p:cBhvr>
                                      <p:tavLst>
                                        <p:tav tm="0">
                                          <p:val>
                                            <p:fltVal val="0"/>
                                          </p:val>
                                        </p:tav>
                                        <p:tav tm="100000">
                                          <p:val>
                                            <p:strVal val="#ppt_w"/>
                                          </p:val>
                                        </p:tav>
                                      </p:tavLst>
                                    </p:anim>
                                    <p:anim calcmode="lin" valueType="num">
                                      <p:cBhvr>
                                        <p:cTn id="92" dur="500" fill="hold"/>
                                        <p:tgtEl>
                                          <p:spTgt spid="14341">
                                            <p:txEl>
                                              <p:pRg st="6" end="6"/>
                                            </p:txEl>
                                          </p:spTgt>
                                        </p:tgtEl>
                                        <p:attrNameLst>
                                          <p:attrName>ppt_h</p:attrName>
                                        </p:attrNameLst>
                                      </p:cBhvr>
                                      <p:tavLst>
                                        <p:tav tm="0">
                                          <p:val>
                                            <p:fltVal val="0"/>
                                          </p:val>
                                        </p:tav>
                                        <p:tav tm="100000">
                                          <p:val>
                                            <p:strVal val="#ppt_h"/>
                                          </p:val>
                                        </p:tav>
                                      </p:tavLst>
                                    </p:anim>
                                    <p:animEffect>
                                      <p:cBhvr>
                                        <p:cTn id="93" dur="500"/>
                                        <p:tgtEl>
                                          <p:spTgt spid="14341">
                                            <p:txEl>
                                              <p:pRg st="6" end="6"/>
                                            </p:txEl>
                                          </p:spTgt>
                                        </p:tgtEl>
                                      </p:cBhvr>
                                    </p:animEffect>
                                  </p:childTnLst>
                                </p:cTn>
                              </p:par>
                            </p:childTnLst>
                          </p:cTn>
                        </p:par>
                        <p:par>
                          <p:cTn id="94" fill="hold">
                            <p:stCondLst>
                              <p:cond delay="3000"/>
                            </p:stCondLst>
                            <p:childTnLst>
                              <p:par>
                                <p:cTn id="95" presetID="31" presetClass="entr" presetSubtype="0" fill="hold" grpId="0" nodeType="afterEffect">
                                  <p:stCondLst>
                                    <p:cond delay="0"/>
                                  </p:stCondLst>
                                  <p:childTnLst>
                                    <p:set>
                                      <p:cBhvr>
                                        <p:cTn id="96" dur="1" fill="hold">
                                          <p:stCondLst>
                                            <p:cond delay="0"/>
                                          </p:stCondLst>
                                        </p:cTn>
                                        <p:tgtEl>
                                          <p:spTgt spid="14356"/>
                                        </p:tgtEl>
                                        <p:attrNameLst>
                                          <p:attrName>style.visibility</p:attrName>
                                        </p:attrNameLst>
                                      </p:cBhvr>
                                      <p:to>
                                        <p:strVal val="visible"/>
                                      </p:to>
                                    </p:set>
                                    <p:anim calcmode="lin" valueType="num">
                                      <p:cBhvr>
                                        <p:cTn id="97" dur="1000" fill="hold"/>
                                        <p:tgtEl>
                                          <p:spTgt spid="14356"/>
                                        </p:tgtEl>
                                        <p:attrNameLst>
                                          <p:attrName>ppt_w</p:attrName>
                                        </p:attrNameLst>
                                      </p:cBhvr>
                                      <p:tavLst>
                                        <p:tav tm="0">
                                          <p:val>
                                            <p:fltVal val="0"/>
                                          </p:val>
                                        </p:tav>
                                        <p:tav tm="100000">
                                          <p:val>
                                            <p:strVal val="#ppt_w"/>
                                          </p:val>
                                        </p:tav>
                                      </p:tavLst>
                                    </p:anim>
                                    <p:anim calcmode="lin" valueType="num">
                                      <p:cBhvr>
                                        <p:cTn id="98" dur="1000" fill="hold"/>
                                        <p:tgtEl>
                                          <p:spTgt spid="14356"/>
                                        </p:tgtEl>
                                        <p:attrNameLst>
                                          <p:attrName>ppt_h</p:attrName>
                                        </p:attrNameLst>
                                      </p:cBhvr>
                                      <p:tavLst>
                                        <p:tav tm="0">
                                          <p:val>
                                            <p:fltVal val="0"/>
                                          </p:val>
                                        </p:tav>
                                        <p:tav tm="100000">
                                          <p:val>
                                            <p:strVal val="#ppt_h"/>
                                          </p:val>
                                        </p:tav>
                                      </p:tavLst>
                                    </p:anim>
                                    <p:anim calcmode="lin" valueType="num">
                                      <p:cBhvr>
                                        <p:cTn id="99" dur="1000" fill="hold"/>
                                        <p:tgtEl>
                                          <p:spTgt spid="14356"/>
                                        </p:tgtEl>
                                        <p:attrNameLst>
                                          <p:attrName>style.rotation</p:attrName>
                                        </p:attrNameLst>
                                      </p:cBhvr>
                                      <p:tavLst>
                                        <p:tav tm="0">
                                          <p:val>
                                            <p:fltVal val="90"/>
                                          </p:val>
                                        </p:tav>
                                        <p:tav tm="100000">
                                          <p:val>
                                            <p:fltVal val="0"/>
                                          </p:val>
                                        </p:tav>
                                      </p:tavLst>
                                    </p:anim>
                                    <p:animEffect>
                                      <p:cBhvr>
                                        <p:cTn id="100" dur="1000"/>
                                        <p:tgtEl>
                                          <p:spTgt spid="14356"/>
                                        </p:tgtEl>
                                      </p:cBhvr>
                                    </p:animEffect>
                                  </p:childTnLst>
                                </p:cTn>
                              </p:par>
                            </p:childTnLst>
                          </p:cTn>
                        </p:par>
                        <p:par>
                          <p:cTn id="101" fill="hold" nodeType="withGroup">
                            <p:stCondLst>
                              <p:cond delay="4000"/>
                            </p:stCondLst>
                            <p:childTnLst>
                              <p:par>
                                <p:cTn id="102" presetID="53" presetClass="entr" presetSubtype="0" fill="hold" nodeType="afterEffect">
                                  <p:stCondLst>
                                    <p:cond delay="1000"/>
                                  </p:stCondLst>
                                  <p:childTnLst>
                                    <p:set>
                                      <p:cBhvr>
                                        <p:cTn id="103" dur="1" fill="hold">
                                          <p:stCondLst>
                                            <p:cond delay="0"/>
                                          </p:stCondLst>
                                        </p:cTn>
                                        <p:tgtEl>
                                          <p:spTgt spid="14341">
                                            <p:txEl>
                                              <p:pRg st="7" end="7"/>
                                            </p:txEl>
                                          </p:spTgt>
                                        </p:tgtEl>
                                        <p:attrNameLst>
                                          <p:attrName>style.visibility</p:attrName>
                                        </p:attrNameLst>
                                      </p:cBhvr>
                                      <p:to>
                                        <p:strVal val="visible"/>
                                      </p:to>
                                    </p:set>
                                    <p:anim calcmode="lin" valueType="num">
                                      <p:cBhvr>
                                        <p:cTn id="104" dur="500" fill="hold"/>
                                        <p:tgtEl>
                                          <p:spTgt spid="14341">
                                            <p:txEl>
                                              <p:pRg st="7" end="7"/>
                                            </p:txEl>
                                          </p:spTgt>
                                        </p:tgtEl>
                                        <p:attrNameLst>
                                          <p:attrName>ppt_w</p:attrName>
                                        </p:attrNameLst>
                                      </p:cBhvr>
                                      <p:tavLst>
                                        <p:tav tm="0">
                                          <p:val>
                                            <p:fltVal val="0"/>
                                          </p:val>
                                        </p:tav>
                                        <p:tav tm="100000">
                                          <p:val>
                                            <p:strVal val="#ppt_w"/>
                                          </p:val>
                                        </p:tav>
                                      </p:tavLst>
                                    </p:anim>
                                    <p:anim calcmode="lin" valueType="num">
                                      <p:cBhvr>
                                        <p:cTn id="105" dur="500" fill="hold"/>
                                        <p:tgtEl>
                                          <p:spTgt spid="14341">
                                            <p:txEl>
                                              <p:pRg st="7" end="7"/>
                                            </p:txEl>
                                          </p:spTgt>
                                        </p:tgtEl>
                                        <p:attrNameLst>
                                          <p:attrName>ppt_h</p:attrName>
                                        </p:attrNameLst>
                                      </p:cBhvr>
                                      <p:tavLst>
                                        <p:tav tm="0">
                                          <p:val>
                                            <p:fltVal val="0"/>
                                          </p:val>
                                        </p:tav>
                                        <p:tav tm="100000">
                                          <p:val>
                                            <p:strVal val="#ppt_h"/>
                                          </p:val>
                                        </p:tav>
                                      </p:tavLst>
                                    </p:anim>
                                    <p:animEffect>
                                      <p:cBhvr>
                                        <p:cTn id="106" dur="500"/>
                                        <p:tgtEl>
                                          <p:spTgt spid="14341">
                                            <p:txEl>
                                              <p:pRg st="7" end="7"/>
                                            </p:txEl>
                                          </p:spTgt>
                                        </p:tgtEl>
                                      </p:cBhvr>
                                    </p:animEffect>
                                  </p:childTnLst>
                                </p:cTn>
                              </p:par>
                            </p:childTnLst>
                          </p:cTn>
                        </p:par>
                        <p:par>
                          <p:cTn id="107" fill="hold" nodeType="afterGroup">
                            <p:stCondLst>
                              <p:cond delay="5500"/>
                            </p:stCondLst>
                            <p:childTnLst>
                              <p:par>
                                <p:cTn id="108" presetID="31" presetClass="entr" presetSubtype="0" fill="hold" grpId="0" nodeType="afterEffect">
                                  <p:stCondLst>
                                    <p:cond delay="0"/>
                                  </p:stCondLst>
                                  <p:childTnLst>
                                    <p:set>
                                      <p:cBhvr>
                                        <p:cTn id="109" dur="1" fill="hold">
                                          <p:stCondLst>
                                            <p:cond delay="0"/>
                                          </p:stCondLst>
                                        </p:cTn>
                                        <p:tgtEl>
                                          <p:spTgt spid="14357"/>
                                        </p:tgtEl>
                                        <p:attrNameLst>
                                          <p:attrName>style.visibility</p:attrName>
                                        </p:attrNameLst>
                                      </p:cBhvr>
                                      <p:to>
                                        <p:strVal val="visible"/>
                                      </p:to>
                                    </p:set>
                                    <p:anim calcmode="lin" valueType="num">
                                      <p:cBhvr>
                                        <p:cTn id="110" dur="1000" fill="hold"/>
                                        <p:tgtEl>
                                          <p:spTgt spid="14357"/>
                                        </p:tgtEl>
                                        <p:attrNameLst>
                                          <p:attrName>ppt_w</p:attrName>
                                        </p:attrNameLst>
                                      </p:cBhvr>
                                      <p:tavLst>
                                        <p:tav tm="0">
                                          <p:val>
                                            <p:fltVal val="0"/>
                                          </p:val>
                                        </p:tav>
                                        <p:tav tm="100000">
                                          <p:val>
                                            <p:strVal val="#ppt_w"/>
                                          </p:val>
                                        </p:tav>
                                      </p:tavLst>
                                    </p:anim>
                                    <p:anim calcmode="lin" valueType="num">
                                      <p:cBhvr>
                                        <p:cTn id="111" dur="1000" fill="hold"/>
                                        <p:tgtEl>
                                          <p:spTgt spid="14357"/>
                                        </p:tgtEl>
                                        <p:attrNameLst>
                                          <p:attrName>ppt_h</p:attrName>
                                        </p:attrNameLst>
                                      </p:cBhvr>
                                      <p:tavLst>
                                        <p:tav tm="0">
                                          <p:val>
                                            <p:fltVal val="0"/>
                                          </p:val>
                                        </p:tav>
                                        <p:tav tm="100000">
                                          <p:val>
                                            <p:strVal val="#ppt_h"/>
                                          </p:val>
                                        </p:tav>
                                      </p:tavLst>
                                    </p:anim>
                                    <p:anim calcmode="lin" valueType="num">
                                      <p:cBhvr>
                                        <p:cTn id="112" dur="1000" fill="hold"/>
                                        <p:tgtEl>
                                          <p:spTgt spid="14357"/>
                                        </p:tgtEl>
                                        <p:attrNameLst>
                                          <p:attrName>style.rotation</p:attrName>
                                        </p:attrNameLst>
                                      </p:cBhvr>
                                      <p:tavLst>
                                        <p:tav tm="0">
                                          <p:val>
                                            <p:fltVal val="90"/>
                                          </p:val>
                                        </p:tav>
                                        <p:tav tm="100000">
                                          <p:val>
                                            <p:fltVal val="0"/>
                                          </p:val>
                                        </p:tav>
                                      </p:tavLst>
                                    </p:anim>
                                    <p:animEffect>
                                      <p:cBhvr>
                                        <p:cTn id="113" dur="1000"/>
                                        <p:tgtEl>
                                          <p:spTgt spid="14357"/>
                                        </p:tgtEl>
                                      </p:cBhvr>
                                    </p:animEffect>
                                  </p:childTnLst>
                                </p:cTn>
                              </p:par>
                            </p:childTnLst>
                          </p:cTn>
                        </p:par>
                        <p:par>
                          <p:cTn id="114" fill="hold" nodeType="afterGroup">
                            <p:stCondLst>
                              <p:cond delay="6500"/>
                            </p:stCondLst>
                            <p:childTnLst>
                              <p:par>
                                <p:cTn id="115" presetID="53" presetClass="entr" presetSubtype="0" fill="hold" nodeType="afterEffect">
                                  <p:stCondLst>
                                    <p:cond delay="0"/>
                                  </p:stCondLst>
                                  <p:childTnLst>
                                    <p:set>
                                      <p:cBhvr>
                                        <p:cTn id="116" dur="1" fill="hold">
                                          <p:stCondLst>
                                            <p:cond delay="0"/>
                                          </p:stCondLst>
                                        </p:cTn>
                                        <p:tgtEl>
                                          <p:spTgt spid="14341">
                                            <p:txEl>
                                              <p:pRg st="8" end="8"/>
                                            </p:txEl>
                                          </p:spTgt>
                                        </p:tgtEl>
                                        <p:attrNameLst>
                                          <p:attrName>style.visibility</p:attrName>
                                        </p:attrNameLst>
                                      </p:cBhvr>
                                      <p:to>
                                        <p:strVal val="visible"/>
                                      </p:to>
                                    </p:set>
                                    <p:anim calcmode="lin" valueType="num">
                                      <p:cBhvr>
                                        <p:cTn id="117" dur="500" fill="hold"/>
                                        <p:tgtEl>
                                          <p:spTgt spid="14341">
                                            <p:txEl>
                                              <p:pRg st="8" end="8"/>
                                            </p:txEl>
                                          </p:spTgt>
                                        </p:tgtEl>
                                        <p:attrNameLst>
                                          <p:attrName>ppt_w</p:attrName>
                                        </p:attrNameLst>
                                      </p:cBhvr>
                                      <p:tavLst>
                                        <p:tav tm="0">
                                          <p:val>
                                            <p:fltVal val="0"/>
                                          </p:val>
                                        </p:tav>
                                        <p:tav tm="100000">
                                          <p:val>
                                            <p:strVal val="#ppt_w"/>
                                          </p:val>
                                        </p:tav>
                                      </p:tavLst>
                                    </p:anim>
                                    <p:anim calcmode="lin" valueType="num">
                                      <p:cBhvr>
                                        <p:cTn id="118" dur="500" fill="hold"/>
                                        <p:tgtEl>
                                          <p:spTgt spid="14341">
                                            <p:txEl>
                                              <p:pRg st="8" end="8"/>
                                            </p:txEl>
                                          </p:spTgt>
                                        </p:tgtEl>
                                        <p:attrNameLst>
                                          <p:attrName>ppt_h</p:attrName>
                                        </p:attrNameLst>
                                      </p:cBhvr>
                                      <p:tavLst>
                                        <p:tav tm="0">
                                          <p:val>
                                            <p:fltVal val="0"/>
                                          </p:val>
                                        </p:tav>
                                        <p:tav tm="100000">
                                          <p:val>
                                            <p:strVal val="#ppt_h"/>
                                          </p:val>
                                        </p:tav>
                                      </p:tavLst>
                                    </p:anim>
                                    <p:animEffect>
                                      <p:cBhvr>
                                        <p:cTn id="119" dur="500"/>
                                        <p:tgtEl>
                                          <p:spTgt spid="14341">
                                            <p:txEl>
                                              <p:pRg st="8" end="8"/>
                                            </p:txEl>
                                          </p:spTgt>
                                        </p:tgtEl>
                                      </p:cBhvr>
                                    </p:animEffect>
                                  </p:childTnLst>
                                </p:cTn>
                              </p:par>
                            </p:childTnLst>
                          </p:cTn>
                        </p:par>
                        <p:par>
                          <p:cTn id="120" fill="hold" nodeType="afterGroup">
                            <p:stCondLst>
                              <p:cond delay="7000"/>
                            </p:stCondLst>
                            <p:childTnLst>
                              <p:par>
                                <p:cTn id="121" presetID="31" presetClass="entr" presetSubtype="0" fill="hold" nodeType="afterEffect">
                                  <p:stCondLst>
                                    <p:cond delay="0"/>
                                  </p:stCondLst>
                                  <p:childTnLst>
                                    <p:set>
                                      <p:cBhvr>
                                        <p:cTn id="122" dur="1" fill="hold">
                                          <p:stCondLst>
                                            <p:cond delay="0"/>
                                          </p:stCondLst>
                                        </p:cTn>
                                        <p:tgtEl>
                                          <p:spTgt spid="14358"/>
                                        </p:tgtEl>
                                        <p:attrNameLst>
                                          <p:attrName>style.visibility</p:attrName>
                                        </p:attrNameLst>
                                      </p:cBhvr>
                                      <p:to>
                                        <p:strVal val="visible"/>
                                      </p:to>
                                    </p:set>
                                    <p:anim calcmode="lin" valueType="num">
                                      <p:cBhvr>
                                        <p:cTn id="123" dur="1000" fill="hold"/>
                                        <p:tgtEl>
                                          <p:spTgt spid="14358"/>
                                        </p:tgtEl>
                                        <p:attrNameLst>
                                          <p:attrName>ppt_w</p:attrName>
                                        </p:attrNameLst>
                                      </p:cBhvr>
                                      <p:tavLst>
                                        <p:tav tm="0">
                                          <p:val>
                                            <p:fltVal val="0"/>
                                          </p:val>
                                        </p:tav>
                                        <p:tav tm="100000">
                                          <p:val>
                                            <p:strVal val="#ppt_w"/>
                                          </p:val>
                                        </p:tav>
                                      </p:tavLst>
                                    </p:anim>
                                    <p:anim calcmode="lin" valueType="num">
                                      <p:cBhvr>
                                        <p:cTn id="124" dur="1000" fill="hold"/>
                                        <p:tgtEl>
                                          <p:spTgt spid="14358"/>
                                        </p:tgtEl>
                                        <p:attrNameLst>
                                          <p:attrName>ppt_h</p:attrName>
                                        </p:attrNameLst>
                                      </p:cBhvr>
                                      <p:tavLst>
                                        <p:tav tm="0">
                                          <p:val>
                                            <p:fltVal val="0"/>
                                          </p:val>
                                        </p:tav>
                                        <p:tav tm="100000">
                                          <p:val>
                                            <p:strVal val="#ppt_h"/>
                                          </p:val>
                                        </p:tav>
                                      </p:tavLst>
                                    </p:anim>
                                    <p:anim calcmode="lin" valueType="num">
                                      <p:cBhvr>
                                        <p:cTn id="125" dur="1000" fill="hold"/>
                                        <p:tgtEl>
                                          <p:spTgt spid="14358"/>
                                        </p:tgtEl>
                                        <p:attrNameLst>
                                          <p:attrName>style.rotation</p:attrName>
                                        </p:attrNameLst>
                                      </p:cBhvr>
                                      <p:tavLst>
                                        <p:tav tm="0">
                                          <p:val>
                                            <p:fltVal val="90"/>
                                          </p:val>
                                        </p:tav>
                                        <p:tav tm="100000">
                                          <p:val>
                                            <p:fltVal val="0"/>
                                          </p:val>
                                        </p:tav>
                                      </p:tavLst>
                                    </p:anim>
                                    <p:animEffect>
                                      <p:cBhvr>
                                        <p:cTn id="126" dur="1000"/>
                                        <p:tgtEl>
                                          <p:spTgt spid="14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autoUpdateAnimBg="0"/>
      <p:bldP spid="14342" grpId="0" bldLvl="0" animBg="1" autoUpdateAnimBg="0"/>
      <p:bldP spid="14343" grpId="0" bldLvl="0" animBg="1" autoUpdateAnimBg="0"/>
      <p:bldP spid="14344" grpId="0" bldLvl="0" autoUpdateAnimBg="0"/>
      <p:bldP spid="14351" grpId="0" bldLvl="0" animBg="1" autoUpdateAnimBg="0"/>
      <p:bldP spid="14352" grpId="0" bldLvl="0" animBg="1" autoUpdateAnimBg="0"/>
      <p:bldP spid="14353" grpId="0" bldLvl="0" animBg="1" autoUpdateAnimBg="0"/>
      <p:bldP spid="14354" grpId="0" bldLvl="0" animBg="1" autoUpdateAnimBg="0"/>
      <p:bldP spid="14355" grpId="0" bldLvl="0" animBg="1" autoUpdateAnimBg="0"/>
      <p:bldP spid="14356" grpId="0" bldLvl="0" animBg="1" autoUpdateAnimBg="0"/>
      <p:bldP spid="14357"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5364"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Membership:</a:t>
            </a:r>
            <a:endParaRPr lang="en-US" altLang="zh-CN" dirty="0">
              <a:ea typeface="SimSun" panose="02010600030101010101" pitchFamily="2" charset="-122"/>
            </a:endParaRPr>
          </a:p>
        </p:txBody>
      </p:sp>
      <p:sp>
        <p:nvSpPr>
          <p:cNvPr id="15371" name="Rectangle 3"/>
          <p:cNvSpPr>
            <a:spLocks noGrp="1" noChangeArrowheads="1"/>
          </p:cNvSpPr>
          <p:nvPr/>
        </p:nvSpPr>
        <p:spPr bwMode="auto">
          <a:xfrm>
            <a:off x="500034" y="2132910"/>
            <a:ext cx="82089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dirty="0">
                <a:solidFill>
                  <a:schemeClr val="bg1"/>
                </a:solidFill>
              </a:rPr>
              <a:t>570 Members in total.</a:t>
            </a:r>
          </a:p>
          <a:p>
            <a:pPr eaLnBrk="1" hangingPunct="1"/>
            <a:r>
              <a:rPr lang="en-US" altLang="en-US" sz="2400" dirty="0">
                <a:solidFill>
                  <a:schemeClr val="bg1"/>
                </a:solidFill>
              </a:rPr>
              <a:t>300+ Riders, of which</a:t>
            </a:r>
          </a:p>
          <a:p>
            <a:pPr lvl="2" eaLnBrk="1" hangingPunct="1"/>
            <a:r>
              <a:rPr lang="en-US" altLang="en-US" dirty="0">
                <a:solidFill>
                  <a:schemeClr val="bg1"/>
                </a:solidFill>
              </a:rPr>
              <a:t> 150+ are advanced qualified</a:t>
            </a:r>
          </a:p>
          <a:p>
            <a:pPr lvl="2" eaLnBrk="1" hangingPunct="1"/>
            <a:r>
              <a:rPr lang="en-US" altLang="en-US" dirty="0">
                <a:solidFill>
                  <a:schemeClr val="bg1"/>
                </a:solidFill>
              </a:rPr>
              <a:t> 96 are on the riders register</a:t>
            </a:r>
          </a:p>
          <a:p>
            <a:pPr eaLnBrk="1" hangingPunct="1"/>
            <a:r>
              <a:rPr lang="en-US" altLang="en-US" sz="2400" dirty="0">
                <a:solidFill>
                  <a:schemeClr val="bg1"/>
                </a:solidFill>
              </a:rPr>
              <a:t>  286 Drivers, of which</a:t>
            </a:r>
          </a:p>
          <a:p>
            <a:pPr lvl="2" eaLnBrk="1" hangingPunct="1"/>
            <a:r>
              <a:rPr lang="en-US" altLang="en-US" dirty="0">
                <a:solidFill>
                  <a:schemeClr val="bg1"/>
                </a:solidFill>
              </a:rPr>
              <a:t> 129 are advanced qualified</a:t>
            </a:r>
          </a:p>
          <a:p>
            <a:pPr lvl="2" eaLnBrk="1" hangingPunct="1"/>
            <a:r>
              <a:rPr lang="en-US" altLang="en-US" dirty="0">
                <a:solidFill>
                  <a:schemeClr val="bg1"/>
                </a:solidFill>
              </a:rPr>
              <a:t> 53 are on the drivers register.</a:t>
            </a:r>
          </a:p>
          <a:p>
            <a:pPr eaLnBrk="1" hangingPunct="1"/>
            <a:r>
              <a:rPr lang="en-US" altLang="en-US" sz="2400" dirty="0">
                <a:solidFill>
                  <a:schemeClr val="bg1"/>
                </a:solidFill>
              </a:rPr>
              <a:t>(32 members are on both registers).</a:t>
            </a:r>
          </a:p>
          <a:p>
            <a:pPr eaLnBrk="1" hangingPunct="1"/>
            <a:r>
              <a:rPr lang="en-GB" altLang="en-US" sz="2400" dirty="0">
                <a:solidFill>
                  <a:schemeClr val="bg1"/>
                </a:solidFill>
              </a:rPr>
              <a:t>69 x Shift Controllers trained</a:t>
            </a:r>
            <a:r>
              <a:rPr lang="en-US" altLang="en-US" sz="2400" dirty="0">
                <a:solidFill>
                  <a:schemeClr val="bg1"/>
                </a:solidFill>
              </a:rPr>
              <a:t>.</a:t>
            </a:r>
          </a:p>
          <a:p>
            <a:pPr lvl="2" eaLnBrk="1" hangingPunct="1">
              <a:buFontTx/>
              <a:buNone/>
            </a:pPr>
            <a:r>
              <a:rPr lang="en-US" altLang="en-US" dirty="0">
                <a:solidFill>
                  <a:schemeClr val="bg1"/>
                </a:solidFill>
              </a:rPr>
              <a:t>	</a:t>
            </a:r>
            <a:endParaRPr lang="en-US" altLang="en-US" sz="1800" dirty="0"/>
          </a:p>
        </p:txBody>
      </p:sp>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fltVal val="0"/>
                                          </p:val>
                                        </p:tav>
                                        <p:tav tm="100000">
                                          <p:val>
                                            <p:strVal val="#ppt_w"/>
                                          </p:val>
                                        </p:tav>
                                      </p:tavLst>
                                    </p:anim>
                                    <p:anim calcmode="lin" valueType="num">
                                      <p:cBhvr>
                                        <p:cTn id="8" dur="1000" fill="hold"/>
                                        <p:tgtEl>
                                          <p:spTgt spid="15363"/>
                                        </p:tgtEl>
                                        <p:attrNameLst>
                                          <p:attrName>ppt_h</p:attrName>
                                        </p:attrNameLst>
                                      </p:cBhvr>
                                      <p:tavLst>
                                        <p:tav tm="0">
                                          <p:val>
                                            <p:fltVal val="0"/>
                                          </p:val>
                                        </p:tav>
                                        <p:tav tm="100000">
                                          <p:val>
                                            <p:strVal val="#ppt_h"/>
                                          </p:val>
                                        </p:tav>
                                      </p:tavLst>
                                    </p:anim>
                                    <p:animEffect>
                                      <p:cBhvr>
                                        <p:cTn id="9" dur="1000"/>
                                        <p:tgtEl>
                                          <p:spTgt spid="15363"/>
                                        </p:tgtEl>
                                      </p:cBhvr>
                                    </p:animEffect>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5364"/>
                                        </p:tgtEl>
                                        <p:attrNameLst>
                                          <p:attrName>style.visibility</p:attrName>
                                        </p:attrNameLst>
                                      </p:cBhvr>
                                      <p:to>
                                        <p:strVal val="visible"/>
                                      </p:to>
                                    </p:set>
                                    <p:animEffect>
                                      <p:cBhvr>
                                        <p:cTn id="13" dur="500"/>
                                        <p:tgtEl>
                                          <p:spTgt spid="153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71">
                                            <p:txEl>
                                              <p:pRg st="0" end="0"/>
                                            </p:txEl>
                                          </p:spTgt>
                                        </p:tgtEl>
                                        <p:attrNameLst>
                                          <p:attrName>style.visibility</p:attrName>
                                        </p:attrNameLst>
                                      </p:cBhvr>
                                      <p:to>
                                        <p:strVal val="visible"/>
                                      </p:to>
                                    </p:set>
                                    <p:animEffect>
                                      <p:cBhvr>
                                        <p:cTn id="16" dur="500"/>
                                        <p:tgtEl>
                                          <p:spTgt spid="15371">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71">
                                            <p:txEl>
                                              <p:pRg st="1" end="1"/>
                                            </p:txEl>
                                          </p:spTgt>
                                        </p:tgtEl>
                                        <p:attrNameLst>
                                          <p:attrName>style.visibility</p:attrName>
                                        </p:attrNameLst>
                                      </p:cBhvr>
                                      <p:to>
                                        <p:strVal val="visible"/>
                                      </p:to>
                                    </p:set>
                                    <p:animEffect>
                                      <p:cBhvr>
                                        <p:cTn id="19" dur="500"/>
                                        <p:tgtEl>
                                          <p:spTgt spid="15371">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71">
                                            <p:txEl>
                                              <p:pRg st="2" end="2"/>
                                            </p:txEl>
                                          </p:spTgt>
                                        </p:tgtEl>
                                        <p:attrNameLst>
                                          <p:attrName>style.visibility</p:attrName>
                                        </p:attrNameLst>
                                      </p:cBhvr>
                                      <p:to>
                                        <p:strVal val="visible"/>
                                      </p:to>
                                    </p:set>
                                    <p:animEffect>
                                      <p:cBhvr>
                                        <p:cTn id="22" dur="500"/>
                                        <p:tgtEl>
                                          <p:spTgt spid="15371">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71">
                                            <p:txEl>
                                              <p:pRg st="3" end="3"/>
                                            </p:txEl>
                                          </p:spTgt>
                                        </p:tgtEl>
                                        <p:attrNameLst>
                                          <p:attrName>style.visibility</p:attrName>
                                        </p:attrNameLst>
                                      </p:cBhvr>
                                      <p:to>
                                        <p:strVal val="visible"/>
                                      </p:to>
                                    </p:set>
                                    <p:animEffect>
                                      <p:cBhvr>
                                        <p:cTn id="25" dur="500"/>
                                        <p:tgtEl>
                                          <p:spTgt spid="15371">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71">
                                            <p:txEl>
                                              <p:pRg st="4" end="4"/>
                                            </p:txEl>
                                          </p:spTgt>
                                        </p:tgtEl>
                                        <p:attrNameLst>
                                          <p:attrName>style.visibility</p:attrName>
                                        </p:attrNameLst>
                                      </p:cBhvr>
                                      <p:to>
                                        <p:strVal val="visible"/>
                                      </p:to>
                                    </p:set>
                                    <p:animEffect>
                                      <p:cBhvr>
                                        <p:cTn id="28" dur="500"/>
                                        <p:tgtEl>
                                          <p:spTgt spid="15371">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71">
                                            <p:txEl>
                                              <p:pRg st="5" end="5"/>
                                            </p:txEl>
                                          </p:spTgt>
                                        </p:tgtEl>
                                        <p:attrNameLst>
                                          <p:attrName>style.visibility</p:attrName>
                                        </p:attrNameLst>
                                      </p:cBhvr>
                                      <p:to>
                                        <p:strVal val="visible"/>
                                      </p:to>
                                    </p:set>
                                    <p:animEffect>
                                      <p:cBhvr>
                                        <p:cTn id="31" dur="500"/>
                                        <p:tgtEl>
                                          <p:spTgt spid="15371">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1">
                                            <p:txEl>
                                              <p:pRg st="6" end="6"/>
                                            </p:txEl>
                                          </p:spTgt>
                                        </p:tgtEl>
                                        <p:attrNameLst>
                                          <p:attrName>style.visibility</p:attrName>
                                        </p:attrNameLst>
                                      </p:cBhvr>
                                      <p:to>
                                        <p:strVal val="visible"/>
                                      </p:to>
                                    </p:set>
                                    <p:animEffect>
                                      <p:cBhvr>
                                        <p:cTn id="34" dur="500"/>
                                        <p:tgtEl>
                                          <p:spTgt spid="15371">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71">
                                            <p:txEl>
                                              <p:pRg st="7" end="7"/>
                                            </p:txEl>
                                          </p:spTgt>
                                        </p:tgtEl>
                                        <p:attrNameLst>
                                          <p:attrName>style.visibility</p:attrName>
                                        </p:attrNameLst>
                                      </p:cBhvr>
                                      <p:to>
                                        <p:strVal val="visible"/>
                                      </p:to>
                                    </p:set>
                                    <p:animEffect>
                                      <p:cBhvr>
                                        <p:cTn id="37" dur="500"/>
                                        <p:tgtEl>
                                          <p:spTgt spid="15371">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71">
                                            <p:txEl>
                                              <p:pRg st="8" end="8"/>
                                            </p:txEl>
                                          </p:spTgt>
                                        </p:tgtEl>
                                        <p:attrNameLst>
                                          <p:attrName>style.visibility</p:attrName>
                                        </p:attrNameLst>
                                      </p:cBhvr>
                                      <p:to>
                                        <p:strVal val="visible"/>
                                      </p:to>
                                    </p:set>
                                    <p:animEffect>
                                      <p:cBhvr>
                                        <p:cTn id="40" dur="500"/>
                                        <p:tgtEl>
                                          <p:spTgt spid="15371">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371">
                                            <p:txEl>
                                              <p:pRg st="9" end="9"/>
                                            </p:txEl>
                                          </p:spTgt>
                                        </p:tgtEl>
                                        <p:attrNameLst>
                                          <p:attrName>style.visibility</p:attrName>
                                        </p:attrNameLst>
                                      </p:cBhvr>
                                      <p:to>
                                        <p:strVal val="visible"/>
                                      </p:to>
                                    </p:set>
                                    <p:animEffect>
                                      <p:cBhvr>
                                        <p:cTn id="43" dur="500"/>
                                        <p:tgtEl>
                                          <p:spTgt spid="15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ldLvl="0" animBg="1" autoUpdateAnimBg="0"/>
      <p:bldP spid="15364" grpId="0" bldLvl="0" autoUpdateAnimBg="0"/>
      <p:bldP spid="15371" grpId="0" build="p"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7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3"/>
          <p:cNvSpPr>
            <a:spLocks noChangeArrowheads="1"/>
          </p:cNvSpPr>
          <p:nvPr/>
        </p:nvSpPr>
        <p:spPr bwMode="auto">
          <a:xfrm>
            <a:off x="323850" y="1917700"/>
            <a:ext cx="8567738" cy="453231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6388" name="Rectangle 4"/>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16389" name="Text Box 5"/>
          <p:cNvSpPr>
            <a:spLocks noChangeArrowheads="1"/>
          </p:cNvSpPr>
          <p:nvPr/>
        </p:nvSpPr>
        <p:spPr bwMode="auto">
          <a:xfrm>
            <a:off x="323850" y="2133600"/>
            <a:ext cx="532923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sz="2000" dirty="0">
                <a:solidFill>
                  <a:schemeClr val="bg1"/>
                </a:solidFill>
              </a:rPr>
              <a:t>Aug 2016: 2</a:t>
            </a:r>
            <a:r>
              <a:rPr lang="en-US" altLang="zh-CN" sz="2000" baseline="30000" dirty="0">
                <a:solidFill>
                  <a:schemeClr val="bg1"/>
                </a:solidFill>
              </a:rPr>
              <a:t>nd</a:t>
            </a:r>
            <a:r>
              <a:rPr lang="en-US" altLang="zh-CN" sz="2000" dirty="0">
                <a:solidFill>
                  <a:schemeClr val="bg1"/>
                </a:solidFill>
              </a:rPr>
              <a:t> annual</a:t>
            </a:r>
            <a:br>
              <a:rPr lang="en-US" altLang="zh-CN" sz="2000" dirty="0">
                <a:solidFill>
                  <a:schemeClr val="bg1"/>
                </a:solidFill>
              </a:rPr>
            </a:br>
            <a:r>
              <a:rPr lang="en-US" altLang="zh-CN" sz="2000" dirty="0">
                <a:solidFill>
                  <a:schemeClr val="bg1"/>
                </a:solidFill>
              </a:rPr>
              <a:t>"National Blood Bike Awareness Day"</a:t>
            </a:r>
          </a:p>
          <a:p>
            <a:pPr algn="ctr" eaLnBrk="1" hangingPunct="1">
              <a:spcBef>
                <a:spcPct val="0"/>
              </a:spcBef>
              <a:buFontTx/>
              <a:buNone/>
            </a:pPr>
            <a:endParaRPr lang="en-US" altLang="zh-CN" sz="2000" dirty="0">
              <a:solidFill>
                <a:schemeClr val="bg1"/>
              </a:solidFill>
            </a:endParaRPr>
          </a:p>
          <a:p>
            <a:pPr algn="ctr" eaLnBrk="1" hangingPunct="1">
              <a:spcBef>
                <a:spcPct val="0"/>
              </a:spcBef>
              <a:buFontTx/>
              <a:buNone/>
            </a:pPr>
            <a:r>
              <a:rPr lang="en-US" altLang="zh-CN" sz="2000" dirty="0">
                <a:solidFill>
                  <a:schemeClr val="bg1"/>
                </a:solidFill>
              </a:rPr>
              <a:t>Involvement from groups across the country, with television, radio &amp; press coverage.</a:t>
            </a:r>
          </a:p>
          <a:p>
            <a:pPr algn="ctr" eaLnBrk="1" hangingPunct="1">
              <a:spcBef>
                <a:spcPct val="0"/>
              </a:spcBef>
              <a:buFontTx/>
              <a:buNone/>
            </a:pPr>
            <a:endParaRPr lang="en-US" altLang="zh-CN" sz="2000" dirty="0">
              <a:solidFill>
                <a:schemeClr val="bg1"/>
              </a:solidFill>
            </a:endParaRPr>
          </a:p>
          <a:p>
            <a:pPr algn="ctr" eaLnBrk="1" hangingPunct="1">
              <a:spcBef>
                <a:spcPct val="0"/>
              </a:spcBef>
              <a:buFontTx/>
              <a:buNone/>
            </a:pPr>
            <a:r>
              <a:rPr lang="en-US" altLang="zh-CN" sz="2000" dirty="0">
                <a:solidFill>
                  <a:schemeClr val="bg1"/>
                </a:solidFill>
              </a:rPr>
              <a:t>Awareness stands around the region</a:t>
            </a:r>
          </a:p>
          <a:p>
            <a:pPr algn="ctr" eaLnBrk="1" hangingPunct="1">
              <a:spcBef>
                <a:spcPct val="0"/>
              </a:spcBef>
              <a:buFontTx/>
              <a:buNone/>
            </a:pPr>
            <a:endParaRPr lang="en-US" altLang="zh-CN" sz="2000" dirty="0">
              <a:solidFill>
                <a:schemeClr val="bg1"/>
              </a:solidFill>
            </a:endParaRPr>
          </a:p>
          <a:p>
            <a:pPr algn="ctr" eaLnBrk="1" hangingPunct="1">
              <a:spcBef>
                <a:spcPct val="0"/>
              </a:spcBef>
              <a:buFontTx/>
              <a:buNone/>
            </a:pPr>
            <a:r>
              <a:rPr lang="en-US" altLang="zh-CN" sz="2000" dirty="0">
                <a:solidFill>
                  <a:schemeClr val="bg1"/>
                </a:solidFill>
              </a:rPr>
              <a:t>Substantial increase in membership enquiries in the days immediately after the event.</a:t>
            </a:r>
            <a:br>
              <a:rPr lang="en-US" altLang="zh-CN" sz="2000" dirty="0">
                <a:solidFill>
                  <a:schemeClr val="bg1"/>
                </a:solidFill>
              </a:rPr>
            </a:br>
            <a:endParaRPr lang="en-US" altLang="zh-CN" sz="2000" dirty="0">
              <a:solidFill>
                <a:schemeClr val="bg1"/>
              </a:solidFill>
            </a:endParaRPr>
          </a:p>
          <a:p>
            <a:pPr algn="ctr" eaLnBrk="1" hangingPunct="1">
              <a:spcBef>
                <a:spcPct val="0"/>
              </a:spcBef>
              <a:buFontTx/>
              <a:buNone/>
            </a:pPr>
            <a:r>
              <a:rPr lang="en-US" altLang="zh-CN" sz="2000" dirty="0" err="1">
                <a:solidFill>
                  <a:schemeClr val="bg1"/>
                </a:solidFill>
              </a:rPr>
              <a:t>Northumbria</a:t>
            </a:r>
            <a:r>
              <a:rPr lang="en-US" altLang="zh-CN" sz="2000" dirty="0">
                <a:solidFill>
                  <a:schemeClr val="bg1"/>
                </a:solidFill>
              </a:rPr>
              <a:t> Blood Bikes innovation</a:t>
            </a:r>
          </a:p>
          <a:p>
            <a:pPr eaLnBrk="1" hangingPunct="1">
              <a:spcBef>
                <a:spcPct val="0"/>
              </a:spcBef>
              <a:buFontTx/>
              <a:buNone/>
            </a:pPr>
            <a:endParaRPr lang="en-US" altLang="zh-CN" sz="2000" dirty="0">
              <a:solidFill>
                <a:schemeClr val="bg1"/>
              </a:solidFill>
            </a:endParaRPr>
          </a:p>
        </p:txBody>
      </p:sp>
      <p:sp>
        <p:nvSpPr>
          <p:cNvPr id="16390" name="AutoShape 6" descr="11260499_977967285587768_8186824362188314889_n"/>
          <p:cNvSpPr>
            <a:spLocks noChangeArrowheads="1"/>
          </p:cNvSpPr>
          <p:nvPr/>
        </p:nvSpPr>
        <p:spPr bwMode="auto">
          <a:xfrm>
            <a:off x="5651500" y="1917700"/>
            <a:ext cx="3241675" cy="4537075"/>
          </a:xfrm>
          <a:prstGeom prst="roundRect">
            <a:avLst>
              <a:gd name="adj" fmla="val 23782"/>
            </a:avLst>
          </a:prstGeom>
          <a:blipFill dpi="0" rotWithShape="1">
            <a:blip r:embed="rId3"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dirty="0">
              <a:solidFill>
                <a:srgbClr val="000000"/>
              </a:solidFill>
            </a:endParaRPr>
          </a:p>
        </p:txBody>
      </p:sp>
      <p:sp>
        <p:nvSpPr>
          <p:cNvPr id="16391"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chemeClr val="bg1"/>
                </a:solidFill>
                <a:latin typeface="Calibri" panose="020F0502020204030204" pitchFamily="34" charset="0"/>
              </a:rPr>
              <a:t>Highlights:</a:t>
            </a:r>
            <a:endParaRPr lang="en-US" altLang="zh-CN" sz="1800" dirty="0"/>
          </a:p>
        </p:txBody>
      </p:sp>
      <p:grpSp>
        <p:nvGrpSpPr>
          <p:cNvPr id="14" name="Group 13"/>
          <p:cNvGrpSpPr/>
          <p:nvPr/>
        </p:nvGrpSpPr>
        <p:grpSpPr>
          <a:xfrm>
            <a:off x="325438" y="128826"/>
            <a:ext cx="5949269" cy="1246307"/>
            <a:chOff x="916151" y="69601"/>
            <a:chExt cx="5949269" cy="1246307"/>
          </a:xfrm>
        </p:grpSpPr>
        <p:sp>
          <p:nvSpPr>
            <p:cNvPr id="15" name="Rounded Rectangle 14"/>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6" name="TextBox 15"/>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1000" fill="hold"/>
                                        <p:tgtEl>
                                          <p:spTgt spid="16387"/>
                                        </p:tgtEl>
                                        <p:attrNameLst>
                                          <p:attrName>ppt_w</p:attrName>
                                        </p:attrNameLst>
                                      </p:cBhvr>
                                      <p:tavLst>
                                        <p:tav tm="0">
                                          <p:val>
                                            <p:fltVal val="0"/>
                                          </p:val>
                                        </p:tav>
                                        <p:tav tm="100000">
                                          <p:val>
                                            <p:strVal val="#ppt_w"/>
                                          </p:val>
                                        </p:tav>
                                      </p:tavLst>
                                    </p:anim>
                                    <p:anim calcmode="lin" valueType="num">
                                      <p:cBhvr>
                                        <p:cTn id="8" dur="1000" fill="hold"/>
                                        <p:tgtEl>
                                          <p:spTgt spid="16387"/>
                                        </p:tgtEl>
                                        <p:attrNameLst>
                                          <p:attrName>ppt_h</p:attrName>
                                        </p:attrNameLst>
                                      </p:cBhvr>
                                      <p:tavLst>
                                        <p:tav tm="0">
                                          <p:val>
                                            <p:fltVal val="0"/>
                                          </p:val>
                                        </p:tav>
                                        <p:tav tm="100000">
                                          <p:val>
                                            <p:strVal val="#ppt_h"/>
                                          </p:val>
                                        </p:tav>
                                      </p:tavLst>
                                    </p:anim>
                                    <p:animEffect>
                                      <p:cBhvr>
                                        <p:cTn id="9" dur="1000"/>
                                        <p:tgtEl>
                                          <p:spTgt spid="16387"/>
                                        </p:tgtEl>
                                      </p:cBhvr>
                                    </p:animEffect>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6391"/>
                                        </p:tgtEl>
                                        <p:attrNameLst>
                                          <p:attrName>style.visibility</p:attrName>
                                        </p:attrNameLst>
                                      </p:cBhvr>
                                      <p:to>
                                        <p:strVal val="visible"/>
                                      </p:to>
                                    </p:set>
                                    <p:animEffect>
                                      <p:cBhvr>
                                        <p:cTn id="13" dur="500"/>
                                        <p:tgtEl>
                                          <p:spTgt spid="16391"/>
                                        </p:tgtEl>
                                      </p:cBhvr>
                                    </p:animEffect>
                                  </p:childTnLst>
                                </p:cTn>
                              </p:par>
                            </p:childTnLst>
                          </p:cTn>
                        </p:par>
                        <p:par>
                          <p:cTn id="14" fill="hold" nodeType="afterGroup">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1000" fill="hold"/>
                                        <p:tgtEl>
                                          <p:spTgt spid="16390"/>
                                        </p:tgtEl>
                                        <p:attrNameLst>
                                          <p:attrName>ppt_w</p:attrName>
                                        </p:attrNameLst>
                                      </p:cBhvr>
                                      <p:tavLst>
                                        <p:tav tm="0">
                                          <p:val>
                                            <p:fltVal val="0"/>
                                          </p:val>
                                        </p:tav>
                                        <p:tav tm="100000">
                                          <p:val>
                                            <p:strVal val="#ppt_w"/>
                                          </p:val>
                                        </p:tav>
                                      </p:tavLst>
                                    </p:anim>
                                    <p:anim calcmode="lin" valueType="num">
                                      <p:cBhvr>
                                        <p:cTn id="18" dur="1000" fill="hold"/>
                                        <p:tgtEl>
                                          <p:spTgt spid="16390"/>
                                        </p:tgtEl>
                                        <p:attrNameLst>
                                          <p:attrName>ppt_h</p:attrName>
                                        </p:attrNameLst>
                                      </p:cBhvr>
                                      <p:tavLst>
                                        <p:tav tm="0">
                                          <p:val>
                                            <p:fltVal val="0"/>
                                          </p:val>
                                        </p:tav>
                                        <p:tav tm="100000">
                                          <p:val>
                                            <p:strVal val="#ppt_h"/>
                                          </p:val>
                                        </p:tav>
                                      </p:tavLst>
                                    </p:anim>
                                    <p:anim calcmode="lin" valueType="num">
                                      <p:cBhvr>
                                        <p:cTn id="19" dur="1000" fill="hold"/>
                                        <p:tgtEl>
                                          <p:spTgt spid="16390"/>
                                        </p:tgtEl>
                                        <p:attrNameLst>
                                          <p:attrName>style.rotation</p:attrName>
                                        </p:attrNameLst>
                                      </p:cBhvr>
                                      <p:tavLst>
                                        <p:tav tm="0">
                                          <p:val>
                                            <p:fltVal val="90"/>
                                          </p:val>
                                        </p:tav>
                                        <p:tav tm="100000">
                                          <p:val>
                                            <p:fltVal val="0"/>
                                          </p:val>
                                        </p:tav>
                                      </p:tavLst>
                                    </p:anim>
                                    <p:animEffect>
                                      <p:cBhvr>
                                        <p:cTn id="20" dur="1000"/>
                                        <p:tgtEl>
                                          <p:spTgt spid="16390"/>
                                        </p:tgtEl>
                                      </p:cBhvr>
                                    </p:animEffect>
                                  </p:childTnLst>
                                </p:cTn>
                              </p:par>
                            </p:childTnLst>
                          </p:cTn>
                        </p:par>
                        <p:par>
                          <p:cTn id="21" fill="hold" nodeType="afterGroup">
                            <p:stCondLst>
                              <p:cond delay="3000"/>
                            </p:stCondLst>
                            <p:childTnLst>
                              <p:par>
                                <p:cTn id="22" presetID="53" presetClass="entr" presetSubtype="0" fill="hold" nodeType="afterEffect">
                                  <p:stCondLst>
                                    <p:cond delay="0"/>
                                  </p:stCondLst>
                                  <p:childTnLst>
                                    <p:set>
                                      <p:cBhvr>
                                        <p:cTn id="23" dur="1" fill="hold">
                                          <p:stCondLst>
                                            <p:cond delay="0"/>
                                          </p:stCondLst>
                                        </p:cTn>
                                        <p:tgtEl>
                                          <p:spTgt spid="16389">
                                            <p:txEl>
                                              <p:pRg st="0" end="0"/>
                                            </p:txEl>
                                          </p:spTgt>
                                        </p:tgtEl>
                                        <p:attrNameLst>
                                          <p:attrName>style.visibility</p:attrName>
                                        </p:attrNameLst>
                                      </p:cBhvr>
                                      <p:to>
                                        <p:strVal val="visible"/>
                                      </p:to>
                                    </p:set>
                                    <p:anim calcmode="lin" valueType="num">
                                      <p:cBhvr>
                                        <p:cTn id="24" dur="500" fill="hold"/>
                                        <p:tgtEl>
                                          <p:spTgt spid="16389">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6389">
                                            <p:txEl>
                                              <p:pRg st="0" end="0"/>
                                            </p:txEl>
                                          </p:spTgt>
                                        </p:tgtEl>
                                        <p:attrNameLst>
                                          <p:attrName>ppt_h</p:attrName>
                                        </p:attrNameLst>
                                      </p:cBhvr>
                                      <p:tavLst>
                                        <p:tav tm="0">
                                          <p:val>
                                            <p:fltVal val="0"/>
                                          </p:val>
                                        </p:tav>
                                        <p:tav tm="100000">
                                          <p:val>
                                            <p:strVal val="#ppt_h"/>
                                          </p:val>
                                        </p:tav>
                                      </p:tavLst>
                                    </p:anim>
                                    <p:animEffect>
                                      <p:cBhvr>
                                        <p:cTn id="26" dur="500"/>
                                        <p:tgtEl>
                                          <p:spTgt spid="16389">
                                            <p:txEl>
                                              <p:pRg st="0" end="0"/>
                                            </p:txEl>
                                          </p:spTgt>
                                        </p:tgtEl>
                                      </p:cBhvr>
                                    </p:animEffect>
                                  </p:childTnLst>
                                </p:cTn>
                              </p:par>
                            </p:childTnLst>
                          </p:cTn>
                        </p:par>
                        <p:par>
                          <p:cTn id="27" fill="hold" nodeType="afterGroup">
                            <p:stCondLst>
                              <p:cond delay="3500"/>
                            </p:stCondLst>
                            <p:childTnLst>
                              <p:par>
                                <p:cTn id="28" presetID="53" presetClass="entr" presetSubtype="0" fill="hold" nodeType="afterEffect">
                                  <p:stCondLst>
                                    <p:cond delay="0"/>
                                  </p:stCondLst>
                                  <p:childTnLst>
                                    <p:set>
                                      <p:cBhvr>
                                        <p:cTn id="29" dur="1" fill="hold">
                                          <p:stCondLst>
                                            <p:cond delay="0"/>
                                          </p:stCondLst>
                                        </p:cTn>
                                        <p:tgtEl>
                                          <p:spTgt spid="16389">
                                            <p:txEl>
                                              <p:pRg st="2" end="2"/>
                                            </p:txEl>
                                          </p:spTgt>
                                        </p:tgtEl>
                                        <p:attrNameLst>
                                          <p:attrName>style.visibility</p:attrName>
                                        </p:attrNameLst>
                                      </p:cBhvr>
                                      <p:to>
                                        <p:strVal val="visible"/>
                                      </p:to>
                                    </p:set>
                                    <p:anim calcmode="lin" valueType="num">
                                      <p:cBhvr>
                                        <p:cTn id="30" dur="500" fill="hold"/>
                                        <p:tgtEl>
                                          <p:spTgt spid="1638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6389">
                                            <p:txEl>
                                              <p:pRg st="2" end="2"/>
                                            </p:txEl>
                                          </p:spTgt>
                                        </p:tgtEl>
                                        <p:attrNameLst>
                                          <p:attrName>ppt_h</p:attrName>
                                        </p:attrNameLst>
                                      </p:cBhvr>
                                      <p:tavLst>
                                        <p:tav tm="0">
                                          <p:val>
                                            <p:fltVal val="0"/>
                                          </p:val>
                                        </p:tav>
                                        <p:tav tm="100000">
                                          <p:val>
                                            <p:strVal val="#ppt_h"/>
                                          </p:val>
                                        </p:tav>
                                      </p:tavLst>
                                    </p:anim>
                                    <p:animEffect>
                                      <p:cBhvr>
                                        <p:cTn id="32" dur="500"/>
                                        <p:tgtEl>
                                          <p:spTgt spid="16389">
                                            <p:txEl>
                                              <p:pRg st="2" end="2"/>
                                            </p:txEl>
                                          </p:spTgt>
                                        </p:tgtEl>
                                      </p:cBhvr>
                                    </p:animEffect>
                                  </p:childTnLst>
                                </p:cTn>
                              </p:par>
                            </p:childTnLst>
                          </p:cTn>
                        </p:par>
                        <p:par>
                          <p:cTn id="33" fill="hold" nodeType="afterGroup">
                            <p:stCondLst>
                              <p:cond delay="4000"/>
                            </p:stCondLst>
                            <p:childTnLst>
                              <p:par>
                                <p:cTn id="34" presetID="53" presetClass="entr" presetSubtype="0" fill="hold" nodeType="afterEffect">
                                  <p:stCondLst>
                                    <p:cond delay="0"/>
                                  </p:stCondLst>
                                  <p:childTnLst>
                                    <p:set>
                                      <p:cBhvr>
                                        <p:cTn id="35" dur="1" fill="hold">
                                          <p:stCondLst>
                                            <p:cond delay="0"/>
                                          </p:stCondLst>
                                        </p:cTn>
                                        <p:tgtEl>
                                          <p:spTgt spid="16389">
                                            <p:txEl>
                                              <p:pRg st="4" end="4"/>
                                            </p:txEl>
                                          </p:spTgt>
                                        </p:tgtEl>
                                        <p:attrNameLst>
                                          <p:attrName>style.visibility</p:attrName>
                                        </p:attrNameLst>
                                      </p:cBhvr>
                                      <p:to>
                                        <p:strVal val="visible"/>
                                      </p:to>
                                    </p:set>
                                    <p:anim calcmode="lin" valueType="num">
                                      <p:cBhvr>
                                        <p:cTn id="36" dur="500" fill="hold"/>
                                        <p:tgtEl>
                                          <p:spTgt spid="1638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6389">
                                            <p:txEl>
                                              <p:pRg st="4" end="4"/>
                                            </p:txEl>
                                          </p:spTgt>
                                        </p:tgtEl>
                                        <p:attrNameLst>
                                          <p:attrName>ppt_h</p:attrName>
                                        </p:attrNameLst>
                                      </p:cBhvr>
                                      <p:tavLst>
                                        <p:tav tm="0">
                                          <p:val>
                                            <p:fltVal val="0"/>
                                          </p:val>
                                        </p:tav>
                                        <p:tav tm="100000">
                                          <p:val>
                                            <p:strVal val="#ppt_h"/>
                                          </p:val>
                                        </p:tav>
                                      </p:tavLst>
                                    </p:anim>
                                    <p:animEffect>
                                      <p:cBhvr>
                                        <p:cTn id="38" dur="500"/>
                                        <p:tgtEl>
                                          <p:spTgt spid="16389">
                                            <p:txEl>
                                              <p:pRg st="4" end="4"/>
                                            </p:txEl>
                                          </p:spTgt>
                                        </p:tgtEl>
                                      </p:cBhvr>
                                    </p:animEffect>
                                  </p:childTnLst>
                                </p:cTn>
                              </p:par>
                            </p:childTnLst>
                          </p:cTn>
                        </p:par>
                        <p:par>
                          <p:cTn id="39" fill="hold" nodeType="afterGroup">
                            <p:stCondLst>
                              <p:cond delay="4500"/>
                            </p:stCondLst>
                            <p:childTnLst>
                              <p:par>
                                <p:cTn id="40" presetID="53" presetClass="entr" presetSubtype="0" fill="hold" nodeType="afterEffect">
                                  <p:stCondLst>
                                    <p:cond delay="0"/>
                                  </p:stCondLst>
                                  <p:childTnLst>
                                    <p:set>
                                      <p:cBhvr>
                                        <p:cTn id="41" dur="1" fill="hold">
                                          <p:stCondLst>
                                            <p:cond delay="0"/>
                                          </p:stCondLst>
                                        </p:cTn>
                                        <p:tgtEl>
                                          <p:spTgt spid="16389">
                                            <p:txEl>
                                              <p:pRg st="6" end="6"/>
                                            </p:txEl>
                                          </p:spTgt>
                                        </p:tgtEl>
                                        <p:attrNameLst>
                                          <p:attrName>style.visibility</p:attrName>
                                        </p:attrNameLst>
                                      </p:cBhvr>
                                      <p:to>
                                        <p:strVal val="visible"/>
                                      </p:to>
                                    </p:set>
                                    <p:anim calcmode="lin" valueType="num">
                                      <p:cBhvr>
                                        <p:cTn id="42" dur="500" fill="hold"/>
                                        <p:tgtEl>
                                          <p:spTgt spid="16389">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6389">
                                            <p:txEl>
                                              <p:pRg st="6" end="6"/>
                                            </p:txEl>
                                          </p:spTgt>
                                        </p:tgtEl>
                                        <p:attrNameLst>
                                          <p:attrName>ppt_h</p:attrName>
                                        </p:attrNameLst>
                                      </p:cBhvr>
                                      <p:tavLst>
                                        <p:tav tm="0">
                                          <p:val>
                                            <p:fltVal val="0"/>
                                          </p:val>
                                        </p:tav>
                                        <p:tav tm="100000">
                                          <p:val>
                                            <p:strVal val="#ppt_h"/>
                                          </p:val>
                                        </p:tav>
                                      </p:tavLst>
                                    </p:anim>
                                    <p:animEffect>
                                      <p:cBhvr>
                                        <p:cTn id="44" dur="500"/>
                                        <p:tgtEl>
                                          <p:spTgt spid="16389">
                                            <p:txEl>
                                              <p:pRg st="6" end="6"/>
                                            </p:txEl>
                                          </p:spTgt>
                                        </p:tgtEl>
                                      </p:cBhvr>
                                    </p:animEffect>
                                  </p:childTnLst>
                                </p:cTn>
                              </p:par>
                            </p:childTnLst>
                          </p:cTn>
                        </p:par>
                        <p:par>
                          <p:cTn id="45" fill="hold">
                            <p:stCondLst>
                              <p:cond delay="5000"/>
                            </p:stCondLst>
                            <p:childTnLst>
                              <p:par>
                                <p:cTn id="46" presetID="53" presetClass="entr" presetSubtype="0" fill="hold" nodeType="afterEffect">
                                  <p:stCondLst>
                                    <p:cond delay="0"/>
                                  </p:stCondLst>
                                  <p:childTnLst>
                                    <p:set>
                                      <p:cBhvr>
                                        <p:cTn id="47" dur="1" fill="hold">
                                          <p:stCondLst>
                                            <p:cond delay="0"/>
                                          </p:stCondLst>
                                        </p:cTn>
                                        <p:tgtEl>
                                          <p:spTgt spid="16389">
                                            <p:txEl>
                                              <p:pRg st="7" end="7"/>
                                            </p:txEl>
                                          </p:spTgt>
                                        </p:tgtEl>
                                        <p:attrNameLst>
                                          <p:attrName>style.visibility</p:attrName>
                                        </p:attrNameLst>
                                      </p:cBhvr>
                                      <p:to>
                                        <p:strVal val="visible"/>
                                      </p:to>
                                    </p:set>
                                    <p:anim calcmode="lin" valueType="num">
                                      <p:cBhvr>
                                        <p:cTn id="48" dur="500" fill="hold"/>
                                        <p:tgtEl>
                                          <p:spTgt spid="16389">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16389">
                                            <p:txEl>
                                              <p:pRg st="7" end="7"/>
                                            </p:txEl>
                                          </p:spTgt>
                                        </p:tgtEl>
                                        <p:attrNameLst>
                                          <p:attrName>ppt_h</p:attrName>
                                        </p:attrNameLst>
                                      </p:cBhvr>
                                      <p:tavLst>
                                        <p:tav tm="0">
                                          <p:val>
                                            <p:fltVal val="0"/>
                                          </p:val>
                                        </p:tav>
                                        <p:tav tm="100000">
                                          <p:val>
                                            <p:strVal val="#ppt_h"/>
                                          </p:val>
                                        </p:tav>
                                      </p:tavLst>
                                    </p:anim>
                                    <p:animEffect>
                                      <p:cBhvr>
                                        <p:cTn id="50" dur="500"/>
                                        <p:tgtEl>
                                          <p:spTgt spid="1638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0" animBg="1" autoUpdateAnimBg="0"/>
      <p:bldP spid="16390" grpId="0" bldLvl="0" animBg="1" autoUpdateAnimBg="0"/>
      <p:bldP spid="1639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49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p:cNvSpPr>
            <a:spLocks noChangeArrowheads="1"/>
          </p:cNvSpPr>
          <p:nvPr/>
        </p:nvSpPr>
        <p:spPr bwMode="auto">
          <a:xfrm>
            <a:off x="325438" y="1920875"/>
            <a:ext cx="8567737" cy="453231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13" name="Text Box 5"/>
          <p:cNvSpPr>
            <a:spLocks noChangeArrowheads="1"/>
          </p:cNvSpPr>
          <p:nvPr/>
        </p:nvSpPr>
        <p:spPr bwMode="auto">
          <a:xfrm>
            <a:off x="539750" y="2349500"/>
            <a:ext cx="57626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endParaRPr lang="en-US" altLang="zh-CN" sz="2000" dirty="0">
              <a:solidFill>
                <a:schemeClr val="bg1"/>
              </a:solidFill>
            </a:endParaRPr>
          </a:p>
          <a:p>
            <a:pPr eaLnBrk="1" hangingPunct="1">
              <a:spcBef>
                <a:spcPct val="0"/>
              </a:spcBef>
            </a:pPr>
            <a:r>
              <a:rPr lang="en-US" altLang="zh-CN" sz="2000" dirty="0">
                <a:solidFill>
                  <a:schemeClr val="bg1"/>
                </a:solidFill>
              </a:rPr>
              <a:t>   Now operating 2-3 vehicles each shift</a:t>
            </a:r>
          </a:p>
          <a:p>
            <a:pPr eaLnBrk="1" hangingPunct="1">
              <a:spcBef>
                <a:spcPct val="0"/>
              </a:spcBef>
            </a:pPr>
            <a:r>
              <a:rPr lang="en-US" altLang="zh-CN" sz="2000" dirty="0">
                <a:solidFill>
                  <a:schemeClr val="bg1"/>
                </a:solidFill>
              </a:rPr>
              <a:t>   Taking jobs from Newcastle’s Centre for Life</a:t>
            </a:r>
          </a:p>
          <a:p>
            <a:pPr eaLnBrk="1" hangingPunct="1">
              <a:spcBef>
                <a:spcPct val="0"/>
              </a:spcBef>
            </a:pPr>
            <a:r>
              <a:rPr lang="en-US" altLang="zh-CN" sz="2000" dirty="0">
                <a:solidFill>
                  <a:schemeClr val="bg1"/>
                </a:solidFill>
              </a:rPr>
              <a:t>   Regular scheduled runs from </a:t>
            </a:r>
            <a:r>
              <a:rPr lang="en-US" altLang="zh-CN" sz="2000" dirty="0" err="1">
                <a:solidFill>
                  <a:schemeClr val="bg1"/>
                </a:solidFill>
              </a:rPr>
              <a:t>Hexham</a:t>
            </a:r>
            <a:r>
              <a:rPr lang="en-US" altLang="zh-CN" sz="2000" dirty="0">
                <a:solidFill>
                  <a:srgbClr val="FFFF00"/>
                </a:solidFill>
              </a:rPr>
              <a:t>.</a:t>
            </a:r>
          </a:p>
          <a:p>
            <a:pPr eaLnBrk="1" hangingPunct="1">
              <a:spcBef>
                <a:spcPct val="0"/>
              </a:spcBef>
              <a:buFontTx/>
              <a:buNone/>
            </a:pPr>
            <a:endParaRPr lang="en-US" altLang="zh-CN" sz="2000" dirty="0">
              <a:solidFill>
                <a:schemeClr val="bg1"/>
              </a:solidFill>
            </a:endParaRPr>
          </a:p>
          <a:p>
            <a:pPr eaLnBrk="1" hangingPunct="1">
              <a:spcBef>
                <a:spcPct val="0"/>
              </a:spcBef>
            </a:pPr>
            <a:r>
              <a:rPr lang="en-US" altLang="zh-CN" sz="2000" dirty="0">
                <a:solidFill>
                  <a:schemeClr val="bg1"/>
                </a:solidFill>
              </a:rPr>
              <a:t>   One of our founder members, Barry Bullas,</a:t>
            </a:r>
            <a:br>
              <a:rPr lang="en-US" altLang="zh-CN" sz="2000" dirty="0">
                <a:solidFill>
                  <a:schemeClr val="bg1"/>
                </a:solidFill>
              </a:rPr>
            </a:br>
            <a:r>
              <a:rPr lang="en-US" altLang="zh-CN" sz="2000" dirty="0">
                <a:solidFill>
                  <a:schemeClr val="bg1"/>
                </a:solidFill>
              </a:rPr>
              <a:t>    </a:t>
            </a:r>
            <a:r>
              <a:rPr lang="en-US" altLang="zh-CN" sz="2000" dirty="0" err="1">
                <a:solidFill>
                  <a:schemeClr val="bg1"/>
                </a:solidFill>
              </a:rPr>
              <a:t>recieves</a:t>
            </a:r>
            <a:r>
              <a:rPr lang="en-US" altLang="zh-CN" sz="2000" dirty="0">
                <a:solidFill>
                  <a:schemeClr val="bg1"/>
                </a:solidFill>
              </a:rPr>
              <a:t> an MBE  "For services to charity“</a:t>
            </a:r>
            <a:r>
              <a:rPr lang="en-US" altLang="zh-CN" sz="2000" dirty="0">
                <a:solidFill>
                  <a:srgbClr val="FFFF00"/>
                </a:solidFill>
              </a:rPr>
              <a:t>.</a:t>
            </a:r>
          </a:p>
          <a:p>
            <a:pPr eaLnBrk="1" hangingPunct="1">
              <a:spcBef>
                <a:spcPct val="0"/>
              </a:spcBef>
              <a:buNone/>
            </a:pPr>
            <a:endParaRPr lang="en-US" altLang="zh-CN" sz="2000" dirty="0">
              <a:solidFill>
                <a:schemeClr val="bg1"/>
              </a:solidFill>
            </a:endParaRPr>
          </a:p>
          <a:p>
            <a:pPr eaLnBrk="1" hangingPunct="1">
              <a:spcBef>
                <a:spcPct val="0"/>
              </a:spcBef>
            </a:pPr>
            <a:r>
              <a:rPr lang="en-GB" altLang="zh-CN" sz="2000" dirty="0">
                <a:solidFill>
                  <a:schemeClr val="bg1"/>
                </a:solidFill>
              </a:rPr>
              <a:t>   February 2016: 250,000 duty miles covered!</a:t>
            </a:r>
            <a:endParaRPr lang="en-US" altLang="zh-CN" sz="2000" dirty="0">
              <a:solidFill>
                <a:schemeClr val="bg1"/>
              </a:solidFill>
            </a:endParaRPr>
          </a:p>
          <a:p>
            <a:pPr eaLnBrk="1" hangingPunct="1">
              <a:spcBef>
                <a:spcPct val="0"/>
              </a:spcBef>
            </a:pPr>
            <a:r>
              <a:rPr lang="en-US" altLang="zh-CN" sz="2000" dirty="0">
                <a:solidFill>
                  <a:schemeClr val="bg1"/>
                </a:solidFill>
              </a:rPr>
              <a:t>   August 2016: 10,000 jobs completed!</a:t>
            </a:r>
          </a:p>
          <a:p>
            <a:pPr marL="266700" indent="-266700" eaLnBrk="1" hangingPunct="1">
              <a:spcBef>
                <a:spcPct val="0"/>
              </a:spcBef>
            </a:pPr>
            <a:r>
              <a:rPr lang="en-US" altLang="zh-CN" sz="2000" dirty="0">
                <a:solidFill>
                  <a:schemeClr val="bg1"/>
                </a:solidFill>
              </a:rPr>
              <a:t>Boxing Day 2016: 2nd all-female shift</a:t>
            </a:r>
            <a:r>
              <a:rPr lang="en-US" altLang="zh-CN" sz="2000" dirty="0">
                <a:solidFill>
                  <a:srgbClr val="FF0000"/>
                </a:solidFill>
              </a:rPr>
              <a:t>.</a:t>
            </a:r>
          </a:p>
          <a:p>
            <a:pPr eaLnBrk="1" hangingPunct="1">
              <a:spcBef>
                <a:spcPct val="0"/>
              </a:spcBef>
              <a:buFontTx/>
              <a:buNone/>
            </a:pPr>
            <a:endParaRPr lang="en-US" altLang="zh-CN" sz="2000" dirty="0">
              <a:solidFill>
                <a:schemeClr val="bg1"/>
              </a:solidFill>
            </a:endParaRPr>
          </a:p>
        </p:txBody>
      </p:sp>
      <p:sp>
        <p:nvSpPr>
          <p:cNvPr id="17414" name="AutoShape 6" descr="20151130_204014"/>
          <p:cNvSpPr>
            <a:spLocks noChangeArrowheads="1"/>
          </p:cNvSpPr>
          <p:nvPr/>
        </p:nvSpPr>
        <p:spPr bwMode="auto">
          <a:xfrm>
            <a:off x="6084888" y="2060575"/>
            <a:ext cx="2235200" cy="2012950"/>
          </a:xfrm>
          <a:prstGeom prst="roundRect">
            <a:avLst>
              <a:gd name="adj" fmla="val 16667"/>
            </a:avLst>
          </a:prstGeom>
          <a:blipFill dpi="0" rotWithShape="1">
            <a:blip r:embed="rId3"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15" name="AutoShape 7" descr="20151130_204056"/>
          <p:cNvSpPr>
            <a:spLocks noChangeArrowheads="1"/>
          </p:cNvSpPr>
          <p:nvPr/>
        </p:nvSpPr>
        <p:spPr bwMode="auto">
          <a:xfrm>
            <a:off x="6084888" y="4292600"/>
            <a:ext cx="2235200" cy="2012950"/>
          </a:xfrm>
          <a:prstGeom prst="roundRect">
            <a:avLst>
              <a:gd name="adj" fmla="val 16667"/>
            </a:avLst>
          </a:prstGeom>
          <a:blipFill dpi="0" rotWithShape="1">
            <a:blip r:embed="rId4"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16"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dirty="0">
                <a:solidFill>
                  <a:schemeClr val="bg1"/>
                </a:solidFill>
                <a:latin typeface="Calibri" panose="020F0502020204030204" pitchFamily="34" charset="0"/>
              </a:rPr>
              <a:t>Highlights:</a:t>
            </a:r>
            <a:endParaRPr lang="en-US" altLang="zh-CN" sz="1800" dirty="0"/>
          </a:p>
        </p:txBody>
      </p:sp>
      <p:sp>
        <p:nvSpPr>
          <p:cNvPr id="17423" name="AutoShape 15" descr="JS51590971"/>
          <p:cNvSpPr>
            <a:spLocks noChangeArrowheads="1"/>
          </p:cNvSpPr>
          <p:nvPr/>
        </p:nvSpPr>
        <p:spPr bwMode="auto">
          <a:xfrm>
            <a:off x="6084888" y="4292600"/>
            <a:ext cx="2235200" cy="2012950"/>
          </a:xfrm>
          <a:prstGeom prst="roundRect">
            <a:avLst>
              <a:gd name="adj" fmla="val 16667"/>
            </a:avLst>
          </a:prstGeom>
          <a:blipFill dpi="0" rotWithShape="0">
            <a:blip r:embed="rId5"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4" name="AutoShape 16" descr="about-international-centre-for-life"/>
          <p:cNvSpPr>
            <a:spLocks noChangeArrowheads="1"/>
          </p:cNvSpPr>
          <p:nvPr/>
        </p:nvSpPr>
        <p:spPr bwMode="auto">
          <a:xfrm>
            <a:off x="6084888" y="2060575"/>
            <a:ext cx="2235200" cy="2012950"/>
          </a:xfrm>
          <a:prstGeom prst="roundRect">
            <a:avLst>
              <a:gd name="adj" fmla="val 16667"/>
            </a:avLst>
          </a:prstGeom>
          <a:blipFill dpi="0" rotWithShape="1">
            <a:blip r:embed="rId6"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5" name="AutoShape 17" descr="JS54961525"/>
          <p:cNvSpPr>
            <a:spLocks noChangeArrowheads="1"/>
          </p:cNvSpPr>
          <p:nvPr/>
        </p:nvSpPr>
        <p:spPr bwMode="auto">
          <a:xfrm>
            <a:off x="6084888" y="2060575"/>
            <a:ext cx="2235200" cy="2012950"/>
          </a:xfrm>
          <a:prstGeom prst="roundRect">
            <a:avLst>
              <a:gd name="adj" fmla="val 16667"/>
            </a:avLst>
          </a:prstGeom>
          <a:blipFill dpi="0" rotWithShape="1">
            <a:blip r:embed="rId7"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6" name="AutoShape 18" descr="hexham"/>
          <p:cNvSpPr>
            <a:spLocks noChangeArrowheads="1"/>
          </p:cNvSpPr>
          <p:nvPr/>
        </p:nvSpPr>
        <p:spPr bwMode="auto">
          <a:xfrm>
            <a:off x="6084888" y="4292600"/>
            <a:ext cx="2235200" cy="2012950"/>
          </a:xfrm>
          <a:prstGeom prst="roundRect">
            <a:avLst>
              <a:gd name="adj" fmla="val 16667"/>
            </a:avLst>
          </a:prstGeom>
          <a:blipFill dpi="0" rotWithShape="1">
            <a:blip r:embed="rId8"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7" name="AutoShape 19" descr="Barry Bullas Northumbria Blood Bikes 010"/>
          <p:cNvSpPr>
            <a:spLocks noChangeArrowheads="1"/>
          </p:cNvSpPr>
          <p:nvPr/>
        </p:nvSpPr>
        <p:spPr bwMode="auto">
          <a:xfrm>
            <a:off x="6084888" y="2060575"/>
            <a:ext cx="2235200" cy="2012950"/>
          </a:xfrm>
          <a:prstGeom prst="roundRect">
            <a:avLst>
              <a:gd name="adj" fmla="val 16667"/>
            </a:avLst>
          </a:prstGeom>
          <a:blipFill dpi="0" rotWithShape="1">
            <a:blip r:embed="rId9"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8" name="AutoShape 20" descr="OMSM03-2"/>
          <p:cNvSpPr>
            <a:spLocks noChangeArrowheads="1"/>
          </p:cNvSpPr>
          <p:nvPr/>
        </p:nvSpPr>
        <p:spPr bwMode="auto">
          <a:xfrm>
            <a:off x="6084888" y="4292600"/>
            <a:ext cx="2235200" cy="2012950"/>
          </a:xfrm>
          <a:prstGeom prst="roundRect">
            <a:avLst>
              <a:gd name="adj" fmla="val 16667"/>
            </a:avLst>
          </a:prstGeom>
          <a:blipFill dpi="0" rotWithShape="1">
            <a:blip r:embed="rId10"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7429" name="AutoShape 21" descr="Capture1"/>
          <p:cNvSpPr>
            <a:spLocks noChangeArrowheads="1"/>
          </p:cNvSpPr>
          <p:nvPr/>
        </p:nvSpPr>
        <p:spPr bwMode="auto">
          <a:xfrm>
            <a:off x="6084888" y="2060575"/>
            <a:ext cx="2235200" cy="2012950"/>
          </a:xfrm>
          <a:prstGeom prst="roundRect">
            <a:avLst>
              <a:gd name="adj" fmla="val 16667"/>
            </a:avLst>
          </a:prstGeom>
          <a:blipFill dpi="0" rotWithShape="1">
            <a:blip r:embed="rId11"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8" name="Subtitle 6"/>
          <p:cNvSpPr>
            <a:spLocks noGrp="1"/>
          </p:cNvSpPr>
          <p:nvPr>
            <p:ph type="subTitle" idx="1"/>
          </p:nvPr>
        </p:nvSpPr>
        <p:spPr/>
        <p:txBody>
          <a:bodyPr/>
          <a:lstStyle/>
          <a:p>
            <a:endParaRPr lang="en-US" altLang="en-US" dirty="0"/>
          </a:p>
        </p:txBody>
      </p:sp>
      <p:grpSp>
        <p:nvGrpSpPr>
          <p:cNvPr id="9" name="Group 8"/>
          <p:cNvGrpSpPr/>
          <p:nvPr/>
        </p:nvGrpSpPr>
        <p:grpSpPr>
          <a:xfrm>
            <a:off x="6012100" y="4149725"/>
            <a:ext cx="2386806" cy="2155825"/>
            <a:chOff x="6012100" y="4149725"/>
            <a:chExt cx="2386806" cy="2155825"/>
          </a:xfrm>
        </p:grpSpPr>
        <p:sp>
          <p:nvSpPr>
            <p:cNvPr id="24" name="Rounded Rectangle 23"/>
            <p:cNvSpPr/>
            <p:nvPr/>
          </p:nvSpPr>
          <p:spPr bwMode="auto">
            <a:xfrm>
              <a:off x="6012100" y="4149725"/>
              <a:ext cx="2386806" cy="2155825"/>
            </a:xfrm>
            <a:prstGeom prst="roundRect">
              <a:avLst/>
            </a:prstGeom>
            <a:solidFill>
              <a:schemeClr val="tx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sz="1800" b="0" i="0" u="none" strike="noStrike" cap="none" normalizeH="0" baseline="0" dirty="0">
                  <a:ln>
                    <a:noFill/>
                  </a:ln>
                  <a:solidFill>
                    <a:schemeClr val="bg1"/>
                  </a:solidFill>
                  <a:effectLst>
                    <a:glow rad="101600">
                      <a:schemeClr val="accent1">
                        <a:satMod val="175000"/>
                        <a:alpha val="40000"/>
                      </a:schemeClr>
                    </a:glow>
                  </a:effectLst>
                  <a:latin typeface="Arial" panose="020B0604020202020204" pitchFamily="34" charset="0"/>
                  <a:ea typeface="SimSun" panose="02010600030101010101" pitchFamily="2" charset="-122"/>
                </a:rPr>
                <a:t>Celebrating</a:t>
              </a: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lang="en-GB"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dirty="0">
                <a:ln>
                  <a:noFill/>
                </a:ln>
                <a:solidFill>
                  <a:schemeClr val="bg1"/>
                </a:solidFill>
                <a:effectLst/>
                <a:latin typeface="Arial" panose="020B0604020202020204" pitchFamily="34" charset="0"/>
                <a:ea typeface="SimSun" panose="02010600030101010101" pitchFamily="2" charset="-122"/>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lang="en-GB"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lang="en-GB"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sz="1400" b="1" i="0" u="none" strike="noStrike" cap="none" normalizeH="0" baseline="0" dirty="0">
                  <a:ln>
                    <a:noFill/>
                  </a:ln>
                  <a:solidFill>
                    <a:schemeClr val="bg1">
                      <a:lumMod val="75000"/>
                    </a:schemeClr>
                  </a:solidFill>
                  <a:effectLst/>
                </a:rPr>
                <a:t>Deliveries for the NHS</a:t>
              </a: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lang="en-GB" sz="1400" b="1" dirty="0">
                  <a:solidFill>
                    <a:schemeClr val="bg1">
                      <a:lumMod val="75000"/>
                    </a:schemeClr>
                  </a:solidFill>
                </a:rPr>
                <a:t>since Feb 2014</a:t>
              </a:r>
              <a:endParaRPr kumimoji="0" lang="en-GB" sz="1400" b="1" i="0" u="none" strike="noStrike" cap="none" normalizeH="0" baseline="0" dirty="0">
                <a:ln>
                  <a:noFill/>
                </a:ln>
                <a:solidFill>
                  <a:schemeClr val="bg1">
                    <a:lumMod val="75000"/>
                  </a:schemeClr>
                </a:solidFill>
                <a:effectLst/>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endParaRPr>
            </a:p>
          </p:txBody>
        </p:sp>
        <p:sp>
          <p:nvSpPr>
            <p:cNvPr id="25" name="Rectangle 24"/>
            <p:cNvSpPr/>
            <p:nvPr/>
          </p:nvSpPr>
          <p:spPr bwMode="auto">
            <a:xfrm>
              <a:off x="6084888" y="4702968"/>
              <a:ext cx="2275658" cy="769938"/>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sz="4800" b="1" i="0" u="none" strike="noStrike" cap="none" normalizeH="0" baseline="0" dirty="0">
                  <a:ln>
                    <a:noFill/>
                  </a:ln>
                  <a:solidFill>
                    <a:srgbClr val="FF0000"/>
                  </a:solidFill>
                  <a:effectLst>
                    <a:glow rad="228600">
                      <a:schemeClr val="accent1">
                        <a:satMod val="175000"/>
                        <a:alpha val="40000"/>
                      </a:schemeClr>
                    </a:glow>
                    <a:outerShdw blurRad="50800" dist="50800" dir="5400000" algn="ctr" rotWithShape="0">
                      <a:schemeClr val="bg1">
                        <a:lumMod val="95000"/>
                      </a:schemeClr>
                    </a:outerShdw>
                  </a:effectLst>
                  <a:latin typeface="Arial" panose="020B0604020202020204" pitchFamily="34" charset="0"/>
                  <a:ea typeface="SimSun" panose="02010600030101010101" pitchFamily="2" charset="-122"/>
                </a:rPr>
                <a:t>10,000</a:t>
              </a:r>
            </a:p>
          </p:txBody>
        </p:sp>
      </p:grpSp>
      <p:grpSp>
        <p:nvGrpSpPr>
          <p:cNvPr id="26" name="Group 25"/>
          <p:cNvGrpSpPr/>
          <p:nvPr/>
        </p:nvGrpSpPr>
        <p:grpSpPr>
          <a:xfrm>
            <a:off x="325438" y="128826"/>
            <a:ext cx="5949269" cy="1246307"/>
            <a:chOff x="916151" y="69601"/>
            <a:chExt cx="5949269" cy="1246307"/>
          </a:xfrm>
        </p:grpSpPr>
        <p:sp>
          <p:nvSpPr>
            <p:cNvPr id="27" name="Rounded Rectangle 26"/>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8" name="TextBox 27"/>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fltVal val="0"/>
                                          </p:val>
                                        </p:tav>
                                        <p:tav tm="100000">
                                          <p:val>
                                            <p:strVal val="#ppt_w"/>
                                          </p:val>
                                        </p:tav>
                                      </p:tavLst>
                                    </p:anim>
                                    <p:anim calcmode="lin" valueType="num">
                                      <p:cBhvr>
                                        <p:cTn id="8" dur="1000" fill="hold"/>
                                        <p:tgtEl>
                                          <p:spTgt spid="17411"/>
                                        </p:tgtEl>
                                        <p:attrNameLst>
                                          <p:attrName>ppt_h</p:attrName>
                                        </p:attrNameLst>
                                      </p:cBhvr>
                                      <p:tavLst>
                                        <p:tav tm="0">
                                          <p:val>
                                            <p:fltVal val="0"/>
                                          </p:val>
                                        </p:tav>
                                        <p:tav tm="100000">
                                          <p:val>
                                            <p:strVal val="#ppt_h"/>
                                          </p:val>
                                        </p:tav>
                                      </p:tavLst>
                                    </p:anim>
                                    <p:animEffect>
                                      <p:cBhvr>
                                        <p:cTn id="9" dur="1000"/>
                                        <p:tgtEl>
                                          <p:spTgt spid="17411"/>
                                        </p:tgtEl>
                                      </p:cBhvr>
                                    </p:animEffect>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7416"/>
                                        </p:tgtEl>
                                        <p:attrNameLst>
                                          <p:attrName>style.visibility</p:attrName>
                                        </p:attrNameLst>
                                      </p:cBhvr>
                                      <p:to>
                                        <p:strVal val="visible"/>
                                      </p:to>
                                    </p:set>
                                    <p:animEffect>
                                      <p:cBhvr>
                                        <p:cTn id="13" dur="500"/>
                                        <p:tgtEl>
                                          <p:spTgt spid="17416"/>
                                        </p:tgtEl>
                                      </p:cBhvr>
                                    </p:animEffect>
                                  </p:childTnLst>
                                </p:cTn>
                              </p:par>
                            </p:childTnLst>
                          </p:cTn>
                        </p:par>
                        <p:par>
                          <p:cTn id="14" fill="hold" nodeType="afterGroup">
                            <p:stCondLst>
                              <p:cond delay="2000"/>
                            </p:stCondLst>
                            <p:childTnLst>
                              <p:par>
                                <p:cTn id="15" presetID="53" presetClass="entr" presetSubtype="0" fill="hold" nodeType="afterEffect">
                                  <p:stCondLst>
                                    <p:cond delay="500"/>
                                  </p:stCondLst>
                                  <p:childTnLst>
                                    <p:set>
                                      <p:cBhvr>
                                        <p:cTn id="16" dur="1" fill="hold">
                                          <p:stCondLst>
                                            <p:cond delay="0"/>
                                          </p:stCondLst>
                                        </p:cTn>
                                        <p:tgtEl>
                                          <p:spTgt spid="17413">
                                            <p:txEl>
                                              <p:pRg st="1" end="1"/>
                                            </p:txEl>
                                          </p:spTgt>
                                        </p:tgtEl>
                                        <p:attrNameLst>
                                          <p:attrName>style.visibility</p:attrName>
                                        </p:attrNameLst>
                                      </p:cBhvr>
                                      <p:to>
                                        <p:strVal val="visible"/>
                                      </p:to>
                                    </p:set>
                                    <p:anim calcmode="lin" valueType="num">
                                      <p:cBhvr>
                                        <p:cTn id="17" dur="500" fill="hold"/>
                                        <p:tgtEl>
                                          <p:spTgt spid="1741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7413">
                                            <p:txEl>
                                              <p:pRg st="1" end="1"/>
                                            </p:txEl>
                                          </p:spTgt>
                                        </p:tgtEl>
                                        <p:attrNameLst>
                                          <p:attrName>ppt_h</p:attrName>
                                        </p:attrNameLst>
                                      </p:cBhvr>
                                      <p:tavLst>
                                        <p:tav tm="0">
                                          <p:val>
                                            <p:fltVal val="0"/>
                                          </p:val>
                                        </p:tav>
                                        <p:tav tm="100000">
                                          <p:val>
                                            <p:strVal val="#ppt_h"/>
                                          </p:val>
                                        </p:tav>
                                      </p:tavLst>
                                    </p:anim>
                                    <p:animEffect>
                                      <p:cBhvr>
                                        <p:cTn id="19" dur="500"/>
                                        <p:tgtEl>
                                          <p:spTgt spid="17413">
                                            <p:txEl>
                                              <p:pRg st="1" end="1"/>
                                            </p:txEl>
                                          </p:spTgt>
                                        </p:tgtEl>
                                      </p:cBhvr>
                                    </p:animEffect>
                                  </p:childTnLst>
                                </p:cTn>
                              </p:par>
                            </p:childTnLst>
                          </p:cTn>
                        </p:par>
                        <p:par>
                          <p:cTn id="20" fill="hold" nodeType="afterGroup">
                            <p:stCondLst>
                              <p:cond delay="3000"/>
                            </p:stCondLst>
                            <p:childTnLst>
                              <p:par>
                                <p:cTn id="21" presetID="31" presetClass="entr" presetSubtype="0" fill="hold" grpId="0" nodeType="afterEffect">
                                  <p:stCondLst>
                                    <p:cond delay="0"/>
                                  </p:stCondLst>
                                  <p:childTnLst>
                                    <p:set>
                                      <p:cBhvr>
                                        <p:cTn id="22" dur="1" fill="hold">
                                          <p:stCondLst>
                                            <p:cond delay="0"/>
                                          </p:stCondLst>
                                        </p:cTn>
                                        <p:tgtEl>
                                          <p:spTgt spid="17414"/>
                                        </p:tgtEl>
                                        <p:attrNameLst>
                                          <p:attrName>style.visibility</p:attrName>
                                        </p:attrNameLst>
                                      </p:cBhvr>
                                      <p:to>
                                        <p:strVal val="visible"/>
                                      </p:to>
                                    </p:set>
                                    <p:anim calcmode="lin" valueType="num">
                                      <p:cBhvr>
                                        <p:cTn id="23" dur="1000" fill="hold"/>
                                        <p:tgtEl>
                                          <p:spTgt spid="17414"/>
                                        </p:tgtEl>
                                        <p:attrNameLst>
                                          <p:attrName>ppt_w</p:attrName>
                                        </p:attrNameLst>
                                      </p:cBhvr>
                                      <p:tavLst>
                                        <p:tav tm="0">
                                          <p:val>
                                            <p:fltVal val="0"/>
                                          </p:val>
                                        </p:tav>
                                        <p:tav tm="100000">
                                          <p:val>
                                            <p:strVal val="#ppt_w"/>
                                          </p:val>
                                        </p:tav>
                                      </p:tavLst>
                                    </p:anim>
                                    <p:anim calcmode="lin" valueType="num">
                                      <p:cBhvr>
                                        <p:cTn id="24" dur="1000" fill="hold"/>
                                        <p:tgtEl>
                                          <p:spTgt spid="17414"/>
                                        </p:tgtEl>
                                        <p:attrNameLst>
                                          <p:attrName>ppt_h</p:attrName>
                                        </p:attrNameLst>
                                      </p:cBhvr>
                                      <p:tavLst>
                                        <p:tav tm="0">
                                          <p:val>
                                            <p:fltVal val="0"/>
                                          </p:val>
                                        </p:tav>
                                        <p:tav tm="100000">
                                          <p:val>
                                            <p:strVal val="#ppt_h"/>
                                          </p:val>
                                        </p:tav>
                                      </p:tavLst>
                                    </p:anim>
                                    <p:anim calcmode="lin" valueType="num">
                                      <p:cBhvr>
                                        <p:cTn id="25" dur="1000" fill="hold"/>
                                        <p:tgtEl>
                                          <p:spTgt spid="17414"/>
                                        </p:tgtEl>
                                        <p:attrNameLst>
                                          <p:attrName>style.rotation</p:attrName>
                                        </p:attrNameLst>
                                      </p:cBhvr>
                                      <p:tavLst>
                                        <p:tav tm="0">
                                          <p:val>
                                            <p:fltVal val="90"/>
                                          </p:val>
                                        </p:tav>
                                        <p:tav tm="100000">
                                          <p:val>
                                            <p:fltVal val="0"/>
                                          </p:val>
                                        </p:tav>
                                      </p:tavLst>
                                    </p:anim>
                                    <p:animEffect>
                                      <p:cBhvr>
                                        <p:cTn id="26" dur="1000"/>
                                        <p:tgtEl>
                                          <p:spTgt spid="17414"/>
                                        </p:tgtEl>
                                      </p:cBhvr>
                                    </p:animEffect>
                                  </p:childTnLst>
                                </p:cTn>
                              </p:par>
                            </p:childTnLst>
                          </p:cTn>
                        </p:par>
                        <p:par>
                          <p:cTn id="27" fill="hold" nodeType="afterGroup">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17415"/>
                                        </p:tgtEl>
                                        <p:attrNameLst>
                                          <p:attrName>style.visibility</p:attrName>
                                        </p:attrNameLst>
                                      </p:cBhvr>
                                      <p:to>
                                        <p:strVal val="visible"/>
                                      </p:to>
                                    </p:set>
                                    <p:anim calcmode="lin" valueType="num">
                                      <p:cBhvr>
                                        <p:cTn id="30" dur="1000" fill="hold"/>
                                        <p:tgtEl>
                                          <p:spTgt spid="17415"/>
                                        </p:tgtEl>
                                        <p:attrNameLst>
                                          <p:attrName>ppt_w</p:attrName>
                                        </p:attrNameLst>
                                      </p:cBhvr>
                                      <p:tavLst>
                                        <p:tav tm="0">
                                          <p:val>
                                            <p:fltVal val="0"/>
                                          </p:val>
                                        </p:tav>
                                        <p:tav tm="100000">
                                          <p:val>
                                            <p:strVal val="#ppt_w"/>
                                          </p:val>
                                        </p:tav>
                                      </p:tavLst>
                                    </p:anim>
                                    <p:anim calcmode="lin" valueType="num">
                                      <p:cBhvr>
                                        <p:cTn id="31" dur="1000" fill="hold"/>
                                        <p:tgtEl>
                                          <p:spTgt spid="17415"/>
                                        </p:tgtEl>
                                        <p:attrNameLst>
                                          <p:attrName>ppt_h</p:attrName>
                                        </p:attrNameLst>
                                      </p:cBhvr>
                                      <p:tavLst>
                                        <p:tav tm="0">
                                          <p:val>
                                            <p:fltVal val="0"/>
                                          </p:val>
                                        </p:tav>
                                        <p:tav tm="100000">
                                          <p:val>
                                            <p:strVal val="#ppt_h"/>
                                          </p:val>
                                        </p:tav>
                                      </p:tavLst>
                                    </p:anim>
                                    <p:anim calcmode="lin" valueType="num">
                                      <p:cBhvr>
                                        <p:cTn id="32" dur="1000" fill="hold"/>
                                        <p:tgtEl>
                                          <p:spTgt spid="17415"/>
                                        </p:tgtEl>
                                        <p:attrNameLst>
                                          <p:attrName>style.rotation</p:attrName>
                                        </p:attrNameLst>
                                      </p:cBhvr>
                                      <p:tavLst>
                                        <p:tav tm="0">
                                          <p:val>
                                            <p:fltVal val="90"/>
                                          </p:val>
                                        </p:tav>
                                        <p:tav tm="100000">
                                          <p:val>
                                            <p:fltVal val="0"/>
                                          </p:val>
                                        </p:tav>
                                      </p:tavLst>
                                    </p:anim>
                                    <p:animEffect>
                                      <p:cBhvr>
                                        <p:cTn id="33" dur="1000"/>
                                        <p:tgtEl>
                                          <p:spTgt spid="17415"/>
                                        </p:tgtEl>
                                      </p:cBhvr>
                                    </p:animEffect>
                                  </p:childTnLst>
                                </p:cTn>
                              </p:par>
                            </p:childTnLst>
                          </p:cTn>
                        </p:par>
                        <p:par>
                          <p:cTn id="34" fill="hold" nodeType="withGroup">
                            <p:stCondLst>
                              <p:cond delay="5000"/>
                            </p:stCondLst>
                            <p:childTnLst>
                              <p:par>
                                <p:cTn id="35" presetID="53" presetClass="entr" presetSubtype="0" fill="hold" nodeType="afterEffect">
                                  <p:stCondLst>
                                    <p:cond delay="0"/>
                                  </p:stCondLst>
                                  <p:childTnLst>
                                    <p:set>
                                      <p:cBhvr>
                                        <p:cTn id="36" dur="1" fill="hold">
                                          <p:stCondLst>
                                            <p:cond delay="0"/>
                                          </p:stCondLst>
                                        </p:cTn>
                                        <p:tgtEl>
                                          <p:spTgt spid="17413">
                                            <p:txEl>
                                              <p:pRg st="2" end="2"/>
                                            </p:txEl>
                                          </p:spTgt>
                                        </p:tgtEl>
                                        <p:attrNameLst>
                                          <p:attrName>style.visibility</p:attrName>
                                        </p:attrNameLst>
                                      </p:cBhvr>
                                      <p:to>
                                        <p:strVal val="visible"/>
                                      </p:to>
                                    </p:set>
                                    <p:anim calcmode="lin" valueType="num">
                                      <p:cBhvr>
                                        <p:cTn id="37" dur="500" fill="hold"/>
                                        <p:tgtEl>
                                          <p:spTgt spid="1741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17413">
                                            <p:txEl>
                                              <p:pRg st="2" end="2"/>
                                            </p:txEl>
                                          </p:spTgt>
                                        </p:tgtEl>
                                        <p:attrNameLst>
                                          <p:attrName>ppt_h</p:attrName>
                                        </p:attrNameLst>
                                      </p:cBhvr>
                                      <p:tavLst>
                                        <p:tav tm="0">
                                          <p:val>
                                            <p:fltVal val="0"/>
                                          </p:val>
                                        </p:tav>
                                        <p:tav tm="100000">
                                          <p:val>
                                            <p:strVal val="#ppt_h"/>
                                          </p:val>
                                        </p:tav>
                                      </p:tavLst>
                                    </p:anim>
                                    <p:animEffect>
                                      <p:cBhvr>
                                        <p:cTn id="39" dur="500"/>
                                        <p:tgtEl>
                                          <p:spTgt spid="17413">
                                            <p:txEl>
                                              <p:pRg st="2" end="2"/>
                                            </p:txEl>
                                          </p:spTgt>
                                        </p:tgtEl>
                                      </p:cBhvr>
                                    </p:animEffect>
                                  </p:childTnLst>
                                </p:cTn>
                              </p:par>
                            </p:childTnLst>
                          </p:cTn>
                        </p:par>
                        <p:par>
                          <p:cTn id="40" fill="hold" nodeType="afterGroup">
                            <p:stCondLst>
                              <p:cond delay="5500"/>
                            </p:stCondLst>
                            <p:childTnLst>
                              <p:par>
                                <p:cTn id="41" presetID="31" presetClass="entr" presetSubtype="0" fill="hold" grpId="0" nodeType="afterEffect">
                                  <p:stCondLst>
                                    <p:cond delay="0"/>
                                  </p:stCondLst>
                                  <p:childTnLst>
                                    <p:set>
                                      <p:cBhvr>
                                        <p:cTn id="42" dur="1" fill="hold">
                                          <p:stCondLst>
                                            <p:cond delay="0"/>
                                          </p:stCondLst>
                                        </p:cTn>
                                        <p:tgtEl>
                                          <p:spTgt spid="17424"/>
                                        </p:tgtEl>
                                        <p:attrNameLst>
                                          <p:attrName>style.visibility</p:attrName>
                                        </p:attrNameLst>
                                      </p:cBhvr>
                                      <p:to>
                                        <p:strVal val="visible"/>
                                      </p:to>
                                    </p:set>
                                    <p:anim calcmode="lin" valueType="num">
                                      <p:cBhvr>
                                        <p:cTn id="43" dur="1000" fill="hold"/>
                                        <p:tgtEl>
                                          <p:spTgt spid="17424"/>
                                        </p:tgtEl>
                                        <p:attrNameLst>
                                          <p:attrName>ppt_w</p:attrName>
                                        </p:attrNameLst>
                                      </p:cBhvr>
                                      <p:tavLst>
                                        <p:tav tm="0">
                                          <p:val>
                                            <p:fltVal val="0"/>
                                          </p:val>
                                        </p:tav>
                                        <p:tav tm="100000">
                                          <p:val>
                                            <p:strVal val="#ppt_w"/>
                                          </p:val>
                                        </p:tav>
                                      </p:tavLst>
                                    </p:anim>
                                    <p:anim calcmode="lin" valueType="num">
                                      <p:cBhvr>
                                        <p:cTn id="44" dur="1000" fill="hold"/>
                                        <p:tgtEl>
                                          <p:spTgt spid="17424"/>
                                        </p:tgtEl>
                                        <p:attrNameLst>
                                          <p:attrName>ppt_h</p:attrName>
                                        </p:attrNameLst>
                                      </p:cBhvr>
                                      <p:tavLst>
                                        <p:tav tm="0">
                                          <p:val>
                                            <p:fltVal val="0"/>
                                          </p:val>
                                        </p:tav>
                                        <p:tav tm="100000">
                                          <p:val>
                                            <p:strVal val="#ppt_h"/>
                                          </p:val>
                                        </p:tav>
                                      </p:tavLst>
                                    </p:anim>
                                    <p:anim calcmode="lin" valueType="num">
                                      <p:cBhvr>
                                        <p:cTn id="45" dur="1000" fill="hold"/>
                                        <p:tgtEl>
                                          <p:spTgt spid="17424"/>
                                        </p:tgtEl>
                                        <p:attrNameLst>
                                          <p:attrName>style.rotation</p:attrName>
                                        </p:attrNameLst>
                                      </p:cBhvr>
                                      <p:tavLst>
                                        <p:tav tm="0">
                                          <p:val>
                                            <p:fltVal val="90"/>
                                          </p:val>
                                        </p:tav>
                                        <p:tav tm="100000">
                                          <p:val>
                                            <p:fltVal val="0"/>
                                          </p:val>
                                        </p:tav>
                                      </p:tavLst>
                                    </p:anim>
                                    <p:animEffect>
                                      <p:cBhvr>
                                        <p:cTn id="46" dur="1000"/>
                                        <p:tgtEl>
                                          <p:spTgt spid="17424"/>
                                        </p:tgtEl>
                                      </p:cBhvr>
                                    </p:animEffect>
                                  </p:childTnLst>
                                </p:cTn>
                              </p:par>
                            </p:childTnLst>
                          </p:cTn>
                        </p:par>
                        <p:par>
                          <p:cTn id="47" fill="hold" nodeType="afterGroup">
                            <p:stCondLst>
                              <p:cond delay="6500"/>
                            </p:stCondLst>
                            <p:childTnLst>
                              <p:par>
                                <p:cTn id="48" presetID="31" presetClass="entr" presetSubtype="0" fill="hold" grpId="0" nodeType="afterEffect">
                                  <p:stCondLst>
                                    <p:cond delay="0"/>
                                  </p:stCondLst>
                                  <p:childTnLst>
                                    <p:set>
                                      <p:cBhvr>
                                        <p:cTn id="49" dur="1" fill="hold">
                                          <p:stCondLst>
                                            <p:cond delay="0"/>
                                          </p:stCondLst>
                                        </p:cTn>
                                        <p:tgtEl>
                                          <p:spTgt spid="17423"/>
                                        </p:tgtEl>
                                        <p:attrNameLst>
                                          <p:attrName>style.visibility</p:attrName>
                                        </p:attrNameLst>
                                      </p:cBhvr>
                                      <p:to>
                                        <p:strVal val="visible"/>
                                      </p:to>
                                    </p:set>
                                    <p:anim calcmode="lin" valueType="num">
                                      <p:cBhvr>
                                        <p:cTn id="50" dur="1000" fill="hold"/>
                                        <p:tgtEl>
                                          <p:spTgt spid="17423"/>
                                        </p:tgtEl>
                                        <p:attrNameLst>
                                          <p:attrName>ppt_w</p:attrName>
                                        </p:attrNameLst>
                                      </p:cBhvr>
                                      <p:tavLst>
                                        <p:tav tm="0">
                                          <p:val>
                                            <p:fltVal val="0"/>
                                          </p:val>
                                        </p:tav>
                                        <p:tav tm="100000">
                                          <p:val>
                                            <p:strVal val="#ppt_w"/>
                                          </p:val>
                                        </p:tav>
                                      </p:tavLst>
                                    </p:anim>
                                    <p:anim calcmode="lin" valueType="num">
                                      <p:cBhvr>
                                        <p:cTn id="51" dur="1000" fill="hold"/>
                                        <p:tgtEl>
                                          <p:spTgt spid="17423"/>
                                        </p:tgtEl>
                                        <p:attrNameLst>
                                          <p:attrName>ppt_h</p:attrName>
                                        </p:attrNameLst>
                                      </p:cBhvr>
                                      <p:tavLst>
                                        <p:tav tm="0">
                                          <p:val>
                                            <p:fltVal val="0"/>
                                          </p:val>
                                        </p:tav>
                                        <p:tav tm="100000">
                                          <p:val>
                                            <p:strVal val="#ppt_h"/>
                                          </p:val>
                                        </p:tav>
                                      </p:tavLst>
                                    </p:anim>
                                    <p:anim calcmode="lin" valueType="num">
                                      <p:cBhvr>
                                        <p:cTn id="52" dur="1000" fill="hold"/>
                                        <p:tgtEl>
                                          <p:spTgt spid="17423"/>
                                        </p:tgtEl>
                                        <p:attrNameLst>
                                          <p:attrName>style.rotation</p:attrName>
                                        </p:attrNameLst>
                                      </p:cBhvr>
                                      <p:tavLst>
                                        <p:tav tm="0">
                                          <p:val>
                                            <p:fltVal val="90"/>
                                          </p:val>
                                        </p:tav>
                                        <p:tav tm="100000">
                                          <p:val>
                                            <p:fltVal val="0"/>
                                          </p:val>
                                        </p:tav>
                                      </p:tavLst>
                                    </p:anim>
                                    <p:animEffect>
                                      <p:cBhvr>
                                        <p:cTn id="53" dur="1000"/>
                                        <p:tgtEl>
                                          <p:spTgt spid="17423"/>
                                        </p:tgtEl>
                                      </p:cBhvr>
                                    </p:animEffect>
                                  </p:childTnLst>
                                </p:cTn>
                              </p:par>
                            </p:childTnLst>
                          </p:cTn>
                        </p:par>
                        <p:par>
                          <p:cTn id="54" fill="hold" nodeType="withGroup">
                            <p:stCondLst>
                              <p:cond delay="7500"/>
                            </p:stCondLst>
                            <p:childTnLst>
                              <p:par>
                                <p:cTn id="55" presetID="53" presetClass="entr" presetSubtype="0" fill="hold" nodeType="afterEffect">
                                  <p:stCondLst>
                                    <p:cond delay="0"/>
                                  </p:stCondLst>
                                  <p:childTnLst>
                                    <p:set>
                                      <p:cBhvr>
                                        <p:cTn id="56" dur="1" fill="hold">
                                          <p:stCondLst>
                                            <p:cond delay="0"/>
                                          </p:stCondLst>
                                        </p:cTn>
                                        <p:tgtEl>
                                          <p:spTgt spid="17413">
                                            <p:txEl>
                                              <p:pRg st="3" end="3"/>
                                            </p:txEl>
                                          </p:spTgt>
                                        </p:tgtEl>
                                        <p:attrNameLst>
                                          <p:attrName>style.visibility</p:attrName>
                                        </p:attrNameLst>
                                      </p:cBhvr>
                                      <p:to>
                                        <p:strVal val="visible"/>
                                      </p:to>
                                    </p:set>
                                    <p:anim calcmode="lin" valueType="num">
                                      <p:cBhvr>
                                        <p:cTn id="57" dur="500" fill="hold"/>
                                        <p:tgtEl>
                                          <p:spTgt spid="17413">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17413">
                                            <p:txEl>
                                              <p:pRg st="3" end="3"/>
                                            </p:txEl>
                                          </p:spTgt>
                                        </p:tgtEl>
                                        <p:attrNameLst>
                                          <p:attrName>ppt_h</p:attrName>
                                        </p:attrNameLst>
                                      </p:cBhvr>
                                      <p:tavLst>
                                        <p:tav tm="0">
                                          <p:val>
                                            <p:fltVal val="0"/>
                                          </p:val>
                                        </p:tav>
                                        <p:tav tm="100000">
                                          <p:val>
                                            <p:strVal val="#ppt_h"/>
                                          </p:val>
                                        </p:tav>
                                      </p:tavLst>
                                    </p:anim>
                                    <p:animEffect>
                                      <p:cBhvr>
                                        <p:cTn id="59" dur="500"/>
                                        <p:tgtEl>
                                          <p:spTgt spid="17413">
                                            <p:txEl>
                                              <p:pRg st="3" end="3"/>
                                            </p:txEl>
                                          </p:spTgt>
                                        </p:tgtEl>
                                      </p:cBhvr>
                                    </p:animEffect>
                                  </p:childTnLst>
                                </p:cTn>
                              </p:par>
                            </p:childTnLst>
                          </p:cTn>
                        </p:par>
                        <p:par>
                          <p:cTn id="60" fill="hold" nodeType="afterGroup">
                            <p:stCondLst>
                              <p:cond delay="8000"/>
                            </p:stCondLst>
                            <p:childTnLst>
                              <p:par>
                                <p:cTn id="61" presetID="31" presetClass="entr" presetSubtype="0" fill="hold" grpId="0" nodeType="afterEffect">
                                  <p:stCondLst>
                                    <p:cond delay="0"/>
                                  </p:stCondLst>
                                  <p:childTnLst>
                                    <p:set>
                                      <p:cBhvr>
                                        <p:cTn id="62" dur="1" fill="hold">
                                          <p:stCondLst>
                                            <p:cond delay="0"/>
                                          </p:stCondLst>
                                        </p:cTn>
                                        <p:tgtEl>
                                          <p:spTgt spid="17425"/>
                                        </p:tgtEl>
                                        <p:attrNameLst>
                                          <p:attrName>style.visibility</p:attrName>
                                        </p:attrNameLst>
                                      </p:cBhvr>
                                      <p:to>
                                        <p:strVal val="visible"/>
                                      </p:to>
                                    </p:set>
                                    <p:anim calcmode="lin" valueType="num">
                                      <p:cBhvr>
                                        <p:cTn id="63" dur="1000" fill="hold"/>
                                        <p:tgtEl>
                                          <p:spTgt spid="17425"/>
                                        </p:tgtEl>
                                        <p:attrNameLst>
                                          <p:attrName>ppt_w</p:attrName>
                                        </p:attrNameLst>
                                      </p:cBhvr>
                                      <p:tavLst>
                                        <p:tav tm="0">
                                          <p:val>
                                            <p:fltVal val="0"/>
                                          </p:val>
                                        </p:tav>
                                        <p:tav tm="100000">
                                          <p:val>
                                            <p:strVal val="#ppt_w"/>
                                          </p:val>
                                        </p:tav>
                                      </p:tavLst>
                                    </p:anim>
                                    <p:anim calcmode="lin" valueType="num">
                                      <p:cBhvr>
                                        <p:cTn id="64" dur="1000" fill="hold"/>
                                        <p:tgtEl>
                                          <p:spTgt spid="17425"/>
                                        </p:tgtEl>
                                        <p:attrNameLst>
                                          <p:attrName>ppt_h</p:attrName>
                                        </p:attrNameLst>
                                      </p:cBhvr>
                                      <p:tavLst>
                                        <p:tav tm="0">
                                          <p:val>
                                            <p:fltVal val="0"/>
                                          </p:val>
                                        </p:tav>
                                        <p:tav tm="100000">
                                          <p:val>
                                            <p:strVal val="#ppt_h"/>
                                          </p:val>
                                        </p:tav>
                                      </p:tavLst>
                                    </p:anim>
                                    <p:anim calcmode="lin" valueType="num">
                                      <p:cBhvr>
                                        <p:cTn id="65" dur="1000" fill="hold"/>
                                        <p:tgtEl>
                                          <p:spTgt spid="17425"/>
                                        </p:tgtEl>
                                        <p:attrNameLst>
                                          <p:attrName>style.rotation</p:attrName>
                                        </p:attrNameLst>
                                      </p:cBhvr>
                                      <p:tavLst>
                                        <p:tav tm="0">
                                          <p:val>
                                            <p:fltVal val="90"/>
                                          </p:val>
                                        </p:tav>
                                        <p:tav tm="100000">
                                          <p:val>
                                            <p:fltVal val="0"/>
                                          </p:val>
                                        </p:tav>
                                      </p:tavLst>
                                    </p:anim>
                                    <p:animEffect>
                                      <p:cBhvr>
                                        <p:cTn id="66" dur="1000"/>
                                        <p:tgtEl>
                                          <p:spTgt spid="17425"/>
                                        </p:tgtEl>
                                      </p:cBhvr>
                                    </p:animEffect>
                                  </p:childTnLst>
                                </p:cTn>
                              </p:par>
                            </p:childTnLst>
                          </p:cTn>
                        </p:par>
                        <p:par>
                          <p:cTn id="67" fill="hold" nodeType="afterGroup">
                            <p:stCondLst>
                              <p:cond delay="9000"/>
                            </p:stCondLst>
                            <p:childTnLst>
                              <p:par>
                                <p:cTn id="68" presetID="31" presetClass="entr" presetSubtype="0" fill="hold" grpId="0" nodeType="afterEffect">
                                  <p:stCondLst>
                                    <p:cond delay="0"/>
                                  </p:stCondLst>
                                  <p:childTnLst>
                                    <p:set>
                                      <p:cBhvr>
                                        <p:cTn id="69" dur="1" fill="hold">
                                          <p:stCondLst>
                                            <p:cond delay="0"/>
                                          </p:stCondLst>
                                        </p:cTn>
                                        <p:tgtEl>
                                          <p:spTgt spid="17426"/>
                                        </p:tgtEl>
                                        <p:attrNameLst>
                                          <p:attrName>style.visibility</p:attrName>
                                        </p:attrNameLst>
                                      </p:cBhvr>
                                      <p:to>
                                        <p:strVal val="visible"/>
                                      </p:to>
                                    </p:set>
                                    <p:anim calcmode="lin" valueType="num">
                                      <p:cBhvr>
                                        <p:cTn id="70" dur="1000" fill="hold"/>
                                        <p:tgtEl>
                                          <p:spTgt spid="17426"/>
                                        </p:tgtEl>
                                        <p:attrNameLst>
                                          <p:attrName>ppt_w</p:attrName>
                                        </p:attrNameLst>
                                      </p:cBhvr>
                                      <p:tavLst>
                                        <p:tav tm="0">
                                          <p:val>
                                            <p:fltVal val="0"/>
                                          </p:val>
                                        </p:tav>
                                        <p:tav tm="100000">
                                          <p:val>
                                            <p:strVal val="#ppt_w"/>
                                          </p:val>
                                        </p:tav>
                                      </p:tavLst>
                                    </p:anim>
                                    <p:anim calcmode="lin" valueType="num">
                                      <p:cBhvr>
                                        <p:cTn id="71" dur="1000" fill="hold"/>
                                        <p:tgtEl>
                                          <p:spTgt spid="17426"/>
                                        </p:tgtEl>
                                        <p:attrNameLst>
                                          <p:attrName>ppt_h</p:attrName>
                                        </p:attrNameLst>
                                      </p:cBhvr>
                                      <p:tavLst>
                                        <p:tav tm="0">
                                          <p:val>
                                            <p:fltVal val="0"/>
                                          </p:val>
                                        </p:tav>
                                        <p:tav tm="100000">
                                          <p:val>
                                            <p:strVal val="#ppt_h"/>
                                          </p:val>
                                        </p:tav>
                                      </p:tavLst>
                                    </p:anim>
                                    <p:anim calcmode="lin" valueType="num">
                                      <p:cBhvr>
                                        <p:cTn id="72" dur="1000" fill="hold"/>
                                        <p:tgtEl>
                                          <p:spTgt spid="17426"/>
                                        </p:tgtEl>
                                        <p:attrNameLst>
                                          <p:attrName>style.rotation</p:attrName>
                                        </p:attrNameLst>
                                      </p:cBhvr>
                                      <p:tavLst>
                                        <p:tav tm="0">
                                          <p:val>
                                            <p:fltVal val="90"/>
                                          </p:val>
                                        </p:tav>
                                        <p:tav tm="100000">
                                          <p:val>
                                            <p:fltVal val="0"/>
                                          </p:val>
                                        </p:tav>
                                      </p:tavLst>
                                    </p:anim>
                                    <p:animEffect>
                                      <p:cBhvr>
                                        <p:cTn id="73" dur="1000"/>
                                        <p:tgtEl>
                                          <p:spTgt spid="1742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nodeType="clickEffect">
                                  <p:stCondLst>
                                    <p:cond delay="0"/>
                                  </p:stCondLst>
                                  <p:childTnLst>
                                    <p:set>
                                      <p:cBhvr>
                                        <p:cTn id="77" dur="1" fill="hold">
                                          <p:stCondLst>
                                            <p:cond delay="0"/>
                                          </p:stCondLst>
                                        </p:cTn>
                                        <p:tgtEl>
                                          <p:spTgt spid="17413">
                                            <p:txEl>
                                              <p:pRg st="5" end="5"/>
                                            </p:txEl>
                                          </p:spTgt>
                                        </p:tgtEl>
                                        <p:attrNameLst>
                                          <p:attrName>style.visibility</p:attrName>
                                        </p:attrNameLst>
                                      </p:cBhvr>
                                      <p:to>
                                        <p:strVal val="visible"/>
                                      </p:to>
                                    </p:set>
                                    <p:anim calcmode="lin" valueType="num">
                                      <p:cBhvr>
                                        <p:cTn id="78" dur="500" fill="hold"/>
                                        <p:tgtEl>
                                          <p:spTgt spid="17413">
                                            <p:txEl>
                                              <p:pRg st="5" end="5"/>
                                            </p:txEl>
                                          </p:spTgt>
                                        </p:tgtEl>
                                        <p:attrNameLst>
                                          <p:attrName>ppt_w</p:attrName>
                                        </p:attrNameLst>
                                      </p:cBhvr>
                                      <p:tavLst>
                                        <p:tav tm="0">
                                          <p:val>
                                            <p:fltVal val="0"/>
                                          </p:val>
                                        </p:tav>
                                        <p:tav tm="100000">
                                          <p:val>
                                            <p:strVal val="#ppt_w"/>
                                          </p:val>
                                        </p:tav>
                                      </p:tavLst>
                                    </p:anim>
                                    <p:anim calcmode="lin" valueType="num">
                                      <p:cBhvr>
                                        <p:cTn id="79" dur="500" fill="hold"/>
                                        <p:tgtEl>
                                          <p:spTgt spid="17413">
                                            <p:txEl>
                                              <p:pRg st="5" end="5"/>
                                            </p:txEl>
                                          </p:spTgt>
                                        </p:tgtEl>
                                        <p:attrNameLst>
                                          <p:attrName>ppt_h</p:attrName>
                                        </p:attrNameLst>
                                      </p:cBhvr>
                                      <p:tavLst>
                                        <p:tav tm="0">
                                          <p:val>
                                            <p:fltVal val="0"/>
                                          </p:val>
                                        </p:tav>
                                        <p:tav tm="100000">
                                          <p:val>
                                            <p:strVal val="#ppt_h"/>
                                          </p:val>
                                        </p:tav>
                                      </p:tavLst>
                                    </p:anim>
                                    <p:animEffect>
                                      <p:cBhvr>
                                        <p:cTn id="80" dur="500"/>
                                        <p:tgtEl>
                                          <p:spTgt spid="17413">
                                            <p:txEl>
                                              <p:pRg st="5" end="5"/>
                                            </p:tx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7427"/>
                                        </p:tgtEl>
                                        <p:attrNameLst>
                                          <p:attrName>style.visibility</p:attrName>
                                        </p:attrNameLst>
                                      </p:cBhvr>
                                      <p:to>
                                        <p:strVal val="visible"/>
                                      </p:to>
                                    </p:set>
                                    <p:anim calcmode="lin" valueType="num">
                                      <p:cBhvr>
                                        <p:cTn id="83" dur="1000" fill="hold"/>
                                        <p:tgtEl>
                                          <p:spTgt spid="17427"/>
                                        </p:tgtEl>
                                        <p:attrNameLst>
                                          <p:attrName>ppt_w</p:attrName>
                                        </p:attrNameLst>
                                      </p:cBhvr>
                                      <p:tavLst>
                                        <p:tav tm="0">
                                          <p:val>
                                            <p:fltVal val="0"/>
                                          </p:val>
                                        </p:tav>
                                        <p:tav tm="100000">
                                          <p:val>
                                            <p:strVal val="#ppt_w"/>
                                          </p:val>
                                        </p:tav>
                                      </p:tavLst>
                                    </p:anim>
                                    <p:anim calcmode="lin" valueType="num">
                                      <p:cBhvr>
                                        <p:cTn id="84" dur="1000" fill="hold"/>
                                        <p:tgtEl>
                                          <p:spTgt spid="17427"/>
                                        </p:tgtEl>
                                        <p:attrNameLst>
                                          <p:attrName>ppt_h</p:attrName>
                                        </p:attrNameLst>
                                      </p:cBhvr>
                                      <p:tavLst>
                                        <p:tav tm="0">
                                          <p:val>
                                            <p:fltVal val="0"/>
                                          </p:val>
                                        </p:tav>
                                        <p:tav tm="100000">
                                          <p:val>
                                            <p:strVal val="#ppt_h"/>
                                          </p:val>
                                        </p:tav>
                                      </p:tavLst>
                                    </p:anim>
                                    <p:anim calcmode="lin" valueType="num">
                                      <p:cBhvr>
                                        <p:cTn id="85" dur="1000" fill="hold"/>
                                        <p:tgtEl>
                                          <p:spTgt spid="17427"/>
                                        </p:tgtEl>
                                        <p:attrNameLst>
                                          <p:attrName>style.rotation</p:attrName>
                                        </p:attrNameLst>
                                      </p:cBhvr>
                                      <p:tavLst>
                                        <p:tav tm="0">
                                          <p:val>
                                            <p:fltVal val="90"/>
                                          </p:val>
                                        </p:tav>
                                        <p:tav tm="100000">
                                          <p:val>
                                            <p:fltVal val="0"/>
                                          </p:val>
                                        </p:tav>
                                      </p:tavLst>
                                    </p:anim>
                                    <p:animEffect>
                                      <p:cBhvr>
                                        <p:cTn id="86" dur="1000"/>
                                        <p:tgtEl>
                                          <p:spTgt spid="17427"/>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7428"/>
                                        </p:tgtEl>
                                        <p:attrNameLst>
                                          <p:attrName>style.visibility</p:attrName>
                                        </p:attrNameLst>
                                      </p:cBhvr>
                                      <p:to>
                                        <p:strVal val="visible"/>
                                      </p:to>
                                    </p:set>
                                    <p:anim calcmode="lin" valueType="num">
                                      <p:cBhvr>
                                        <p:cTn id="89" dur="1000" fill="hold"/>
                                        <p:tgtEl>
                                          <p:spTgt spid="17428"/>
                                        </p:tgtEl>
                                        <p:attrNameLst>
                                          <p:attrName>ppt_w</p:attrName>
                                        </p:attrNameLst>
                                      </p:cBhvr>
                                      <p:tavLst>
                                        <p:tav tm="0">
                                          <p:val>
                                            <p:fltVal val="0"/>
                                          </p:val>
                                        </p:tav>
                                        <p:tav tm="100000">
                                          <p:val>
                                            <p:strVal val="#ppt_w"/>
                                          </p:val>
                                        </p:tav>
                                      </p:tavLst>
                                    </p:anim>
                                    <p:anim calcmode="lin" valueType="num">
                                      <p:cBhvr>
                                        <p:cTn id="90" dur="1000" fill="hold"/>
                                        <p:tgtEl>
                                          <p:spTgt spid="17428"/>
                                        </p:tgtEl>
                                        <p:attrNameLst>
                                          <p:attrName>ppt_h</p:attrName>
                                        </p:attrNameLst>
                                      </p:cBhvr>
                                      <p:tavLst>
                                        <p:tav tm="0">
                                          <p:val>
                                            <p:fltVal val="0"/>
                                          </p:val>
                                        </p:tav>
                                        <p:tav tm="100000">
                                          <p:val>
                                            <p:strVal val="#ppt_h"/>
                                          </p:val>
                                        </p:tav>
                                      </p:tavLst>
                                    </p:anim>
                                    <p:anim calcmode="lin" valueType="num">
                                      <p:cBhvr>
                                        <p:cTn id="91" dur="1000" fill="hold"/>
                                        <p:tgtEl>
                                          <p:spTgt spid="17428"/>
                                        </p:tgtEl>
                                        <p:attrNameLst>
                                          <p:attrName>style.rotation</p:attrName>
                                        </p:attrNameLst>
                                      </p:cBhvr>
                                      <p:tavLst>
                                        <p:tav tm="0">
                                          <p:val>
                                            <p:fltVal val="90"/>
                                          </p:val>
                                        </p:tav>
                                        <p:tav tm="100000">
                                          <p:val>
                                            <p:fltVal val="0"/>
                                          </p:val>
                                        </p:tav>
                                      </p:tavLst>
                                    </p:anim>
                                    <p:animEffect>
                                      <p:cBhvr>
                                        <p:cTn id="92" dur="1000"/>
                                        <p:tgtEl>
                                          <p:spTgt spid="17428"/>
                                        </p:tgtEl>
                                      </p:cBhvr>
                                    </p:animEffect>
                                  </p:childTnLst>
                                </p:cTn>
                              </p:par>
                            </p:childTnLst>
                          </p:cTn>
                        </p:par>
                      </p:childTnLst>
                    </p:cTn>
                  </p:par>
                  <p:par>
                    <p:cTn id="93" fill="hold">
                      <p:stCondLst>
                        <p:cond delay="indefinite"/>
                      </p:stCondLst>
                      <p:childTnLst>
                        <p:par>
                          <p:cTn id="94" fill="hold" nodeType="afterGroup">
                            <p:stCondLst>
                              <p:cond delay="0"/>
                            </p:stCondLst>
                            <p:childTnLst>
                              <p:par>
                                <p:cTn id="95" presetID="53" presetClass="entr" presetSubtype="0" fill="hold" nodeType="clickEffect">
                                  <p:stCondLst>
                                    <p:cond delay="0"/>
                                  </p:stCondLst>
                                  <p:childTnLst>
                                    <p:set>
                                      <p:cBhvr>
                                        <p:cTn id="96" dur="1" fill="hold">
                                          <p:stCondLst>
                                            <p:cond delay="0"/>
                                          </p:stCondLst>
                                        </p:cTn>
                                        <p:tgtEl>
                                          <p:spTgt spid="17413">
                                            <p:txEl>
                                              <p:pRg st="7" end="7"/>
                                            </p:txEl>
                                          </p:spTgt>
                                        </p:tgtEl>
                                        <p:attrNameLst>
                                          <p:attrName>style.visibility</p:attrName>
                                        </p:attrNameLst>
                                      </p:cBhvr>
                                      <p:to>
                                        <p:strVal val="visible"/>
                                      </p:to>
                                    </p:set>
                                    <p:anim calcmode="lin" valueType="num">
                                      <p:cBhvr>
                                        <p:cTn id="97" dur="500" fill="hold"/>
                                        <p:tgtEl>
                                          <p:spTgt spid="17413">
                                            <p:txEl>
                                              <p:pRg st="7" end="7"/>
                                            </p:txEl>
                                          </p:spTgt>
                                        </p:tgtEl>
                                        <p:attrNameLst>
                                          <p:attrName>ppt_w</p:attrName>
                                        </p:attrNameLst>
                                      </p:cBhvr>
                                      <p:tavLst>
                                        <p:tav tm="0">
                                          <p:val>
                                            <p:fltVal val="0"/>
                                          </p:val>
                                        </p:tav>
                                        <p:tav tm="100000">
                                          <p:val>
                                            <p:strVal val="#ppt_w"/>
                                          </p:val>
                                        </p:tav>
                                      </p:tavLst>
                                    </p:anim>
                                    <p:anim calcmode="lin" valueType="num">
                                      <p:cBhvr>
                                        <p:cTn id="98" dur="500" fill="hold"/>
                                        <p:tgtEl>
                                          <p:spTgt spid="17413">
                                            <p:txEl>
                                              <p:pRg st="7" end="7"/>
                                            </p:txEl>
                                          </p:spTgt>
                                        </p:tgtEl>
                                        <p:attrNameLst>
                                          <p:attrName>ppt_h</p:attrName>
                                        </p:attrNameLst>
                                      </p:cBhvr>
                                      <p:tavLst>
                                        <p:tav tm="0">
                                          <p:val>
                                            <p:fltVal val="0"/>
                                          </p:val>
                                        </p:tav>
                                        <p:tav tm="100000">
                                          <p:val>
                                            <p:strVal val="#ppt_h"/>
                                          </p:val>
                                        </p:tav>
                                      </p:tavLst>
                                    </p:anim>
                                    <p:animEffect>
                                      <p:cBhvr>
                                        <p:cTn id="99" dur="500"/>
                                        <p:tgtEl>
                                          <p:spTgt spid="17413">
                                            <p:txEl>
                                              <p:pRg st="7" end="7"/>
                                            </p:txEl>
                                          </p:spTgt>
                                        </p:tgtEl>
                                      </p:cBhvr>
                                    </p:animEffect>
                                  </p:childTnLst>
                                </p:cTn>
                              </p:par>
                            </p:childTnLst>
                          </p:cTn>
                        </p:par>
                        <p:par>
                          <p:cTn id="100" fill="hold">
                            <p:stCondLst>
                              <p:cond delay="500"/>
                            </p:stCondLst>
                            <p:childTnLst>
                              <p:par>
                                <p:cTn id="101" presetID="53" presetClass="entr" presetSubtype="0" fill="hold" nodeType="afterEffect">
                                  <p:stCondLst>
                                    <p:cond delay="0"/>
                                  </p:stCondLst>
                                  <p:childTnLst>
                                    <p:set>
                                      <p:cBhvr>
                                        <p:cTn id="102" dur="1" fill="hold">
                                          <p:stCondLst>
                                            <p:cond delay="0"/>
                                          </p:stCondLst>
                                        </p:cTn>
                                        <p:tgtEl>
                                          <p:spTgt spid="17413">
                                            <p:txEl>
                                              <p:pRg st="8" end="8"/>
                                            </p:txEl>
                                          </p:spTgt>
                                        </p:tgtEl>
                                        <p:attrNameLst>
                                          <p:attrName>style.visibility</p:attrName>
                                        </p:attrNameLst>
                                      </p:cBhvr>
                                      <p:to>
                                        <p:strVal val="visible"/>
                                      </p:to>
                                    </p:set>
                                    <p:anim calcmode="lin" valueType="num">
                                      <p:cBhvr>
                                        <p:cTn id="103" dur="500" fill="hold"/>
                                        <p:tgtEl>
                                          <p:spTgt spid="17413">
                                            <p:txEl>
                                              <p:pRg st="8" end="8"/>
                                            </p:txEl>
                                          </p:spTgt>
                                        </p:tgtEl>
                                        <p:attrNameLst>
                                          <p:attrName>ppt_w</p:attrName>
                                        </p:attrNameLst>
                                      </p:cBhvr>
                                      <p:tavLst>
                                        <p:tav tm="0">
                                          <p:val>
                                            <p:fltVal val="0"/>
                                          </p:val>
                                        </p:tav>
                                        <p:tav tm="100000">
                                          <p:val>
                                            <p:strVal val="#ppt_w"/>
                                          </p:val>
                                        </p:tav>
                                      </p:tavLst>
                                    </p:anim>
                                    <p:anim calcmode="lin" valueType="num">
                                      <p:cBhvr>
                                        <p:cTn id="104" dur="500" fill="hold"/>
                                        <p:tgtEl>
                                          <p:spTgt spid="17413">
                                            <p:txEl>
                                              <p:pRg st="8" end="8"/>
                                            </p:txEl>
                                          </p:spTgt>
                                        </p:tgtEl>
                                        <p:attrNameLst>
                                          <p:attrName>ppt_h</p:attrName>
                                        </p:attrNameLst>
                                      </p:cBhvr>
                                      <p:tavLst>
                                        <p:tav tm="0">
                                          <p:val>
                                            <p:fltVal val="0"/>
                                          </p:val>
                                        </p:tav>
                                        <p:tav tm="100000">
                                          <p:val>
                                            <p:strVal val="#ppt_h"/>
                                          </p:val>
                                        </p:tav>
                                      </p:tavLst>
                                    </p:anim>
                                    <p:animEffect>
                                      <p:cBhvr>
                                        <p:cTn id="105" dur="500"/>
                                        <p:tgtEl>
                                          <p:spTgt spid="17413">
                                            <p:txEl>
                                              <p:pRg st="8" end="8"/>
                                            </p:txEl>
                                          </p:spTgt>
                                        </p:tgtEl>
                                      </p:cBhvr>
                                    </p:animEffect>
                                  </p:childTnLst>
                                </p:cTn>
                              </p:par>
                              <p:par>
                                <p:cTn id="106" presetID="31" presetClass="entr" presetSubtype="0" fill="hold" nodeType="with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p:cTn id="108" dur="1000" fill="hold"/>
                                        <p:tgtEl>
                                          <p:spTgt spid="9"/>
                                        </p:tgtEl>
                                        <p:attrNameLst>
                                          <p:attrName>ppt_w</p:attrName>
                                        </p:attrNameLst>
                                      </p:cBhvr>
                                      <p:tavLst>
                                        <p:tav tm="0">
                                          <p:val>
                                            <p:fltVal val="0"/>
                                          </p:val>
                                        </p:tav>
                                        <p:tav tm="100000">
                                          <p:val>
                                            <p:strVal val="#ppt_w"/>
                                          </p:val>
                                        </p:tav>
                                      </p:tavLst>
                                    </p:anim>
                                    <p:anim calcmode="lin" valueType="num">
                                      <p:cBhvr>
                                        <p:cTn id="109" dur="1000" fill="hold"/>
                                        <p:tgtEl>
                                          <p:spTgt spid="9"/>
                                        </p:tgtEl>
                                        <p:attrNameLst>
                                          <p:attrName>ppt_h</p:attrName>
                                        </p:attrNameLst>
                                      </p:cBhvr>
                                      <p:tavLst>
                                        <p:tav tm="0">
                                          <p:val>
                                            <p:fltVal val="0"/>
                                          </p:val>
                                        </p:tav>
                                        <p:tav tm="100000">
                                          <p:val>
                                            <p:strVal val="#ppt_h"/>
                                          </p:val>
                                        </p:tav>
                                      </p:tavLst>
                                    </p:anim>
                                    <p:anim calcmode="lin" valueType="num">
                                      <p:cBhvr>
                                        <p:cTn id="110" dur="1000" fill="hold"/>
                                        <p:tgtEl>
                                          <p:spTgt spid="9"/>
                                        </p:tgtEl>
                                        <p:attrNameLst>
                                          <p:attrName>style.rotation</p:attrName>
                                        </p:attrNameLst>
                                      </p:cBhvr>
                                      <p:tavLst>
                                        <p:tav tm="0">
                                          <p:val>
                                            <p:fltVal val="90"/>
                                          </p:val>
                                        </p:tav>
                                        <p:tav tm="100000">
                                          <p:val>
                                            <p:fltVal val="0"/>
                                          </p:val>
                                        </p:tav>
                                      </p:tavLst>
                                    </p:anim>
                                    <p:animEffect transition="in" filter="fade">
                                      <p:cBhvr>
                                        <p:cTn id="111" dur="1000"/>
                                        <p:tgtEl>
                                          <p:spTgt spid="9"/>
                                        </p:tgtEl>
                                      </p:cBhvr>
                                    </p:animEffect>
                                  </p:childTnLst>
                                </p:cTn>
                              </p:par>
                            </p:childTnLst>
                          </p:cTn>
                        </p:par>
                        <p:par>
                          <p:cTn id="112" fill="hold">
                            <p:stCondLst>
                              <p:cond delay="1500"/>
                            </p:stCondLst>
                            <p:childTnLst>
                              <p:par>
                                <p:cTn id="113" presetID="53" presetClass="entr" presetSubtype="0" fill="hold" nodeType="afterEffect">
                                  <p:stCondLst>
                                    <p:cond delay="0"/>
                                  </p:stCondLst>
                                  <p:childTnLst>
                                    <p:set>
                                      <p:cBhvr>
                                        <p:cTn id="114" dur="1" fill="hold">
                                          <p:stCondLst>
                                            <p:cond delay="0"/>
                                          </p:stCondLst>
                                        </p:cTn>
                                        <p:tgtEl>
                                          <p:spTgt spid="17413">
                                            <p:txEl>
                                              <p:pRg st="9" end="9"/>
                                            </p:txEl>
                                          </p:spTgt>
                                        </p:tgtEl>
                                        <p:attrNameLst>
                                          <p:attrName>style.visibility</p:attrName>
                                        </p:attrNameLst>
                                      </p:cBhvr>
                                      <p:to>
                                        <p:strVal val="visible"/>
                                      </p:to>
                                    </p:set>
                                    <p:anim calcmode="lin" valueType="num">
                                      <p:cBhvr>
                                        <p:cTn id="115" dur="500" fill="hold"/>
                                        <p:tgtEl>
                                          <p:spTgt spid="17413">
                                            <p:txEl>
                                              <p:pRg st="9" end="9"/>
                                            </p:txEl>
                                          </p:spTgt>
                                        </p:tgtEl>
                                        <p:attrNameLst>
                                          <p:attrName>ppt_w</p:attrName>
                                        </p:attrNameLst>
                                      </p:cBhvr>
                                      <p:tavLst>
                                        <p:tav tm="0">
                                          <p:val>
                                            <p:fltVal val="0"/>
                                          </p:val>
                                        </p:tav>
                                        <p:tav tm="100000">
                                          <p:val>
                                            <p:strVal val="#ppt_w"/>
                                          </p:val>
                                        </p:tav>
                                      </p:tavLst>
                                    </p:anim>
                                    <p:anim calcmode="lin" valueType="num">
                                      <p:cBhvr>
                                        <p:cTn id="116" dur="500" fill="hold"/>
                                        <p:tgtEl>
                                          <p:spTgt spid="17413">
                                            <p:txEl>
                                              <p:pRg st="9" end="9"/>
                                            </p:txEl>
                                          </p:spTgt>
                                        </p:tgtEl>
                                        <p:attrNameLst>
                                          <p:attrName>ppt_h</p:attrName>
                                        </p:attrNameLst>
                                      </p:cBhvr>
                                      <p:tavLst>
                                        <p:tav tm="0">
                                          <p:val>
                                            <p:fltVal val="0"/>
                                          </p:val>
                                        </p:tav>
                                        <p:tav tm="100000">
                                          <p:val>
                                            <p:strVal val="#ppt_h"/>
                                          </p:val>
                                        </p:tav>
                                      </p:tavLst>
                                    </p:anim>
                                    <p:animEffect>
                                      <p:cBhvr>
                                        <p:cTn id="117" dur="500"/>
                                        <p:tgtEl>
                                          <p:spTgt spid="17413">
                                            <p:txEl>
                                              <p:pRg st="9" end="9"/>
                                            </p:txEl>
                                          </p:spTgt>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17429"/>
                                        </p:tgtEl>
                                        <p:attrNameLst>
                                          <p:attrName>style.visibility</p:attrName>
                                        </p:attrNameLst>
                                      </p:cBhvr>
                                      <p:to>
                                        <p:strVal val="visible"/>
                                      </p:to>
                                    </p:set>
                                    <p:anim calcmode="lin" valueType="num">
                                      <p:cBhvr>
                                        <p:cTn id="120" dur="1000" fill="hold"/>
                                        <p:tgtEl>
                                          <p:spTgt spid="17429"/>
                                        </p:tgtEl>
                                        <p:attrNameLst>
                                          <p:attrName>ppt_w</p:attrName>
                                        </p:attrNameLst>
                                      </p:cBhvr>
                                      <p:tavLst>
                                        <p:tav tm="0">
                                          <p:val>
                                            <p:fltVal val="0"/>
                                          </p:val>
                                        </p:tav>
                                        <p:tav tm="100000">
                                          <p:val>
                                            <p:strVal val="#ppt_w"/>
                                          </p:val>
                                        </p:tav>
                                      </p:tavLst>
                                    </p:anim>
                                    <p:anim calcmode="lin" valueType="num">
                                      <p:cBhvr>
                                        <p:cTn id="121" dur="1000" fill="hold"/>
                                        <p:tgtEl>
                                          <p:spTgt spid="17429"/>
                                        </p:tgtEl>
                                        <p:attrNameLst>
                                          <p:attrName>ppt_h</p:attrName>
                                        </p:attrNameLst>
                                      </p:cBhvr>
                                      <p:tavLst>
                                        <p:tav tm="0">
                                          <p:val>
                                            <p:fltVal val="0"/>
                                          </p:val>
                                        </p:tav>
                                        <p:tav tm="100000">
                                          <p:val>
                                            <p:strVal val="#ppt_h"/>
                                          </p:val>
                                        </p:tav>
                                      </p:tavLst>
                                    </p:anim>
                                    <p:anim calcmode="lin" valueType="num">
                                      <p:cBhvr>
                                        <p:cTn id="122" dur="1000" fill="hold"/>
                                        <p:tgtEl>
                                          <p:spTgt spid="17429"/>
                                        </p:tgtEl>
                                        <p:attrNameLst>
                                          <p:attrName>style.rotation</p:attrName>
                                        </p:attrNameLst>
                                      </p:cBhvr>
                                      <p:tavLst>
                                        <p:tav tm="0">
                                          <p:val>
                                            <p:fltVal val="90"/>
                                          </p:val>
                                        </p:tav>
                                        <p:tav tm="100000">
                                          <p:val>
                                            <p:fltVal val="0"/>
                                          </p:val>
                                        </p:tav>
                                      </p:tavLst>
                                    </p:anim>
                                    <p:animEffect>
                                      <p:cBhvr>
                                        <p:cTn id="123" dur="1000"/>
                                        <p:tgtEl>
                                          <p:spTgt spid="17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autoUpdateAnimBg="0"/>
      <p:bldP spid="17414" grpId="0" bldLvl="0" animBg="1" autoUpdateAnimBg="0"/>
      <p:bldP spid="17415" grpId="0" bldLvl="0" animBg="1" autoUpdateAnimBg="0"/>
      <p:bldP spid="17416" grpId="0" bldLvl="0" autoUpdateAnimBg="0"/>
      <p:bldP spid="17423" grpId="0" bldLvl="0" animBg="1" autoUpdateAnimBg="0"/>
      <p:bldP spid="17424" grpId="0" bldLvl="0" animBg="1" autoUpdateAnimBg="0"/>
      <p:bldP spid="17425" grpId="0" bldLvl="0" animBg="1" autoUpdateAnimBg="0"/>
      <p:bldP spid="17426" grpId="0" bldLvl="0" animBg="1" autoUpdateAnimBg="0"/>
      <p:bldP spid="17427" grpId="0" bldLvl="0" animBg="1" autoUpdateAnimBg="0"/>
      <p:bldP spid="17428" grpId="0" bldLvl="0" animBg="1" autoUpdateAnimBg="0"/>
      <p:bldP spid="17429"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7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a:solidFill>
                  <a:schemeClr val="bg1"/>
                </a:solidFill>
                <a:latin typeface="Calibri" panose="020F0502020204030204" pitchFamily="34" charset="0"/>
              </a:rPr>
              <a:t>Recent updates:</a:t>
            </a:r>
            <a:endParaRPr lang="en-US" altLang="zh-CN" sz="1800"/>
          </a:p>
        </p:txBody>
      </p:sp>
      <p:grpSp>
        <p:nvGrpSpPr>
          <p:cNvPr id="2" name="Group 9"/>
          <p:cNvGrpSpPr>
            <a:grpSpLocks/>
          </p:cNvGrpSpPr>
          <p:nvPr/>
        </p:nvGrpSpPr>
        <p:grpSpPr bwMode="auto">
          <a:xfrm>
            <a:off x="252413" y="188913"/>
            <a:ext cx="5940425" cy="1104900"/>
            <a:chOff x="0" y="0"/>
            <a:chExt cx="9356" cy="1740"/>
          </a:xfrm>
        </p:grpSpPr>
        <p:sp>
          <p:nvSpPr>
            <p:cNvPr id="3" name="AutoShape 10"/>
            <p:cNvSpPr>
              <a:spLocks noChangeArrowheads="1"/>
            </p:cNvSpPr>
            <p:nvPr/>
          </p:nvSpPr>
          <p:spPr bwMode="auto">
            <a:xfrm>
              <a:off x="169" y="324"/>
              <a:ext cx="9047" cy="997"/>
            </a:xfrm>
            <a:prstGeom prst="roundRect">
              <a:avLst>
                <a:gd name="adj" fmla="val 16667"/>
              </a:avLst>
            </a:prstGeom>
            <a:gradFill rotWithShape="0">
              <a:gsLst>
                <a:gs pos="0">
                  <a:srgbClr val="440000"/>
                </a:gs>
                <a:gs pos="50000">
                  <a:srgbClr val="990000"/>
                </a:gs>
                <a:gs pos="100000">
                  <a:srgbClr val="440000"/>
                </a:gs>
              </a:gsLst>
              <a:lin ang="18900000" scaled="1"/>
            </a:gradFill>
            <a:ln w="222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4" name="Rectangle 11"/>
            <p:cNvSpPr>
              <a:spLocks noChangeArrowheads="1"/>
            </p:cNvSpPr>
            <p:nvPr/>
          </p:nvSpPr>
          <p:spPr bwMode="auto">
            <a:xfrm>
              <a:off x="1498" y="257"/>
              <a:ext cx="7858"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r>
                <a:rPr lang="en-US" altLang="zh-CN" sz="2400" b="1">
                  <a:solidFill>
                    <a:srgbClr val="000000"/>
                  </a:solidFill>
                </a:rPr>
                <a:t>NORTHUMBRIA BLOODBIKES</a:t>
              </a:r>
              <a:endParaRPr lang="en-US" altLang="zh-CN" sz="1800"/>
            </a:p>
          </p:txBody>
        </p:sp>
        <p:pic>
          <p:nvPicPr>
            <p:cNvPr id="5" name="Picture 12" descr="Logo_771x771px -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40"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13"/>
            <p:cNvSpPr>
              <a:spLocks noChangeArrowheads="1"/>
            </p:cNvSpPr>
            <p:nvPr/>
          </p:nvSpPr>
          <p:spPr bwMode="auto">
            <a:xfrm>
              <a:off x="0" y="0"/>
              <a:ext cx="1737" cy="1737"/>
            </a:xfrm>
            <a:prstGeom prst="ellipse">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7" name="Rectangle 14"/>
            <p:cNvSpPr>
              <a:spLocks noChangeArrowheads="1"/>
            </p:cNvSpPr>
            <p:nvPr/>
          </p:nvSpPr>
          <p:spPr bwMode="auto">
            <a:xfrm>
              <a:off x="1572" y="171"/>
              <a:ext cx="7643"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r>
                <a:rPr lang="en-US" altLang="zh-CN" sz="2400" b="1">
                  <a:solidFill>
                    <a:schemeClr val="bg1"/>
                  </a:solidFill>
                </a:rPr>
                <a:t>NORTHUMBRIA BLOODBIKES</a:t>
              </a:r>
              <a:endParaRPr lang="en-US" altLang="zh-CN" sz="1800"/>
            </a:p>
          </p:txBody>
        </p:sp>
      </p:grpSp>
      <p:pic>
        <p:nvPicPr>
          <p:cNvPr id="10" name="Picture 9"/>
          <p:cNvPicPr>
            <a:picLocks noChangeAspect="1"/>
          </p:cNvPicPr>
          <p:nvPr/>
        </p:nvPicPr>
        <p:blipFill>
          <a:blip r:embed="rId4" cstate="print"/>
          <a:stretch>
            <a:fillRect/>
          </a:stretch>
        </p:blipFill>
        <p:spPr>
          <a:xfrm>
            <a:off x="23991" y="161417"/>
            <a:ext cx="8766927" cy="6561461"/>
          </a:xfrm>
          <a:prstGeom prst="rect">
            <a:avLst/>
          </a:prstGeom>
        </p:spPr>
      </p:pic>
    </p:spTree>
    <p:extLst>
      <p:ext uri="{BB962C8B-B14F-4D97-AF65-F5344CB8AC3E}">
        <p14:creationId xmlns:p14="http://schemas.microsoft.com/office/powerpoint/2010/main" val="337550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Effect>
                                      <p:cBhvr>
                                        <p:cTn id="7"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0974155_10152750672067832_5573862321236861141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838" y="-14288"/>
            <a:ext cx="12272963"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9460" name="Rectangle 4"/>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19461" name="Text Box 5"/>
          <p:cNvSpPr>
            <a:spLocks noChangeArrowheads="1"/>
          </p:cNvSpPr>
          <p:nvPr/>
        </p:nvSpPr>
        <p:spPr bwMode="auto">
          <a:xfrm>
            <a:off x="539750" y="1917700"/>
            <a:ext cx="8281988"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br>
              <a:rPr lang="en-US" altLang="zh-CN" sz="2000">
                <a:solidFill>
                  <a:schemeClr val="bg1"/>
                </a:solidFill>
              </a:rPr>
            </a:br>
            <a:r>
              <a:rPr lang="en-US" altLang="zh-CN" sz="2000">
                <a:solidFill>
                  <a:schemeClr val="bg1"/>
                </a:solidFill>
              </a:rPr>
              <a:t>"The delivery of blood, daily, to each of the two Great North Air Ambulance helicopters, to enable blood transfusions at the scene of an accident instead of waiting until the patient reaches a hospital"</a:t>
            </a:r>
          </a:p>
          <a:p>
            <a:pPr algn="ctr" eaLnBrk="1" hangingPunct="1">
              <a:spcBef>
                <a:spcPct val="0"/>
              </a:spcBef>
              <a:buFontTx/>
              <a:buNone/>
            </a:pPr>
            <a:r>
              <a:rPr lang="en-US" altLang="zh-CN" sz="2000">
                <a:solidFill>
                  <a:schemeClr val="bg1"/>
                </a:solidFill>
              </a:rPr>
              <a:t> </a:t>
            </a:r>
          </a:p>
          <a:p>
            <a:pPr algn="ctr" eaLnBrk="1" hangingPunct="1">
              <a:spcBef>
                <a:spcPct val="0"/>
              </a:spcBef>
              <a:buFontTx/>
              <a:buNone/>
            </a:pPr>
            <a:r>
              <a:rPr lang="en-US" altLang="zh-CN" sz="2000">
                <a:solidFill>
                  <a:schemeClr val="bg1"/>
                </a:solidFill>
              </a:rPr>
              <a:t>  Idea came from frontline military field hospitals in Afghanistan</a:t>
            </a:r>
          </a:p>
          <a:p>
            <a:pPr algn="ctr" eaLnBrk="1" hangingPunct="1">
              <a:spcBef>
                <a:spcPct val="0"/>
              </a:spcBef>
              <a:buFontTx/>
              <a:buNone/>
            </a:pPr>
            <a:r>
              <a:rPr lang="en-US" altLang="zh-CN" sz="2000">
                <a:solidFill>
                  <a:schemeClr val="bg1"/>
                </a:solidFill>
              </a:rPr>
              <a:t>  Only group "O negative" blood used - can be used for any blood type</a:t>
            </a:r>
          </a:p>
          <a:p>
            <a:pPr algn="ctr" eaLnBrk="1" hangingPunct="1">
              <a:spcBef>
                <a:spcPct val="0"/>
              </a:spcBef>
              <a:buFontTx/>
              <a:buNone/>
            </a:pPr>
            <a:r>
              <a:rPr lang="en-US" altLang="zh-CN" sz="2000">
                <a:solidFill>
                  <a:schemeClr val="bg1"/>
                </a:solidFill>
              </a:rPr>
              <a:t>  Specially insulated storage boxes maintain temperature for 48 hours</a:t>
            </a:r>
          </a:p>
          <a:p>
            <a:pPr algn="ctr" eaLnBrk="1" hangingPunct="1">
              <a:spcBef>
                <a:spcPct val="0"/>
              </a:spcBef>
              <a:buFontTx/>
              <a:buNone/>
            </a:pPr>
            <a:r>
              <a:rPr lang="en-US" altLang="zh-CN" sz="2000">
                <a:solidFill>
                  <a:schemeClr val="bg1"/>
                </a:solidFill>
              </a:rPr>
              <a:t>  In-built electronics show if box temperature has breached thresholds</a:t>
            </a:r>
          </a:p>
          <a:p>
            <a:pPr algn="ctr" eaLnBrk="1" hangingPunct="1">
              <a:spcBef>
                <a:spcPct val="0"/>
              </a:spcBef>
              <a:buFontTx/>
              <a:buNone/>
            </a:pPr>
            <a:r>
              <a:rPr lang="en-US" altLang="zh-CN" sz="2000">
                <a:solidFill>
                  <a:schemeClr val="bg1"/>
                </a:solidFill>
              </a:rPr>
              <a:t>  Blood transfused at scene is heated to body temperature "on the fly"</a:t>
            </a:r>
          </a:p>
          <a:p>
            <a:pPr algn="ctr" eaLnBrk="1" hangingPunct="1">
              <a:spcBef>
                <a:spcPct val="0"/>
              </a:spcBef>
              <a:buFontTx/>
              <a:buNone/>
            </a:pPr>
            <a:r>
              <a:rPr lang="en-US" altLang="zh-CN" sz="2000">
                <a:solidFill>
                  <a:schemeClr val="bg1"/>
                </a:solidFill>
              </a:rPr>
              <a:t>  Unused blood is returned to hospitals before temperature drops, so </a:t>
            </a:r>
            <a:br>
              <a:rPr lang="en-US" altLang="zh-CN" sz="2000">
                <a:solidFill>
                  <a:schemeClr val="bg1"/>
                </a:solidFill>
              </a:rPr>
            </a:br>
            <a:r>
              <a:rPr lang="en-US" altLang="zh-CN" sz="2000">
                <a:solidFill>
                  <a:schemeClr val="bg1"/>
                </a:solidFill>
              </a:rPr>
              <a:t>   that it can go back into refrigeration for use in operations: No waste!</a:t>
            </a:r>
          </a:p>
          <a:p>
            <a:pPr algn="ctr" eaLnBrk="1" hangingPunct="1">
              <a:spcBef>
                <a:spcPct val="0"/>
              </a:spcBef>
              <a:buFontTx/>
              <a:buNone/>
            </a:pPr>
            <a:r>
              <a:rPr lang="en-US" altLang="zh-CN" sz="2000">
                <a:solidFill>
                  <a:schemeClr val="bg1"/>
                </a:solidFill>
              </a:rPr>
              <a:t>  Relays with another blood bike group to reach furthest base (Penrith)</a:t>
            </a:r>
          </a:p>
          <a:p>
            <a:pPr algn="ctr" eaLnBrk="1" hangingPunct="1">
              <a:spcBef>
                <a:spcPct val="0"/>
              </a:spcBef>
              <a:buFontTx/>
              <a:buNone/>
            </a:pPr>
            <a:endParaRPr lang="en-US" altLang="zh-CN" sz="2000">
              <a:solidFill>
                <a:schemeClr val="bg1"/>
              </a:solidFill>
            </a:endParaRPr>
          </a:p>
        </p:txBody>
      </p:sp>
      <p:sp>
        <p:nvSpPr>
          <p:cNvPr id="19468" name="Oval 12"/>
          <p:cNvSpPr>
            <a:spLocks noChangeArrowheads="1"/>
          </p:cNvSpPr>
          <p:nvPr/>
        </p:nvSpPr>
        <p:spPr bwMode="auto">
          <a:xfrm>
            <a:off x="6619875" y="200025"/>
            <a:ext cx="1106488" cy="1104900"/>
          </a:xfrm>
          <a:prstGeom prst="ellipse">
            <a:avLst/>
          </a:prstGeom>
          <a:solidFill>
            <a:schemeClr val="tx1"/>
          </a:solidFill>
          <a:ln w="19050">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9470" name="Rectangle 2"/>
          <p:cNvSpPr>
            <a:spLocks noGrp="1" noChangeArrowheads="1"/>
          </p:cNvSpPr>
          <p:nvPr/>
        </p:nvSpPr>
        <p:spPr bwMode="auto">
          <a:xfrm>
            <a:off x="612775" y="1054100"/>
            <a:ext cx="58324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ct val="0"/>
              </a:spcBef>
              <a:buFontTx/>
              <a:buNone/>
            </a:pPr>
            <a:r>
              <a:rPr lang="en-US" altLang="zh-CN" b="1">
                <a:solidFill>
                  <a:srgbClr val="000000"/>
                </a:solidFill>
                <a:latin typeface="Calibri" panose="020F0502020204030204" pitchFamily="34" charset="0"/>
              </a:rPr>
              <a:t>"Blood On Board" ("BoB")</a:t>
            </a:r>
            <a:endParaRPr lang="en-US" altLang="zh-CN" sz="1800"/>
          </a:p>
        </p:txBody>
      </p:sp>
      <p:grpSp>
        <p:nvGrpSpPr>
          <p:cNvPr id="15" name="Group 14"/>
          <p:cNvGrpSpPr/>
          <p:nvPr/>
        </p:nvGrpSpPr>
        <p:grpSpPr>
          <a:xfrm>
            <a:off x="782881" y="128826"/>
            <a:ext cx="5949269" cy="1246307"/>
            <a:chOff x="916151" y="69601"/>
            <a:chExt cx="5949269" cy="1246307"/>
          </a:xfrm>
        </p:grpSpPr>
        <p:sp>
          <p:nvSpPr>
            <p:cNvPr id="16" name="Rounded Rectangle 15"/>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7" name="TextBox 16"/>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pic>
        <p:nvPicPr>
          <p:cNvPr id="19469" name="Picture 13" descr="19454213-99f7-4ce0-9d88-f3b37534fbc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7488" y="134938"/>
            <a:ext cx="12144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8"/>
                                        </p:tgtEl>
                                        <p:attrNameLst>
                                          <p:attrName>style.visibility</p:attrName>
                                        </p:attrNameLst>
                                      </p:cBhvr>
                                      <p:to>
                                        <p:strVal val="visible"/>
                                      </p:to>
                                    </p:set>
                                    <p:animEffect>
                                      <p:cBhvr>
                                        <p:cTn id="7" dur="500"/>
                                        <p:tgtEl>
                                          <p:spTgt spid="19468"/>
                                        </p:tgtEl>
                                      </p:cBhvr>
                                    </p:animEffect>
                                  </p:childTnLst>
                                </p:cTn>
                              </p:par>
                            </p:childTnLst>
                          </p:cTn>
                        </p:par>
                        <p:par>
                          <p:cTn id="8" fill="hold" nodeType="afterGroup">
                            <p:stCondLst>
                              <p:cond delay="500"/>
                            </p:stCondLst>
                            <p:childTnLst>
                              <p:par>
                                <p:cTn id="9" presetID="19" presetClass="entr" presetSubtype="10" fill="hold" nodeType="afterEffect">
                                  <p:stCondLst>
                                    <p:cond delay="0"/>
                                  </p:stCondLst>
                                  <p:childTnLst>
                                    <p:set>
                                      <p:cBhvr>
                                        <p:cTn id="10" dur="1" fill="hold">
                                          <p:stCondLst>
                                            <p:cond delay="0"/>
                                          </p:stCondLst>
                                        </p:cTn>
                                        <p:tgtEl>
                                          <p:spTgt spid="19469"/>
                                        </p:tgtEl>
                                        <p:attrNameLst>
                                          <p:attrName>style.visibility</p:attrName>
                                        </p:attrNameLst>
                                      </p:cBhvr>
                                      <p:to>
                                        <p:strVal val="visible"/>
                                      </p:to>
                                    </p:set>
                                    <p:anim calcmode="lin" valueType="num">
                                      <p:cBhvr>
                                        <p:cTn id="11" dur="1000" fill="hold"/>
                                        <p:tgtEl>
                                          <p:spTgt spid="19469"/>
                                        </p:tgtEl>
                                        <p:attrNameLst>
                                          <p:attrName>ppt_w</p:attrName>
                                        </p:attrNameLst>
                                      </p:cBhvr>
                                      <p:tavLst>
                                        <p:tav tm="0" fmla="#ppt_w*sin(2.5*pi*$)">
                                          <p:val>
                                            <p:fltVal val="0"/>
                                          </p:val>
                                        </p:tav>
                                        <p:tav tm="100000">
                                          <p:val>
                                            <p:fltVal val="1"/>
                                          </p:val>
                                        </p:tav>
                                      </p:tavLst>
                                    </p:anim>
                                    <p:anim calcmode="lin" valueType="num">
                                      <p:cBhvr>
                                        <p:cTn id="12" dur="1000" fill="hold"/>
                                        <p:tgtEl>
                                          <p:spTgt spid="19469"/>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70"/>
                                        </p:tgtEl>
                                        <p:attrNameLst>
                                          <p:attrName>style.visibility</p:attrName>
                                        </p:attrNameLst>
                                      </p:cBhvr>
                                      <p:to>
                                        <p:strVal val="visible"/>
                                      </p:to>
                                    </p:set>
                                    <p:animEffect>
                                      <p:cBhvr>
                                        <p:cTn id="17" dur="500"/>
                                        <p:tgtEl>
                                          <p:spTgt spid="19470"/>
                                        </p:tgtEl>
                                      </p:cBhvr>
                                    </p:animEffect>
                                  </p:childTnLst>
                                </p:cTn>
                              </p:par>
                            </p:childTnLst>
                          </p:cTn>
                        </p:par>
                        <p:par>
                          <p:cTn id="18" fill="hold" nodeType="afterGroup">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19459"/>
                                        </p:tgtEl>
                                        <p:attrNameLst>
                                          <p:attrName>style.visibility</p:attrName>
                                        </p:attrNameLst>
                                      </p:cBhvr>
                                      <p:to>
                                        <p:strVal val="visible"/>
                                      </p:to>
                                    </p:set>
                                    <p:anim calcmode="lin" valueType="num">
                                      <p:cBhvr>
                                        <p:cTn id="21" dur="500" fill="hold"/>
                                        <p:tgtEl>
                                          <p:spTgt spid="19459"/>
                                        </p:tgtEl>
                                        <p:attrNameLst>
                                          <p:attrName>ppt_w</p:attrName>
                                        </p:attrNameLst>
                                      </p:cBhvr>
                                      <p:tavLst>
                                        <p:tav tm="0">
                                          <p:val>
                                            <p:fltVal val="0"/>
                                          </p:val>
                                        </p:tav>
                                        <p:tav tm="100000">
                                          <p:val>
                                            <p:strVal val="#ppt_w"/>
                                          </p:val>
                                        </p:tav>
                                      </p:tavLst>
                                    </p:anim>
                                    <p:anim calcmode="lin" valueType="num">
                                      <p:cBhvr>
                                        <p:cTn id="22" dur="500" fill="hold"/>
                                        <p:tgtEl>
                                          <p:spTgt spid="19459"/>
                                        </p:tgtEl>
                                        <p:attrNameLst>
                                          <p:attrName>ppt_h</p:attrName>
                                        </p:attrNameLst>
                                      </p:cBhvr>
                                      <p:tavLst>
                                        <p:tav tm="0">
                                          <p:val>
                                            <p:fltVal val="0"/>
                                          </p:val>
                                        </p:tav>
                                        <p:tav tm="100000">
                                          <p:val>
                                            <p:strVal val="#ppt_h"/>
                                          </p:val>
                                        </p:tav>
                                      </p:tavLst>
                                    </p:anim>
                                    <p:animEffect>
                                      <p:cBhvr>
                                        <p:cTn id="23" dur="500"/>
                                        <p:tgtEl>
                                          <p:spTgt spid="19459"/>
                                        </p:tgtEl>
                                      </p:cBhvr>
                                    </p:animEffect>
                                  </p:childTnLst>
                                </p:cTn>
                              </p:par>
                            </p:childTnLst>
                          </p:cTn>
                        </p:par>
                        <p:par>
                          <p:cTn id="24" fill="hold" nodeType="afterGroup">
                            <p:stCondLst>
                              <p:cond delay="1000"/>
                            </p:stCondLst>
                            <p:childTnLst>
                              <p:par>
                                <p:cTn id="25" presetID="53" presetClass="entr" presetSubtype="0" fill="hold" grpId="0" nodeType="afterEffect">
                                  <p:stCondLst>
                                    <p:cond delay="0"/>
                                  </p:stCondLst>
                                  <p:childTnLst>
                                    <p:set>
                                      <p:cBhvr>
                                        <p:cTn id="26" dur="1" fill="hold">
                                          <p:stCondLst>
                                            <p:cond delay="0"/>
                                          </p:stCondLst>
                                        </p:cTn>
                                        <p:tgtEl>
                                          <p:spTgt spid="19461">
                                            <p:txEl>
                                              <p:pRg st="0" end="0"/>
                                            </p:txEl>
                                          </p:spTgt>
                                        </p:tgtEl>
                                        <p:attrNameLst>
                                          <p:attrName>style.visibility</p:attrName>
                                        </p:attrNameLst>
                                      </p:cBhvr>
                                      <p:to>
                                        <p:strVal val="visible"/>
                                      </p:to>
                                    </p:set>
                                    <p:anim calcmode="lin" valueType="num">
                                      <p:cBhvr>
                                        <p:cTn id="27" dur="500" fill="hold"/>
                                        <p:tgtEl>
                                          <p:spTgt spid="19461">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9461">
                                            <p:txEl>
                                              <p:pRg st="0" end="0"/>
                                            </p:txEl>
                                          </p:spTgt>
                                        </p:tgtEl>
                                        <p:attrNameLst>
                                          <p:attrName>ppt_h</p:attrName>
                                        </p:attrNameLst>
                                      </p:cBhvr>
                                      <p:tavLst>
                                        <p:tav tm="0">
                                          <p:val>
                                            <p:fltVal val="0"/>
                                          </p:val>
                                        </p:tav>
                                        <p:tav tm="100000">
                                          <p:val>
                                            <p:strVal val="#ppt_h"/>
                                          </p:val>
                                        </p:tav>
                                      </p:tavLst>
                                    </p:anim>
                                    <p:animEffect>
                                      <p:cBhvr>
                                        <p:cTn id="29" dur="500"/>
                                        <p:tgtEl>
                                          <p:spTgt spid="19461">
                                            <p:txEl>
                                              <p:pRg st="0" end="0"/>
                                            </p:txEl>
                                          </p:spTgt>
                                        </p:tgtEl>
                                      </p:cBhvr>
                                    </p:animEffect>
                                  </p:childTnLst>
                                </p:cTn>
                              </p:par>
                            </p:childTnLst>
                          </p:cTn>
                        </p:par>
                        <p:par>
                          <p:cTn id="30" fill="hold" nodeType="afterGroup">
                            <p:stCondLst>
                              <p:cond delay="1500"/>
                            </p:stCondLst>
                            <p:childTnLst>
                              <p:par>
                                <p:cTn id="31" presetID="53" presetClass="entr" presetSubtype="0" fill="hold" nodeType="afterEffect">
                                  <p:stCondLst>
                                    <p:cond delay="0"/>
                                  </p:stCondLst>
                                  <p:childTnLst>
                                    <p:set>
                                      <p:cBhvr>
                                        <p:cTn id="32" dur="1" fill="hold">
                                          <p:stCondLst>
                                            <p:cond delay="0"/>
                                          </p:stCondLst>
                                        </p:cTn>
                                        <p:tgtEl>
                                          <p:spTgt spid="19461">
                                            <p:txEl>
                                              <p:pRg st="2" end="2"/>
                                            </p:txEl>
                                          </p:spTgt>
                                        </p:tgtEl>
                                        <p:attrNameLst>
                                          <p:attrName>style.visibility</p:attrName>
                                        </p:attrNameLst>
                                      </p:cBhvr>
                                      <p:to>
                                        <p:strVal val="visible"/>
                                      </p:to>
                                    </p:set>
                                    <p:anim calcmode="lin" valueType="num">
                                      <p:cBhvr>
                                        <p:cTn id="33" dur="500" fill="hold"/>
                                        <p:tgtEl>
                                          <p:spTgt spid="19461">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9461">
                                            <p:txEl>
                                              <p:pRg st="2" end="2"/>
                                            </p:txEl>
                                          </p:spTgt>
                                        </p:tgtEl>
                                        <p:attrNameLst>
                                          <p:attrName>ppt_h</p:attrName>
                                        </p:attrNameLst>
                                      </p:cBhvr>
                                      <p:tavLst>
                                        <p:tav tm="0">
                                          <p:val>
                                            <p:fltVal val="0"/>
                                          </p:val>
                                        </p:tav>
                                        <p:tav tm="100000">
                                          <p:val>
                                            <p:strVal val="#ppt_h"/>
                                          </p:val>
                                        </p:tav>
                                      </p:tavLst>
                                    </p:anim>
                                    <p:animEffect>
                                      <p:cBhvr>
                                        <p:cTn id="35" dur="500"/>
                                        <p:tgtEl>
                                          <p:spTgt spid="19461">
                                            <p:txEl>
                                              <p:pRg st="2" end="2"/>
                                            </p:txEl>
                                          </p:spTgt>
                                        </p:tgtEl>
                                      </p:cBhvr>
                                    </p:animEffect>
                                  </p:childTnLst>
                                </p:cTn>
                              </p:par>
                            </p:childTnLst>
                          </p:cTn>
                        </p:par>
                        <p:par>
                          <p:cTn id="36" fill="hold" nodeType="afterGroup">
                            <p:stCondLst>
                              <p:cond delay="2000"/>
                            </p:stCondLst>
                            <p:childTnLst>
                              <p:par>
                                <p:cTn id="37" presetID="53" presetClass="entr" presetSubtype="0" fill="hold" nodeType="afterEffect">
                                  <p:stCondLst>
                                    <p:cond delay="0"/>
                                  </p:stCondLst>
                                  <p:childTnLst>
                                    <p:set>
                                      <p:cBhvr>
                                        <p:cTn id="38" dur="1" fill="hold">
                                          <p:stCondLst>
                                            <p:cond delay="0"/>
                                          </p:stCondLst>
                                        </p:cTn>
                                        <p:tgtEl>
                                          <p:spTgt spid="19461">
                                            <p:txEl>
                                              <p:pRg st="3" end="3"/>
                                            </p:txEl>
                                          </p:spTgt>
                                        </p:tgtEl>
                                        <p:attrNameLst>
                                          <p:attrName>style.visibility</p:attrName>
                                        </p:attrNameLst>
                                      </p:cBhvr>
                                      <p:to>
                                        <p:strVal val="visible"/>
                                      </p:to>
                                    </p:set>
                                    <p:anim calcmode="lin" valueType="num">
                                      <p:cBhvr>
                                        <p:cTn id="39" dur="500" fill="hold"/>
                                        <p:tgtEl>
                                          <p:spTgt spid="1946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9461">
                                            <p:txEl>
                                              <p:pRg st="3" end="3"/>
                                            </p:txEl>
                                          </p:spTgt>
                                        </p:tgtEl>
                                        <p:attrNameLst>
                                          <p:attrName>ppt_h</p:attrName>
                                        </p:attrNameLst>
                                      </p:cBhvr>
                                      <p:tavLst>
                                        <p:tav tm="0">
                                          <p:val>
                                            <p:fltVal val="0"/>
                                          </p:val>
                                        </p:tav>
                                        <p:tav tm="100000">
                                          <p:val>
                                            <p:strVal val="#ppt_h"/>
                                          </p:val>
                                        </p:tav>
                                      </p:tavLst>
                                    </p:anim>
                                    <p:animEffect>
                                      <p:cBhvr>
                                        <p:cTn id="41" dur="500"/>
                                        <p:tgtEl>
                                          <p:spTgt spid="19461">
                                            <p:txEl>
                                              <p:pRg st="3" end="3"/>
                                            </p:txEl>
                                          </p:spTgt>
                                        </p:tgtEl>
                                      </p:cBhvr>
                                    </p:animEffect>
                                  </p:childTnLst>
                                </p:cTn>
                              </p:par>
                            </p:childTnLst>
                          </p:cTn>
                        </p:par>
                        <p:par>
                          <p:cTn id="42" fill="hold" nodeType="afterGroup">
                            <p:stCondLst>
                              <p:cond delay="2500"/>
                            </p:stCondLst>
                            <p:childTnLst>
                              <p:par>
                                <p:cTn id="43" presetID="53" presetClass="entr" presetSubtype="0" fill="hold" nodeType="afterEffect">
                                  <p:stCondLst>
                                    <p:cond delay="0"/>
                                  </p:stCondLst>
                                  <p:childTnLst>
                                    <p:set>
                                      <p:cBhvr>
                                        <p:cTn id="44" dur="1" fill="hold">
                                          <p:stCondLst>
                                            <p:cond delay="0"/>
                                          </p:stCondLst>
                                        </p:cTn>
                                        <p:tgtEl>
                                          <p:spTgt spid="19461">
                                            <p:txEl>
                                              <p:pRg st="4" end="4"/>
                                            </p:txEl>
                                          </p:spTgt>
                                        </p:tgtEl>
                                        <p:attrNameLst>
                                          <p:attrName>style.visibility</p:attrName>
                                        </p:attrNameLst>
                                      </p:cBhvr>
                                      <p:to>
                                        <p:strVal val="visible"/>
                                      </p:to>
                                    </p:set>
                                    <p:anim calcmode="lin" valueType="num">
                                      <p:cBhvr>
                                        <p:cTn id="45" dur="500" fill="hold"/>
                                        <p:tgtEl>
                                          <p:spTgt spid="19461">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19461">
                                            <p:txEl>
                                              <p:pRg st="4" end="4"/>
                                            </p:txEl>
                                          </p:spTgt>
                                        </p:tgtEl>
                                        <p:attrNameLst>
                                          <p:attrName>ppt_h</p:attrName>
                                        </p:attrNameLst>
                                      </p:cBhvr>
                                      <p:tavLst>
                                        <p:tav tm="0">
                                          <p:val>
                                            <p:fltVal val="0"/>
                                          </p:val>
                                        </p:tav>
                                        <p:tav tm="100000">
                                          <p:val>
                                            <p:strVal val="#ppt_h"/>
                                          </p:val>
                                        </p:tav>
                                      </p:tavLst>
                                    </p:anim>
                                    <p:animEffect>
                                      <p:cBhvr>
                                        <p:cTn id="47" dur="500"/>
                                        <p:tgtEl>
                                          <p:spTgt spid="19461">
                                            <p:txEl>
                                              <p:pRg st="4" end="4"/>
                                            </p:txEl>
                                          </p:spTgt>
                                        </p:tgtEl>
                                      </p:cBhvr>
                                    </p:animEffect>
                                  </p:childTnLst>
                                </p:cTn>
                              </p:par>
                            </p:childTnLst>
                          </p:cTn>
                        </p:par>
                        <p:par>
                          <p:cTn id="48" fill="hold" nodeType="afterGroup">
                            <p:stCondLst>
                              <p:cond delay="3000"/>
                            </p:stCondLst>
                            <p:childTnLst>
                              <p:par>
                                <p:cTn id="49" presetID="53" presetClass="entr" presetSubtype="0" fill="hold" nodeType="afterEffect">
                                  <p:stCondLst>
                                    <p:cond delay="0"/>
                                  </p:stCondLst>
                                  <p:childTnLst>
                                    <p:set>
                                      <p:cBhvr>
                                        <p:cTn id="50" dur="1" fill="hold">
                                          <p:stCondLst>
                                            <p:cond delay="0"/>
                                          </p:stCondLst>
                                        </p:cTn>
                                        <p:tgtEl>
                                          <p:spTgt spid="19461">
                                            <p:txEl>
                                              <p:pRg st="5" end="5"/>
                                            </p:txEl>
                                          </p:spTgt>
                                        </p:tgtEl>
                                        <p:attrNameLst>
                                          <p:attrName>style.visibility</p:attrName>
                                        </p:attrNameLst>
                                      </p:cBhvr>
                                      <p:to>
                                        <p:strVal val="visible"/>
                                      </p:to>
                                    </p:set>
                                    <p:anim calcmode="lin" valueType="num">
                                      <p:cBhvr>
                                        <p:cTn id="51" dur="500" fill="hold"/>
                                        <p:tgtEl>
                                          <p:spTgt spid="19461">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19461">
                                            <p:txEl>
                                              <p:pRg st="5" end="5"/>
                                            </p:txEl>
                                          </p:spTgt>
                                        </p:tgtEl>
                                        <p:attrNameLst>
                                          <p:attrName>ppt_h</p:attrName>
                                        </p:attrNameLst>
                                      </p:cBhvr>
                                      <p:tavLst>
                                        <p:tav tm="0">
                                          <p:val>
                                            <p:fltVal val="0"/>
                                          </p:val>
                                        </p:tav>
                                        <p:tav tm="100000">
                                          <p:val>
                                            <p:strVal val="#ppt_h"/>
                                          </p:val>
                                        </p:tav>
                                      </p:tavLst>
                                    </p:anim>
                                    <p:animEffect>
                                      <p:cBhvr>
                                        <p:cTn id="53" dur="500"/>
                                        <p:tgtEl>
                                          <p:spTgt spid="19461">
                                            <p:txEl>
                                              <p:pRg st="5" end="5"/>
                                            </p:txEl>
                                          </p:spTgt>
                                        </p:tgtEl>
                                      </p:cBhvr>
                                    </p:animEffect>
                                  </p:childTnLst>
                                </p:cTn>
                              </p:par>
                            </p:childTnLst>
                          </p:cTn>
                        </p:par>
                        <p:par>
                          <p:cTn id="54" fill="hold" nodeType="afterGroup">
                            <p:stCondLst>
                              <p:cond delay="3500"/>
                            </p:stCondLst>
                            <p:childTnLst>
                              <p:par>
                                <p:cTn id="55" presetID="53" presetClass="entr" presetSubtype="0" fill="hold" nodeType="afterEffect">
                                  <p:stCondLst>
                                    <p:cond delay="0"/>
                                  </p:stCondLst>
                                  <p:childTnLst>
                                    <p:set>
                                      <p:cBhvr>
                                        <p:cTn id="56" dur="1" fill="hold">
                                          <p:stCondLst>
                                            <p:cond delay="0"/>
                                          </p:stCondLst>
                                        </p:cTn>
                                        <p:tgtEl>
                                          <p:spTgt spid="19461">
                                            <p:txEl>
                                              <p:pRg st="6" end="6"/>
                                            </p:txEl>
                                          </p:spTgt>
                                        </p:tgtEl>
                                        <p:attrNameLst>
                                          <p:attrName>style.visibility</p:attrName>
                                        </p:attrNameLst>
                                      </p:cBhvr>
                                      <p:to>
                                        <p:strVal val="visible"/>
                                      </p:to>
                                    </p:set>
                                    <p:anim calcmode="lin" valueType="num">
                                      <p:cBhvr>
                                        <p:cTn id="57" dur="500" fill="hold"/>
                                        <p:tgtEl>
                                          <p:spTgt spid="19461">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9461">
                                            <p:txEl>
                                              <p:pRg st="6" end="6"/>
                                            </p:txEl>
                                          </p:spTgt>
                                        </p:tgtEl>
                                        <p:attrNameLst>
                                          <p:attrName>ppt_h</p:attrName>
                                        </p:attrNameLst>
                                      </p:cBhvr>
                                      <p:tavLst>
                                        <p:tav tm="0">
                                          <p:val>
                                            <p:fltVal val="0"/>
                                          </p:val>
                                        </p:tav>
                                        <p:tav tm="100000">
                                          <p:val>
                                            <p:strVal val="#ppt_h"/>
                                          </p:val>
                                        </p:tav>
                                      </p:tavLst>
                                    </p:anim>
                                    <p:animEffect>
                                      <p:cBhvr>
                                        <p:cTn id="59" dur="500"/>
                                        <p:tgtEl>
                                          <p:spTgt spid="19461">
                                            <p:txEl>
                                              <p:pRg st="6" end="6"/>
                                            </p:txEl>
                                          </p:spTgt>
                                        </p:tgtEl>
                                      </p:cBhvr>
                                    </p:animEffect>
                                  </p:childTnLst>
                                </p:cTn>
                              </p:par>
                            </p:childTnLst>
                          </p:cTn>
                        </p:par>
                        <p:par>
                          <p:cTn id="60" fill="hold" nodeType="afterGroup">
                            <p:stCondLst>
                              <p:cond delay="4000"/>
                            </p:stCondLst>
                            <p:childTnLst>
                              <p:par>
                                <p:cTn id="61" presetID="53" presetClass="entr" presetSubtype="0" fill="hold" nodeType="afterEffect">
                                  <p:stCondLst>
                                    <p:cond delay="0"/>
                                  </p:stCondLst>
                                  <p:childTnLst>
                                    <p:set>
                                      <p:cBhvr>
                                        <p:cTn id="62" dur="1" fill="hold">
                                          <p:stCondLst>
                                            <p:cond delay="0"/>
                                          </p:stCondLst>
                                        </p:cTn>
                                        <p:tgtEl>
                                          <p:spTgt spid="19461">
                                            <p:txEl>
                                              <p:pRg st="7" end="7"/>
                                            </p:txEl>
                                          </p:spTgt>
                                        </p:tgtEl>
                                        <p:attrNameLst>
                                          <p:attrName>style.visibility</p:attrName>
                                        </p:attrNameLst>
                                      </p:cBhvr>
                                      <p:to>
                                        <p:strVal val="visible"/>
                                      </p:to>
                                    </p:set>
                                    <p:anim calcmode="lin" valueType="num">
                                      <p:cBhvr>
                                        <p:cTn id="63" dur="500" fill="hold"/>
                                        <p:tgtEl>
                                          <p:spTgt spid="19461">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9461">
                                            <p:txEl>
                                              <p:pRg st="7" end="7"/>
                                            </p:txEl>
                                          </p:spTgt>
                                        </p:tgtEl>
                                        <p:attrNameLst>
                                          <p:attrName>ppt_h</p:attrName>
                                        </p:attrNameLst>
                                      </p:cBhvr>
                                      <p:tavLst>
                                        <p:tav tm="0">
                                          <p:val>
                                            <p:fltVal val="0"/>
                                          </p:val>
                                        </p:tav>
                                        <p:tav tm="100000">
                                          <p:val>
                                            <p:strVal val="#ppt_h"/>
                                          </p:val>
                                        </p:tav>
                                      </p:tavLst>
                                    </p:anim>
                                    <p:animEffect>
                                      <p:cBhvr>
                                        <p:cTn id="65" dur="500"/>
                                        <p:tgtEl>
                                          <p:spTgt spid="19461">
                                            <p:txEl>
                                              <p:pRg st="7" end="7"/>
                                            </p:txEl>
                                          </p:spTgt>
                                        </p:tgtEl>
                                      </p:cBhvr>
                                    </p:animEffect>
                                  </p:childTnLst>
                                </p:cTn>
                              </p:par>
                            </p:childTnLst>
                          </p:cTn>
                        </p:par>
                        <p:par>
                          <p:cTn id="66" fill="hold" nodeType="afterGroup">
                            <p:stCondLst>
                              <p:cond delay="4500"/>
                            </p:stCondLst>
                            <p:childTnLst>
                              <p:par>
                                <p:cTn id="67" presetID="53" presetClass="entr" presetSubtype="0" fill="hold" nodeType="afterEffect">
                                  <p:stCondLst>
                                    <p:cond delay="0"/>
                                  </p:stCondLst>
                                  <p:childTnLst>
                                    <p:set>
                                      <p:cBhvr>
                                        <p:cTn id="68" dur="1" fill="hold">
                                          <p:stCondLst>
                                            <p:cond delay="0"/>
                                          </p:stCondLst>
                                        </p:cTn>
                                        <p:tgtEl>
                                          <p:spTgt spid="19461">
                                            <p:txEl>
                                              <p:pRg st="8" end="8"/>
                                            </p:txEl>
                                          </p:spTgt>
                                        </p:tgtEl>
                                        <p:attrNameLst>
                                          <p:attrName>style.visibility</p:attrName>
                                        </p:attrNameLst>
                                      </p:cBhvr>
                                      <p:to>
                                        <p:strVal val="visible"/>
                                      </p:to>
                                    </p:set>
                                    <p:anim calcmode="lin" valueType="num">
                                      <p:cBhvr>
                                        <p:cTn id="69" dur="500" fill="hold"/>
                                        <p:tgtEl>
                                          <p:spTgt spid="19461">
                                            <p:txEl>
                                              <p:pRg st="8" end="8"/>
                                            </p:txEl>
                                          </p:spTgt>
                                        </p:tgtEl>
                                        <p:attrNameLst>
                                          <p:attrName>ppt_w</p:attrName>
                                        </p:attrNameLst>
                                      </p:cBhvr>
                                      <p:tavLst>
                                        <p:tav tm="0">
                                          <p:val>
                                            <p:fltVal val="0"/>
                                          </p:val>
                                        </p:tav>
                                        <p:tav tm="100000">
                                          <p:val>
                                            <p:strVal val="#ppt_w"/>
                                          </p:val>
                                        </p:tav>
                                      </p:tavLst>
                                    </p:anim>
                                    <p:anim calcmode="lin" valueType="num">
                                      <p:cBhvr>
                                        <p:cTn id="70" dur="500" fill="hold"/>
                                        <p:tgtEl>
                                          <p:spTgt spid="19461">
                                            <p:txEl>
                                              <p:pRg st="8" end="8"/>
                                            </p:txEl>
                                          </p:spTgt>
                                        </p:tgtEl>
                                        <p:attrNameLst>
                                          <p:attrName>ppt_h</p:attrName>
                                        </p:attrNameLst>
                                      </p:cBhvr>
                                      <p:tavLst>
                                        <p:tav tm="0">
                                          <p:val>
                                            <p:fltVal val="0"/>
                                          </p:val>
                                        </p:tav>
                                        <p:tav tm="100000">
                                          <p:val>
                                            <p:strVal val="#ppt_h"/>
                                          </p:val>
                                        </p:tav>
                                      </p:tavLst>
                                    </p:anim>
                                    <p:animEffect>
                                      <p:cBhvr>
                                        <p:cTn id="71" dur="500"/>
                                        <p:tgtEl>
                                          <p:spTgt spid="194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ldLvl="0" animBg="1" autoUpdateAnimBg="0"/>
      <p:bldP spid="19461" grpId="0" build="allAtOnce" bldLvl="0" autoUpdateAnimBg="0"/>
      <p:bldP spid="19468" grpId="0" bldLvl="0" animBg="1" autoUpdateAnimBg="0"/>
      <p:bldP spid="19470"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974155_10152750672067832_5573862321236861141_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5838" y="-14288"/>
            <a:ext cx="12272963"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0484" name="Rectangle 4"/>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20485" name="Text Box 5"/>
          <p:cNvSpPr>
            <a:spLocks noChangeArrowheads="1"/>
          </p:cNvSpPr>
          <p:nvPr/>
        </p:nvSpPr>
        <p:spPr bwMode="auto">
          <a:xfrm>
            <a:off x="468313" y="2636838"/>
            <a:ext cx="8280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en-US" sz="2000" dirty="0">
                <a:solidFill>
                  <a:schemeClr val="bg1"/>
                </a:solidFill>
              </a:rPr>
              <a:t>An update on the </a:t>
            </a:r>
            <a:r>
              <a:rPr lang="en-US" altLang="en-US" sz="2000" dirty="0" err="1">
                <a:solidFill>
                  <a:schemeClr val="bg1"/>
                </a:solidFill>
              </a:rPr>
              <a:t>BoB</a:t>
            </a:r>
            <a:r>
              <a:rPr lang="en-US" altLang="en-US" sz="2000" dirty="0">
                <a:solidFill>
                  <a:schemeClr val="bg1"/>
                </a:solidFill>
              </a:rPr>
              <a:t> project from GNAAS:</a:t>
            </a:r>
          </a:p>
          <a:p>
            <a:pPr algn="ctr" eaLnBrk="1" hangingPunct="1">
              <a:spcBef>
                <a:spcPct val="0"/>
              </a:spcBef>
              <a:buFontTx/>
              <a:buNone/>
            </a:pPr>
            <a:endParaRPr lang="en-US" altLang="en-US" sz="2000" dirty="0">
              <a:solidFill>
                <a:schemeClr val="bg1"/>
              </a:solidFill>
            </a:endParaRPr>
          </a:p>
          <a:p>
            <a:pPr marL="273050" indent="-273050" eaLnBrk="1" hangingPunct="1">
              <a:spcBef>
                <a:spcPct val="0"/>
              </a:spcBef>
            </a:pPr>
            <a:r>
              <a:rPr lang="en-US" altLang="en-US" sz="2000" dirty="0">
                <a:solidFill>
                  <a:schemeClr val="bg1"/>
                </a:solidFill>
              </a:rPr>
              <a:t>1st used within 24hrs of launch in Jan 2015.</a:t>
            </a:r>
          </a:p>
          <a:p>
            <a:pPr eaLnBrk="1" hangingPunct="1">
              <a:spcBef>
                <a:spcPct val="0"/>
              </a:spcBef>
            </a:pPr>
            <a:r>
              <a:rPr lang="en-US" altLang="en-US" sz="2000" dirty="0">
                <a:solidFill>
                  <a:schemeClr val="bg1"/>
                </a:solidFill>
              </a:rPr>
              <a:t>   60+ transfusions, one third of which contributed to survival </a:t>
            </a:r>
          </a:p>
          <a:p>
            <a:pPr eaLnBrk="1" hangingPunct="1">
              <a:spcBef>
                <a:spcPct val="0"/>
              </a:spcBef>
            </a:pPr>
            <a:r>
              <a:rPr lang="en-US" altLang="en-US" sz="2000" dirty="0">
                <a:solidFill>
                  <a:schemeClr val="bg1"/>
                </a:solidFill>
              </a:rPr>
              <a:t>   1250 cool boxes prepared, delivered &amp; collected by blood bikes</a:t>
            </a:r>
          </a:p>
          <a:p>
            <a:pPr eaLnBrk="1" hangingPunct="1">
              <a:spcBef>
                <a:spcPct val="0"/>
              </a:spcBef>
            </a:pPr>
            <a:r>
              <a:rPr lang="en-US" altLang="en-US" sz="2000" dirty="0">
                <a:solidFill>
                  <a:schemeClr val="bg1"/>
                </a:solidFill>
              </a:rPr>
              <a:t>   100% delivery record, 100% accuracy of cool box tracking, </a:t>
            </a:r>
          </a:p>
          <a:p>
            <a:pPr eaLnBrk="1" hangingPunct="1">
              <a:spcBef>
                <a:spcPct val="0"/>
              </a:spcBef>
            </a:pPr>
            <a:r>
              <a:rPr lang="en-US" altLang="en-US" sz="2000" dirty="0">
                <a:solidFill>
                  <a:schemeClr val="bg1"/>
                </a:solidFill>
              </a:rPr>
              <a:t>   100% maintenance of cold chain (including 2 at 72hrs).</a:t>
            </a:r>
          </a:p>
          <a:p>
            <a:pPr eaLnBrk="1" hangingPunct="1">
              <a:spcBef>
                <a:spcPct val="0"/>
              </a:spcBef>
            </a:pPr>
            <a:r>
              <a:rPr lang="en-US" altLang="en-US" sz="2000" dirty="0">
                <a:solidFill>
                  <a:schemeClr val="bg1"/>
                </a:solidFill>
              </a:rPr>
              <a:t>   100% traceability,   No transfusion reactions.</a:t>
            </a:r>
          </a:p>
          <a:p>
            <a:pPr eaLnBrk="1" hangingPunct="1">
              <a:spcBef>
                <a:spcPct val="0"/>
              </a:spcBef>
            </a:pPr>
            <a:r>
              <a:rPr lang="en-US" altLang="en-US" sz="2000" dirty="0">
                <a:solidFill>
                  <a:schemeClr val="bg1"/>
                </a:solidFill>
              </a:rPr>
              <a:t>   So successful, scheme has expanded to include a MERIT car</a:t>
            </a:r>
            <a:r>
              <a:rPr lang="en-US" altLang="en-US" sz="2000" dirty="0">
                <a:solidFill>
                  <a:srgbClr val="FFFF00"/>
                </a:solidFill>
              </a:rPr>
              <a:t>.</a:t>
            </a:r>
          </a:p>
          <a:p>
            <a:pPr eaLnBrk="1" hangingPunct="1">
              <a:spcBef>
                <a:spcPct val="0"/>
              </a:spcBef>
            </a:pPr>
            <a:r>
              <a:rPr lang="en-US" altLang="en-US" sz="2000" dirty="0">
                <a:solidFill>
                  <a:schemeClr val="bg1"/>
                </a:solidFill>
              </a:rPr>
              <a:t>   </a:t>
            </a:r>
            <a:r>
              <a:rPr lang="en-US" altLang="en-US" sz="2000" b="1" dirty="0">
                <a:solidFill>
                  <a:srgbClr val="FFFF00"/>
                </a:solidFill>
              </a:rPr>
              <a:t>18 “unexpected survivors” directly attributed to </a:t>
            </a:r>
            <a:r>
              <a:rPr lang="en-US" altLang="en-US" sz="2000" b="1" dirty="0" err="1">
                <a:solidFill>
                  <a:srgbClr val="FFFF00"/>
                </a:solidFill>
              </a:rPr>
              <a:t>BoB</a:t>
            </a:r>
            <a:r>
              <a:rPr lang="en-US" altLang="en-US" sz="2000" b="1" dirty="0">
                <a:solidFill>
                  <a:srgbClr val="FFFF00"/>
                </a:solidFill>
              </a:rPr>
              <a:t> scheme.</a:t>
            </a:r>
          </a:p>
          <a:p>
            <a:pPr eaLnBrk="1" hangingPunct="1">
              <a:spcBef>
                <a:spcPct val="0"/>
              </a:spcBef>
            </a:pPr>
            <a:endParaRPr lang="en-US" altLang="en-US" sz="2000" dirty="0">
              <a:solidFill>
                <a:srgbClr val="FF0000"/>
              </a:solidFill>
            </a:endParaRPr>
          </a:p>
          <a:p>
            <a:pPr eaLnBrk="1" hangingPunct="1">
              <a:spcBef>
                <a:spcPct val="0"/>
              </a:spcBef>
              <a:buFontTx/>
              <a:buNone/>
            </a:pPr>
            <a:endParaRPr lang="en-US" altLang="en-US" sz="2000" dirty="0">
              <a:solidFill>
                <a:schemeClr val="bg1"/>
              </a:solidFill>
            </a:endParaRPr>
          </a:p>
        </p:txBody>
      </p:sp>
      <p:grpSp>
        <p:nvGrpSpPr>
          <p:cNvPr id="20486" name="Group 6"/>
          <p:cNvGrpSpPr>
            <a:grpSpLocks/>
          </p:cNvGrpSpPr>
          <p:nvPr/>
        </p:nvGrpSpPr>
        <p:grpSpPr bwMode="auto">
          <a:xfrm>
            <a:off x="941388" y="200025"/>
            <a:ext cx="5942012" cy="1104900"/>
            <a:chOff x="0" y="0"/>
            <a:chExt cx="9356" cy="1740"/>
          </a:xfrm>
        </p:grpSpPr>
        <p:sp>
          <p:nvSpPr>
            <p:cNvPr id="20490" name="AutoShape 7"/>
            <p:cNvSpPr>
              <a:spLocks noChangeArrowheads="1"/>
            </p:cNvSpPr>
            <p:nvPr/>
          </p:nvSpPr>
          <p:spPr bwMode="auto">
            <a:xfrm>
              <a:off x="169" y="327"/>
              <a:ext cx="9047" cy="997"/>
            </a:xfrm>
            <a:prstGeom prst="roundRect">
              <a:avLst>
                <a:gd name="adj" fmla="val 16667"/>
              </a:avLst>
            </a:prstGeom>
            <a:gradFill rotWithShape="0">
              <a:gsLst>
                <a:gs pos="0">
                  <a:srgbClr val="440000"/>
                </a:gs>
                <a:gs pos="50000">
                  <a:srgbClr val="990000"/>
                </a:gs>
                <a:gs pos="100000">
                  <a:srgbClr val="440000"/>
                </a:gs>
              </a:gsLst>
              <a:lin ang="18900000" scaled="1"/>
            </a:gradFill>
            <a:ln w="222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0491" name="Rectangle 8"/>
            <p:cNvSpPr>
              <a:spLocks noChangeArrowheads="1"/>
            </p:cNvSpPr>
            <p:nvPr/>
          </p:nvSpPr>
          <p:spPr bwMode="auto">
            <a:xfrm>
              <a:off x="1498" y="260"/>
              <a:ext cx="7858" cy="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r>
                <a:rPr lang="en-US" altLang="zh-CN" sz="2400" b="1">
                  <a:solidFill>
                    <a:srgbClr val="000000"/>
                  </a:solidFill>
                </a:rPr>
                <a:t>NORTHUMBRIA BLOODBIKES</a:t>
              </a:r>
              <a:endParaRPr lang="en-US" altLang="zh-CN" sz="1800"/>
            </a:p>
          </p:txBody>
        </p:sp>
        <p:pic>
          <p:nvPicPr>
            <p:cNvPr id="2" name="Picture 9" descr="Logo_771x771px -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740" cy="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10"/>
            <p:cNvSpPr>
              <a:spLocks noChangeArrowheads="1"/>
            </p:cNvSpPr>
            <p:nvPr/>
          </p:nvSpPr>
          <p:spPr bwMode="auto">
            <a:xfrm>
              <a:off x="0" y="3"/>
              <a:ext cx="1737" cy="1737"/>
            </a:xfrm>
            <a:prstGeom prst="ellipse">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4" name="Rectangle 11"/>
            <p:cNvSpPr>
              <a:spLocks noChangeArrowheads="1"/>
            </p:cNvSpPr>
            <p:nvPr/>
          </p:nvSpPr>
          <p:spPr bwMode="auto">
            <a:xfrm>
              <a:off x="1572" y="174"/>
              <a:ext cx="7643" cy="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r>
                <a:rPr lang="en-US" altLang="zh-CN" sz="2400" b="1">
                  <a:solidFill>
                    <a:schemeClr val="bg1"/>
                  </a:solidFill>
                </a:rPr>
                <a:t>NORTHUMBRIA BLOODBIKES</a:t>
              </a:r>
              <a:endParaRPr lang="en-US" altLang="zh-CN" sz="1800"/>
            </a:p>
          </p:txBody>
        </p:sp>
      </p:grpSp>
      <p:sp>
        <p:nvSpPr>
          <p:cNvPr id="20492" name="Oval 12"/>
          <p:cNvSpPr>
            <a:spLocks noChangeArrowheads="1"/>
          </p:cNvSpPr>
          <p:nvPr/>
        </p:nvSpPr>
        <p:spPr bwMode="auto">
          <a:xfrm>
            <a:off x="6619875" y="200025"/>
            <a:ext cx="1106488" cy="1104900"/>
          </a:xfrm>
          <a:prstGeom prst="ellipse">
            <a:avLst/>
          </a:prstGeom>
          <a:solidFill>
            <a:schemeClr val="tx1"/>
          </a:solidFill>
          <a:ln w="19050">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pic>
        <p:nvPicPr>
          <p:cNvPr id="20493" name="Picture 13" descr="19454213-99f7-4ce0-9d88-f3b37534fbc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7488" y="134938"/>
            <a:ext cx="12144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2"/>
          <p:cNvSpPr>
            <a:spLocks noGrp="1" noChangeArrowheads="1"/>
          </p:cNvSpPr>
          <p:nvPr/>
        </p:nvSpPr>
        <p:spPr bwMode="auto">
          <a:xfrm>
            <a:off x="612775" y="1054100"/>
            <a:ext cx="58324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ct val="0"/>
              </a:spcBef>
              <a:buFontTx/>
              <a:buNone/>
            </a:pPr>
            <a:r>
              <a:rPr lang="en-US" altLang="zh-CN" b="1">
                <a:solidFill>
                  <a:srgbClr val="000000"/>
                </a:solidFill>
                <a:latin typeface="Calibri" panose="020F0502020204030204" pitchFamily="34" charset="0"/>
              </a:rPr>
              <a:t>"Blood On Board" ("BoB")</a:t>
            </a:r>
            <a:endParaRPr lang="en-US" altLang="zh-C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p:cTn id="7" dur="500" fill="hold"/>
                                        <p:tgtEl>
                                          <p:spTgt spid="20486"/>
                                        </p:tgtEl>
                                        <p:attrNameLst>
                                          <p:attrName>ppt_w</p:attrName>
                                        </p:attrNameLst>
                                      </p:cBhvr>
                                      <p:tavLst>
                                        <p:tav tm="0">
                                          <p:val>
                                            <p:fltVal val="0"/>
                                          </p:val>
                                        </p:tav>
                                        <p:tav tm="100000">
                                          <p:val>
                                            <p:strVal val="#ppt_w"/>
                                          </p:val>
                                        </p:tav>
                                      </p:tavLst>
                                    </p:anim>
                                    <p:anim calcmode="lin" valueType="num">
                                      <p:cBhvr>
                                        <p:cTn id="8" dur="500" fill="hold"/>
                                        <p:tgtEl>
                                          <p:spTgt spid="20486"/>
                                        </p:tgtEl>
                                        <p:attrNameLst>
                                          <p:attrName>ppt_h</p:attrName>
                                        </p:attrNameLst>
                                      </p:cBhvr>
                                      <p:tavLst>
                                        <p:tav tm="0">
                                          <p:val>
                                            <p:fltVal val="0"/>
                                          </p:val>
                                        </p:tav>
                                        <p:tav tm="100000">
                                          <p:val>
                                            <p:strVal val="#ppt_h"/>
                                          </p:val>
                                        </p:tav>
                                      </p:tavLst>
                                    </p:anim>
                                    <p:animEffect>
                                      <p:cBhvr>
                                        <p:cTn id="9" dur="500"/>
                                        <p:tgtEl>
                                          <p:spTgt spid="2048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492"/>
                                        </p:tgtEl>
                                        <p:attrNameLst>
                                          <p:attrName>style.visibility</p:attrName>
                                        </p:attrNameLst>
                                      </p:cBhvr>
                                      <p:to>
                                        <p:strVal val="visible"/>
                                      </p:to>
                                    </p:set>
                                    <p:animEffect>
                                      <p:cBhvr>
                                        <p:cTn id="12" dur="500"/>
                                        <p:tgtEl>
                                          <p:spTgt spid="20492"/>
                                        </p:tgtEl>
                                      </p:cBhvr>
                                    </p:animEffect>
                                  </p:childTnLst>
                                </p:cTn>
                              </p:par>
                              <p:par>
                                <p:cTn id="13" presetID="53" presetClass="entr" presetSubtype="0" fill="hold" grpId="0" nodeType="withEffect">
                                  <p:stCondLst>
                                    <p:cond delay="500"/>
                                  </p:stCondLst>
                                  <p:childTnLst>
                                    <p:set>
                                      <p:cBhvr>
                                        <p:cTn id="14" dur="1" fill="hold">
                                          <p:stCondLst>
                                            <p:cond delay="0"/>
                                          </p:stCondLst>
                                        </p:cTn>
                                        <p:tgtEl>
                                          <p:spTgt spid="20483"/>
                                        </p:tgtEl>
                                        <p:attrNameLst>
                                          <p:attrName>style.visibility</p:attrName>
                                        </p:attrNameLst>
                                      </p:cBhvr>
                                      <p:to>
                                        <p:strVal val="visible"/>
                                      </p:to>
                                    </p:set>
                                    <p:anim calcmode="lin" valueType="num">
                                      <p:cBhvr>
                                        <p:cTn id="15" dur="500" fill="hold"/>
                                        <p:tgtEl>
                                          <p:spTgt spid="20483"/>
                                        </p:tgtEl>
                                        <p:attrNameLst>
                                          <p:attrName>ppt_w</p:attrName>
                                        </p:attrNameLst>
                                      </p:cBhvr>
                                      <p:tavLst>
                                        <p:tav tm="0">
                                          <p:val>
                                            <p:fltVal val="0"/>
                                          </p:val>
                                        </p:tav>
                                        <p:tav tm="100000">
                                          <p:val>
                                            <p:strVal val="#ppt_w"/>
                                          </p:val>
                                        </p:tav>
                                      </p:tavLst>
                                    </p:anim>
                                    <p:anim calcmode="lin" valueType="num">
                                      <p:cBhvr>
                                        <p:cTn id="16" dur="500" fill="hold"/>
                                        <p:tgtEl>
                                          <p:spTgt spid="20483"/>
                                        </p:tgtEl>
                                        <p:attrNameLst>
                                          <p:attrName>ppt_h</p:attrName>
                                        </p:attrNameLst>
                                      </p:cBhvr>
                                      <p:tavLst>
                                        <p:tav tm="0">
                                          <p:val>
                                            <p:fltVal val="0"/>
                                          </p:val>
                                        </p:tav>
                                        <p:tav tm="100000">
                                          <p:val>
                                            <p:strVal val="#ppt_h"/>
                                          </p:val>
                                        </p:tav>
                                      </p:tavLst>
                                    </p:anim>
                                    <p:animEffect>
                                      <p:cBhvr>
                                        <p:cTn id="17" dur="500"/>
                                        <p:tgtEl>
                                          <p:spTgt spid="20483"/>
                                        </p:tgtEl>
                                      </p:cBhvr>
                                    </p:animEffect>
                                  </p:childTnLst>
                                </p:cTn>
                              </p:par>
                            </p:childTnLst>
                          </p:cTn>
                        </p:par>
                        <p:par>
                          <p:cTn id="18" fill="hold" nodeType="afterGroup">
                            <p:stCondLst>
                              <p:cond delay="1000"/>
                            </p:stCondLst>
                            <p:childTnLst>
                              <p:par>
                                <p:cTn id="19" presetID="19" presetClass="entr" presetSubtype="10" fill="hold" nodeType="afterEffect">
                                  <p:stCondLst>
                                    <p:cond delay="0"/>
                                  </p:stCondLst>
                                  <p:childTnLst>
                                    <p:set>
                                      <p:cBhvr>
                                        <p:cTn id="20" dur="1" fill="hold">
                                          <p:stCondLst>
                                            <p:cond delay="0"/>
                                          </p:stCondLst>
                                        </p:cTn>
                                        <p:tgtEl>
                                          <p:spTgt spid="20493"/>
                                        </p:tgtEl>
                                        <p:attrNameLst>
                                          <p:attrName>style.visibility</p:attrName>
                                        </p:attrNameLst>
                                      </p:cBhvr>
                                      <p:to>
                                        <p:strVal val="visible"/>
                                      </p:to>
                                    </p:set>
                                    <p:anim calcmode="lin" valueType="num">
                                      <p:cBhvr>
                                        <p:cTn id="21" dur="1000" fill="hold"/>
                                        <p:tgtEl>
                                          <p:spTgt spid="20493"/>
                                        </p:tgtEl>
                                        <p:attrNameLst>
                                          <p:attrName>ppt_w</p:attrName>
                                        </p:attrNameLst>
                                      </p:cBhvr>
                                      <p:tavLst>
                                        <p:tav tm="0" fmla="#ppt_w*sin(2.5*pi*$)">
                                          <p:val>
                                            <p:fltVal val="0"/>
                                          </p:val>
                                        </p:tav>
                                        <p:tav tm="100000">
                                          <p:val>
                                            <p:fltVal val="1"/>
                                          </p:val>
                                        </p:tav>
                                      </p:tavLst>
                                    </p:anim>
                                    <p:anim calcmode="lin" valueType="num">
                                      <p:cBhvr>
                                        <p:cTn id="22" dur="1000" fill="hold"/>
                                        <p:tgtEl>
                                          <p:spTgt spid="20493"/>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0494"/>
                                        </p:tgtEl>
                                        <p:attrNameLst>
                                          <p:attrName>style.visibility</p:attrName>
                                        </p:attrNameLst>
                                      </p:cBhvr>
                                      <p:to>
                                        <p:strVal val="visible"/>
                                      </p:to>
                                    </p:set>
                                    <p:animEffect>
                                      <p:cBhvr>
                                        <p:cTn id="26" dur="500"/>
                                        <p:tgtEl>
                                          <p:spTgt spid="20494"/>
                                        </p:tgtEl>
                                      </p:cBhvr>
                                    </p:animEffect>
                                  </p:childTnLst>
                                </p:cTn>
                              </p:par>
                            </p:childTnLst>
                          </p:cTn>
                        </p:par>
                        <p:par>
                          <p:cTn id="27" fill="hold" nodeType="afterGroup">
                            <p:stCondLst>
                              <p:cond delay="2500"/>
                            </p:stCondLst>
                            <p:childTnLst>
                              <p:par>
                                <p:cTn id="28" presetID="53" presetClass="entr" presetSubtype="0" fill="hold" nodeType="afterEffect">
                                  <p:stCondLst>
                                    <p:cond delay="0"/>
                                  </p:stCondLst>
                                  <p:childTnLst>
                                    <p:set>
                                      <p:cBhvr>
                                        <p:cTn id="29" dur="1" fill="hold">
                                          <p:stCondLst>
                                            <p:cond delay="0"/>
                                          </p:stCondLst>
                                        </p:cTn>
                                        <p:tgtEl>
                                          <p:spTgt spid="20485">
                                            <p:txEl>
                                              <p:pRg st="0" end="0"/>
                                            </p:txEl>
                                          </p:spTgt>
                                        </p:tgtEl>
                                        <p:attrNameLst>
                                          <p:attrName>style.visibility</p:attrName>
                                        </p:attrNameLst>
                                      </p:cBhvr>
                                      <p:to>
                                        <p:strVal val="visible"/>
                                      </p:to>
                                    </p:set>
                                    <p:anim calcmode="lin" valueType="num">
                                      <p:cBhvr>
                                        <p:cTn id="30" dur="5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20485">
                                            <p:txEl>
                                              <p:pRg st="0" end="0"/>
                                            </p:txEl>
                                          </p:spTgt>
                                        </p:tgtEl>
                                        <p:attrNameLst>
                                          <p:attrName>ppt_h</p:attrName>
                                        </p:attrNameLst>
                                      </p:cBhvr>
                                      <p:tavLst>
                                        <p:tav tm="0">
                                          <p:val>
                                            <p:fltVal val="0"/>
                                          </p:val>
                                        </p:tav>
                                        <p:tav tm="100000">
                                          <p:val>
                                            <p:strVal val="#ppt_h"/>
                                          </p:val>
                                        </p:tav>
                                      </p:tavLst>
                                    </p:anim>
                                    <p:animEffect>
                                      <p:cBhvr>
                                        <p:cTn id="32" dur="500"/>
                                        <p:tgtEl>
                                          <p:spTgt spid="20485">
                                            <p:txEl>
                                              <p:pRg st="0" end="0"/>
                                            </p:txEl>
                                          </p:spTgt>
                                        </p:tgtEl>
                                      </p:cBhvr>
                                    </p:animEffect>
                                  </p:childTnLst>
                                </p:cTn>
                              </p:par>
                            </p:childTnLst>
                          </p:cTn>
                        </p:par>
                        <p:par>
                          <p:cTn id="33" fill="hold">
                            <p:stCondLst>
                              <p:cond delay="3000"/>
                            </p:stCondLst>
                            <p:childTnLst>
                              <p:par>
                                <p:cTn id="34" presetID="53" presetClass="entr" presetSubtype="0" fill="hold" nodeType="afterEffect">
                                  <p:stCondLst>
                                    <p:cond delay="0"/>
                                  </p:stCondLst>
                                  <p:childTnLst>
                                    <p:set>
                                      <p:cBhvr>
                                        <p:cTn id="35" dur="1" fill="hold">
                                          <p:stCondLst>
                                            <p:cond delay="0"/>
                                          </p:stCondLst>
                                        </p:cTn>
                                        <p:tgtEl>
                                          <p:spTgt spid="20485">
                                            <p:txEl>
                                              <p:pRg st="2" end="2"/>
                                            </p:txEl>
                                          </p:spTgt>
                                        </p:tgtEl>
                                        <p:attrNameLst>
                                          <p:attrName>style.visibility</p:attrName>
                                        </p:attrNameLst>
                                      </p:cBhvr>
                                      <p:to>
                                        <p:strVal val="visible"/>
                                      </p:to>
                                    </p:set>
                                    <p:anim calcmode="lin" valueType="num">
                                      <p:cBhvr>
                                        <p:cTn id="36" dur="500" fill="hold"/>
                                        <p:tgtEl>
                                          <p:spTgt spid="20485">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20485">
                                            <p:txEl>
                                              <p:pRg st="2" end="2"/>
                                            </p:txEl>
                                          </p:spTgt>
                                        </p:tgtEl>
                                        <p:attrNameLst>
                                          <p:attrName>ppt_h</p:attrName>
                                        </p:attrNameLst>
                                      </p:cBhvr>
                                      <p:tavLst>
                                        <p:tav tm="0">
                                          <p:val>
                                            <p:fltVal val="0"/>
                                          </p:val>
                                        </p:tav>
                                        <p:tav tm="100000">
                                          <p:val>
                                            <p:strVal val="#ppt_h"/>
                                          </p:val>
                                        </p:tav>
                                      </p:tavLst>
                                    </p:anim>
                                    <p:animEffect>
                                      <p:cBhvr>
                                        <p:cTn id="38" dur="500"/>
                                        <p:tgtEl>
                                          <p:spTgt spid="20485">
                                            <p:txEl>
                                              <p:pRg st="2" end="2"/>
                                            </p:txEl>
                                          </p:spTgt>
                                        </p:tgtEl>
                                      </p:cBhvr>
                                    </p:animEffect>
                                  </p:childTnLst>
                                </p:cTn>
                              </p:par>
                            </p:childTnLst>
                          </p:cTn>
                        </p:par>
                        <p:par>
                          <p:cTn id="39" fill="hold">
                            <p:stCondLst>
                              <p:cond delay="3500"/>
                            </p:stCondLst>
                            <p:childTnLst>
                              <p:par>
                                <p:cTn id="40" presetID="53" presetClass="entr" presetSubtype="0" fill="hold" nodeType="afterEffect">
                                  <p:stCondLst>
                                    <p:cond delay="0"/>
                                  </p:stCondLst>
                                  <p:childTnLst>
                                    <p:set>
                                      <p:cBhvr>
                                        <p:cTn id="41" dur="1" fill="hold">
                                          <p:stCondLst>
                                            <p:cond delay="0"/>
                                          </p:stCondLst>
                                        </p:cTn>
                                        <p:tgtEl>
                                          <p:spTgt spid="20485">
                                            <p:txEl>
                                              <p:pRg st="3" end="3"/>
                                            </p:txEl>
                                          </p:spTgt>
                                        </p:tgtEl>
                                        <p:attrNameLst>
                                          <p:attrName>style.visibility</p:attrName>
                                        </p:attrNameLst>
                                      </p:cBhvr>
                                      <p:to>
                                        <p:strVal val="visible"/>
                                      </p:to>
                                    </p:set>
                                    <p:anim calcmode="lin" valueType="num">
                                      <p:cBhvr>
                                        <p:cTn id="42" dur="500" fill="hold"/>
                                        <p:tgtEl>
                                          <p:spTgt spid="20485">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0485">
                                            <p:txEl>
                                              <p:pRg st="3" end="3"/>
                                            </p:txEl>
                                          </p:spTgt>
                                        </p:tgtEl>
                                        <p:attrNameLst>
                                          <p:attrName>ppt_h</p:attrName>
                                        </p:attrNameLst>
                                      </p:cBhvr>
                                      <p:tavLst>
                                        <p:tav tm="0">
                                          <p:val>
                                            <p:fltVal val="0"/>
                                          </p:val>
                                        </p:tav>
                                        <p:tav tm="100000">
                                          <p:val>
                                            <p:strVal val="#ppt_h"/>
                                          </p:val>
                                        </p:tav>
                                      </p:tavLst>
                                    </p:anim>
                                    <p:animEffect>
                                      <p:cBhvr>
                                        <p:cTn id="44" dur="500"/>
                                        <p:tgtEl>
                                          <p:spTgt spid="20485">
                                            <p:txEl>
                                              <p:pRg st="3" end="3"/>
                                            </p:txEl>
                                          </p:spTgt>
                                        </p:tgtEl>
                                      </p:cBhvr>
                                    </p:animEffect>
                                  </p:childTnLst>
                                </p:cTn>
                              </p:par>
                            </p:childTnLst>
                          </p:cTn>
                        </p:par>
                        <p:par>
                          <p:cTn id="45" fill="hold" nodeType="afterGroup">
                            <p:stCondLst>
                              <p:cond delay="4000"/>
                            </p:stCondLst>
                            <p:childTnLst>
                              <p:par>
                                <p:cTn id="46" presetID="53" presetClass="entr" presetSubtype="0" fill="hold" nodeType="afterEffect">
                                  <p:stCondLst>
                                    <p:cond delay="0"/>
                                  </p:stCondLst>
                                  <p:childTnLst>
                                    <p:set>
                                      <p:cBhvr>
                                        <p:cTn id="47" dur="1" fill="hold">
                                          <p:stCondLst>
                                            <p:cond delay="0"/>
                                          </p:stCondLst>
                                        </p:cTn>
                                        <p:tgtEl>
                                          <p:spTgt spid="20485">
                                            <p:txEl>
                                              <p:pRg st="4" end="4"/>
                                            </p:txEl>
                                          </p:spTgt>
                                        </p:tgtEl>
                                        <p:attrNameLst>
                                          <p:attrName>style.visibility</p:attrName>
                                        </p:attrNameLst>
                                      </p:cBhvr>
                                      <p:to>
                                        <p:strVal val="visible"/>
                                      </p:to>
                                    </p:set>
                                    <p:anim calcmode="lin" valueType="num">
                                      <p:cBhvr>
                                        <p:cTn id="48" dur="500" fill="hold"/>
                                        <p:tgtEl>
                                          <p:spTgt spid="20485">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20485">
                                            <p:txEl>
                                              <p:pRg st="4" end="4"/>
                                            </p:txEl>
                                          </p:spTgt>
                                        </p:tgtEl>
                                        <p:attrNameLst>
                                          <p:attrName>ppt_h</p:attrName>
                                        </p:attrNameLst>
                                      </p:cBhvr>
                                      <p:tavLst>
                                        <p:tav tm="0">
                                          <p:val>
                                            <p:fltVal val="0"/>
                                          </p:val>
                                        </p:tav>
                                        <p:tav tm="100000">
                                          <p:val>
                                            <p:strVal val="#ppt_h"/>
                                          </p:val>
                                        </p:tav>
                                      </p:tavLst>
                                    </p:anim>
                                    <p:animEffect>
                                      <p:cBhvr>
                                        <p:cTn id="50" dur="500"/>
                                        <p:tgtEl>
                                          <p:spTgt spid="20485">
                                            <p:txEl>
                                              <p:pRg st="4" end="4"/>
                                            </p:txEl>
                                          </p:spTgt>
                                        </p:tgtEl>
                                      </p:cBhvr>
                                    </p:animEffect>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20485">
                                            <p:txEl>
                                              <p:pRg st="5" end="5"/>
                                            </p:txEl>
                                          </p:spTgt>
                                        </p:tgtEl>
                                        <p:attrNameLst>
                                          <p:attrName>style.visibility</p:attrName>
                                        </p:attrNameLst>
                                      </p:cBhvr>
                                      <p:to>
                                        <p:strVal val="visible"/>
                                      </p:to>
                                    </p:set>
                                    <p:anim calcmode="lin" valueType="num">
                                      <p:cBhvr>
                                        <p:cTn id="54" dur="500" fill="hold"/>
                                        <p:tgtEl>
                                          <p:spTgt spid="20485">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20485">
                                            <p:txEl>
                                              <p:pRg st="5" end="5"/>
                                            </p:txEl>
                                          </p:spTgt>
                                        </p:tgtEl>
                                        <p:attrNameLst>
                                          <p:attrName>ppt_h</p:attrName>
                                        </p:attrNameLst>
                                      </p:cBhvr>
                                      <p:tavLst>
                                        <p:tav tm="0">
                                          <p:val>
                                            <p:fltVal val="0"/>
                                          </p:val>
                                        </p:tav>
                                        <p:tav tm="100000">
                                          <p:val>
                                            <p:strVal val="#ppt_h"/>
                                          </p:val>
                                        </p:tav>
                                      </p:tavLst>
                                    </p:anim>
                                    <p:animEffect>
                                      <p:cBhvr>
                                        <p:cTn id="56" dur="500"/>
                                        <p:tgtEl>
                                          <p:spTgt spid="20485">
                                            <p:txEl>
                                              <p:pRg st="5" end="5"/>
                                            </p:txEl>
                                          </p:spTgt>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20485">
                                            <p:txEl>
                                              <p:pRg st="6" end="6"/>
                                            </p:txEl>
                                          </p:spTgt>
                                        </p:tgtEl>
                                        <p:attrNameLst>
                                          <p:attrName>style.visibility</p:attrName>
                                        </p:attrNameLst>
                                      </p:cBhvr>
                                      <p:to>
                                        <p:strVal val="visible"/>
                                      </p:to>
                                    </p:set>
                                    <p:anim calcmode="lin" valueType="num">
                                      <p:cBhvr>
                                        <p:cTn id="60" dur="500" fill="hold"/>
                                        <p:tgtEl>
                                          <p:spTgt spid="20485">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20485">
                                            <p:txEl>
                                              <p:pRg st="6" end="6"/>
                                            </p:txEl>
                                          </p:spTgt>
                                        </p:tgtEl>
                                        <p:attrNameLst>
                                          <p:attrName>ppt_h</p:attrName>
                                        </p:attrNameLst>
                                      </p:cBhvr>
                                      <p:tavLst>
                                        <p:tav tm="0">
                                          <p:val>
                                            <p:fltVal val="0"/>
                                          </p:val>
                                        </p:tav>
                                        <p:tav tm="100000">
                                          <p:val>
                                            <p:strVal val="#ppt_h"/>
                                          </p:val>
                                        </p:tav>
                                      </p:tavLst>
                                    </p:anim>
                                    <p:animEffect>
                                      <p:cBhvr>
                                        <p:cTn id="62" dur="500"/>
                                        <p:tgtEl>
                                          <p:spTgt spid="20485">
                                            <p:txEl>
                                              <p:pRg st="6" end="6"/>
                                            </p:txEl>
                                          </p:spTgt>
                                        </p:tgtEl>
                                      </p:cBhvr>
                                    </p:animEffect>
                                  </p:childTnLst>
                                </p:cTn>
                              </p:par>
                            </p:childTnLst>
                          </p:cTn>
                        </p:par>
                        <p:par>
                          <p:cTn id="63" fill="hold">
                            <p:stCondLst>
                              <p:cond delay="5500"/>
                            </p:stCondLst>
                            <p:childTnLst>
                              <p:par>
                                <p:cTn id="64" presetID="53" presetClass="entr" presetSubtype="0" fill="hold" nodeType="afterEffect">
                                  <p:stCondLst>
                                    <p:cond delay="0"/>
                                  </p:stCondLst>
                                  <p:childTnLst>
                                    <p:set>
                                      <p:cBhvr>
                                        <p:cTn id="65" dur="1" fill="hold">
                                          <p:stCondLst>
                                            <p:cond delay="0"/>
                                          </p:stCondLst>
                                        </p:cTn>
                                        <p:tgtEl>
                                          <p:spTgt spid="20485">
                                            <p:txEl>
                                              <p:pRg st="7" end="7"/>
                                            </p:txEl>
                                          </p:spTgt>
                                        </p:tgtEl>
                                        <p:attrNameLst>
                                          <p:attrName>style.visibility</p:attrName>
                                        </p:attrNameLst>
                                      </p:cBhvr>
                                      <p:to>
                                        <p:strVal val="visible"/>
                                      </p:to>
                                    </p:set>
                                    <p:anim calcmode="lin" valueType="num">
                                      <p:cBhvr>
                                        <p:cTn id="66" dur="500" fill="hold"/>
                                        <p:tgtEl>
                                          <p:spTgt spid="20485">
                                            <p:txEl>
                                              <p:pRg st="7" end="7"/>
                                            </p:txEl>
                                          </p:spTgt>
                                        </p:tgtEl>
                                        <p:attrNameLst>
                                          <p:attrName>ppt_w</p:attrName>
                                        </p:attrNameLst>
                                      </p:cBhvr>
                                      <p:tavLst>
                                        <p:tav tm="0">
                                          <p:val>
                                            <p:fltVal val="0"/>
                                          </p:val>
                                        </p:tav>
                                        <p:tav tm="100000">
                                          <p:val>
                                            <p:strVal val="#ppt_w"/>
                                          </p:val>
                                        </p:tav>
                                      </p:tavLst>
                                    </p:anim>
                                    <p:anim calcmode="lin" valueType="num">
                                      <p:cBhvr>
                                        <p:cTn id="67" dur="500" fill="hold"/>
                                        <p:tgtEl>
                                          <p:spTgt spid="20485">
                                            <p:txEl>
                                              <p:pRg st="7" end="7"/>
                                            </p:txEl>
                                          </p:spTgt>
                                        </p:tgtEl>
                                        <p:attrNameLst>
                                          <p:attrName>ppt_h</p:attrName>
                                        </p:attrNameLst>
                                      </p:cBhvr>
                                      <p:tavLst>
                                        <p:tav tm="0">
                                          <p:val>
                                            <p:fltVal val="0"/>
                                          </p:val>
                                        </p:tav>
                                        <p:tav tm="100000">
                                          <p:val>
                                            <p:strVal val="#ppt_h"/>
                                          </p:val>
                                        </p:tav>
                                      </p:tavLst>
                                    </p:anim>
                                    <p:animEffect>
                                      <p:cBhvr>
                                        <p:cTn id="68" dur="500"/>
                                        <p:tgtEl>
                                          <p:spTgt spid="20485">
                                            <p:txEl>
                                              <p:pRg st="7" end="7"/>
                                            </p:txEl>
                                          </p:spTgt>
                                        </p:tgtEl>
                                      </p:cBhvr>
                                    </p:animEffect>
                                  </p:childTnLst>
                                </p:cTn>
                              </p:par>
                            </p:childTnLst>
                          </p:cTn>
                        </p:par>
                        <p:par>
                          <p:cTn id="69" fill="hold" nodeType="afterGroup">
                            <p:stCondLst>
                              <p:cond delay="6000"/>
                            </p:stCondLst>
                            <p:childTnLst>
                              <p:par>
                                <p:cTn id="70" presetID="53" presetClass="entr" presetSubtype="0" fill="hold" nodeType="afterEffect">
                                  <p:stCondLst>
                                    <p:cond delay="0"/>
                                  </p:stCondLst>
                                  <p:childTnLst>
                                    <p:set>
                                      <p:cBhvr>
                                        <p:cTn id="71" dur="1" fill="hold">
                                          <p:stCondLst>
                                            <p:cond delay="0"/>
                                          </p:stCondLst>
                                        </p:cTn>
                                        <p:tgtEl>
                                          <p:spTgt spid="20485">
                                            <p:txEl>
                                              <p:pRg st="8" end="8"/>
                                            </p:txEl>
                                          </p:spTgt>
                                        </p:tgtEl>
                                        <p:attrNameLst>
                                          <p:attrName>style.visibility</p:attrName>
                                        </p:attrNameLst>
                                      </p:cBhvr>
                                      <p:to>
                                        <p:strVal val="visible"/>
                                      </p:to>
                                    </p:set>
                                    <p:anim calcmode="lin" valueType="num">
                                      <p:cBhvr>
                                        <p:cTn id="72" dur="500" fill="hold"/>
                                        <p:tgtEl>
                                          <p:spTgt spid="20485">
                                            <p:txEl>
                                              <p:pRg st="8" end="8"/>
                                            </p:txEl>
                                          </p:spTgt>
                                        </p:tgtEl>
                                        <p:attrNameLst>
                                          <p:attrName>ppt_w</p:attrName>
                                        </p:attrNameLst>
                                      </p:cBhvr>
                                      <p:tavLst>
                                        <p:tav tm="0">
                                          <p:val>
                                            <p:fltVal val="0"/>
                                          </p:val>
                                        </p:tav>
                                        <p:tav tm="100000">
                                          <p:val>
                                            <p:strVal val="#ppt_w"/>
                                          </p:val>
                                        </p:tav>
                                      </p:tavLst>
                                    </p:anim>
                                    <p:anim calcmode="lin" valueType="num">
                                      <p:cBhvr>
                                        <p:cTn id="73" dur="500" fill="hold"/>
                                        <p:tgtEl>
                                          <p:spTgt spid="20485">
                                            <p:txEl>
                                              <p:pRg st="8" end="8"/>
                                            </p:txEl>
                                          </p:spTgt>
                                        </p:tgtEl>
                                        <p:attrNameLst>
                                          <p:attrName>ppt_h</p:attrName>
                                        </p:attrNameLst>
                                      </p:cBhvr>
                                      <p:tavLst>
                                        <p:tav tm="0">
                                          <p:val>
                                            <p:fltVal val="0"/>
                                          </p:val>
                                        </p:tav>
                                        <p:tav tm="100000">
                                          <p:val>
                                            <p:strVal val="#ppt_h"/>
                                          </p:val>
                                        </p:tav>
                                      </p:tavLst>
                                    </p:anim>
                                    <p:animEffect>
                                      <p:cBhvr>
                                        <p:cTn id="74" dur="500"/>
                                        <p:tgtEl>
                                          <p:spTgt spid="20485">
                                            <p:txEl>
                                              <p:pRg st="8" end="8"/>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20485">
                                            <p:txEl>
                                              <p:pRg st="9" end="9"/>
                                            </p:txEl>
                                          </p:spTgt>
                                        </p:tgtEl>
                                        <p:attrNameLst>
                                          <p:attrName>style.visibility</p:attrName>
                                        </p:attrNameLst>
                                      </p:cBhvr>
                                      <p:to>
                                        <p:strVal val="visible"/>
                                      </p:to>
                                    </p:set>
                                    <p:anim calcmode="lin" valueType="num">
                                      <p:cBhvr>
                                        <p:cTn id="79" dur="500" fill="hold"/>
                                        <p:tgtEl>
                                          <p:spTgt spid="20485">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20485">
                                            <p:txEl>
                                              <p:pRg st="9" end="9"/>
                                            </p:txEl>
                                          </p:spTgt>
                                        </p:tgtEl>
                                        <p:attrNameLst>
                                          <p:attrName>ppt_h</p:attrName>
                                        </p:attrNameLst>
                                      </p:cBhvr>
                                      <p:tavLst>
                                        <p:tav tm="0">
                                          <p:val>
                                            <p:fltVal val="0"/>
                                          </p:val>
                                        </p:tav>
                                        <p:tav tm="100000">
                                          <p:val>
                                            <p:strVal val="#ppt_h"/>
                                          </p:val>
                                        </p:tav>
                                      </p:tavLst>
                                    </p:anim>
                                    <p:animEffect>
                                      <p:cBhvr>
                                        <p:cTn id="81" dur="500"/>
                                        <p:tgtEl>
                                          <p:spTgt spid="2048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autoUpdateAnimBg="0"/>
      <p:bldP spid="20492" grpId="0" bldLvl="0" animBg="1" autoUpdateAnimBg="0"/>
      <p:bldP spid="20494"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500" y="-7708"/>
            <a:ext cx="153606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ile:Parchm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82780">
            <a:off x="5001879" y="1849301"/>
            <a:ext cx="3241074" cy="4561064"/>
          </a:xfrm>
          <a:prstGeom prst="rect">
            <a:avLst/>
          </a:prstGeom>
        </p:spPr>
      </p:pic>
      <p:sp>
        <p:nvSpPr>
          <p:cNvPr id="6155" name="Rectangle 3"/>
          <p:cNvSpPr>
            <a:spLocks noGrp="1" noChangeArrowheads="1"/>
          </p:cNvSpPr>
          <p:nvPr/>
        </p:nvSpPr>
        <p:spPr bwMode="auto">
          <a:xfrm>
            <a:off x="323850" y="2206625"/>
            <a:ext cx="4104141"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Tx/>
              <a:buNone/>
            </a:pPr>
            <a:endParaRPr lang="en-US" altLang="en-US" dirty="0">
              <a:solidFill>
                <a:schemeClr val="bg1"/>
              </a:solidFill>
            </a:endParaRPr>
          </a:p>
        </p:txBody>
      </p:sp>
      <p:sp>
        <p:nvSpPr>
          <p:cNvPr id="8" name="TextBox 7"/>
          <p:cNvSpPr txBox="1"/>
          <p:nvPr/>
        </p:nvSpPr>
        <p:spPr>
          <a:xfrm rot="1009463">
            <a:off x="5106128" y="2760873"/>
            <a:ext cx="2896405" cy="3124014"/>
          </a:xfrm>
          <a:prstGeom prst="rect">
            <a:avLst/>
          </a:prstGeom>
          <a:noFill/>
        </p:spPr>
        <p:txBody>
          <a:bodyPr wrap="square" rtlCol="0">
            <a:noAutofit/>
          </a:bodyPr>
          <a:lstStyle/>
          <a:p>
            <a:pPr algn="ctr"/>
            <a:r>
              <a:rPr lang="en-US" altLang="en-US" sz="1400" b="1" i="1" dirty="0">
                <a:solidFill>
                  <a:schemeClr val="accent4"/>
                </a:solidFill>
                <a:latin typeface="Calibri" panose="020F0502020204030204" pitchFamily="34" charset="0"/>
              </a:rPr>
              <a:t>Charity Commission Registration</a:t>
            </a:r>
          </a:p>
          <a:p>
            <a:endParaRPr lang="en-US" altLang="en-US" sz="1400" b="1" i="1" dirty="0">
              <a:solidFill>
                <a:schemeClr val="accent4"/>
              </a:solidFill>
              <a:latin typeface="Calibri" panose="020F0502020204030204" pitchFamily="34" charset="0"/>
            </a:endParaRPr>
          </a:p>
          <a:p>
            <a:pPr algn="just"/>
            <a:r>
              <a:rPr lang="en-US" altLang="en-US" sz="1600" i="1" dirty="0">
                <a:solidFill>
                  <a:schemeClr val="accent4"/>
                </a:solidFill>
                <a:latin typeface="Calibri" panose="020F0502020204030204" pitchFamily="34" charset="0"/>
              </a:rPr>
              <a:t>“To advance health or save lives, primarily in </a:t>
            </a:r>
            <a:r>
              <a:rPr lang="en-US" altLang="en-US" sz="1600" i="1" dirty="0" err="1">
                <a:solidFill>
                  <a:schemeClr val="accent4"/>
                </a:solidFill>
                <a:latin typeface="Calibri" panose="020F0502020204030204" pitchFamily="34" charset="0"/>
              </a:rPr>
              <a:t>Northumbria</a:t>
            </a:r>
            <a:r>
              <a:rPr lang="en-US" altLang="en-US" sz="1600" i="1" dirty="0">
                <a:solidFill>
                  <a:schemeClr val="accent4"/>
                </a:solidFill>
                <a:latin typeface="Calibri" panose="020F0502020204030204" pitchFamily="34" charset="0"/>
              </a:rPr>
              <a:t>, by providing a volunteer courier service ancillary to  transport provided by the statutory authorities for the transfer of blood, blood products and other medical resources between hospitals and medical facilities."</a:t>
            </a:r>
            <a:endParaRPr lang="en-GB" sz="1600" dirty="0">
              <a:solidFill>
                <a:schemeClr val="accent4"/>
              </a:solidFill>
            </a:endParaRPr>
          </a:p>
        </p:txBody>
      </p:sp>
      <p:sp>
        <p:nvSpPr>
          <p:cNvPr id="6148" name="Rectangle 2"/>
          <p:cNvSpPr>
            <a:spLocks noGrp="1" noChangeArrowheads="1"/>
          </p:cNvSpPr>
          <p:nvPr>
            <p:ph type="title" idx="4294967295"/>
          </p:nvPr>
        </p:nvSpPr>
        <p:spPr>
          <a:xfrm>
            <a:off x="612775" y="112473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Who are we? What do we do?</a:t>
            </a:r>
            <a:endParaRPr lang="en-US" altLang="zh-CN" dirty="0">
              <a:ea typeface="SimSun" panose="02010600030101010101" pitchFamily="2" charset="-122"/>
            </a:endParaRPr>
          </a:p>
        </p:txBody>
      </p:sp>
      <p:sp>
        <p:nvSpPr>
          <p:cNvPr id="6147" name="AutoShape 3"/>
          <p:cNvSpPr>
            <a:spLocks noChangeArrowheads="1"/>
          </p:cNvSpPr>
          <p:nvPr/>
        </p:nvSpPr>
        <p:spPr bwMode="auto">
          <a:xfrm>
            <a:off x="272501" y="1901529"/>
            <a:ext cx="4437621" cy="4651397"/>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182563" indent="-182563" eaLnBrk="1" hangingPunct="1"/>
            <a:r>
              <a:rPr lang="en-US" altLang="en-US" sz="2400" dirty="0">
                <a:solidFill>
                  <a:schemeClr val="bg1"/>
                </a:solidFill>
                <a:latin typeface="Calibri" panose="020F0502020204030204" pitchFamily="34" charset="0"/>
              </a:rPr>
              <a:t>We are a local charity .</a:t>
            </a:r>
            <a:br>
              <a:rPr lang="en-US" altLang="en-US" sz="2400" dirty="0">
                <a:solidFill>
                  <a:schemeClr val="bg1"/>
                </a:solidFill>
                <a:latin typeface="Calibri" panose="020F0502020204030204" pitchFamily="34" charset="0"/>
              </a:rPr>
            </a:br>
            <a:endParaRPr lang="en-US" altLang="en-US" sz="2400" dirty="0">
              <a:solidFill>
                <a:schemeClr val="bg1"/>
              </a:solidFill>
              <a:latin typeface="Calibri" panose="020F0502020204030204" pitchFamily="34" charset="0"/>
            </a:endParaRPr>
          </a:p>
          <a:p>
            <a:pPr marL="182563" indent="-182563" eaLnBrk="1" hangingPunct="1"/>
            <a:r>
              <a:rPr lang="en-US" altLang="en-US" sz="2400" dirty="0">
                <a:solidFill>
                  <a:schemeClr val="bg1"/>
                </a:solidFill>
                <a:latin typeface="Calibri" panose="020F0502020204030204" pitchFamily="34" charset="0"/>
              </a:rPr>
              <a:t>We provide an out of hours emergency courier service to North East hospitals and other healthcare sites</a:t>
            </a:r>
            <a:br>
              <a:rPr lang="en-US" altLang="en-US" sz="2400" dirty="0">
                <a:solidFill>
                  <a:schemeClr val="bg1"/>
                </a:solidFill>
                <a:latin typeface="Calibri" panose="020F0502020204030204" pitchFamily="34" charset="0"/>
              </a:rPr>
            </a:br>
            <a:endParaRPr lang="en-US" altLang="en-US" sz="2400" dirty="0">
              <a:solidFill>
                <a:schemeClr val="bg1"/>
              </a:solidFill>
              <a:latin typeface="Calibri" panose="020F0502020204030204" pitchFamily="34" charset="0"/>
            </a:endParaRPr>
          </a:p>
          <a:p>
            <a:pPr marL="182563" indent="-182563" eaLnBrk="1" hangingPunct="1"/>
            <a:r>
              <a:rPr lang="en-US" altLang="en-US" sz="2400" dirty="0">
                <a:solidFill>
                  <a:schemeClr val="bg1"/>
                </a:solidFill>
                <a:latin typeface="Calibri" panose="020F0502020204030204" pitchFamily="34" charset="0"/>
              </a:rPr>
              <a:t>We are independent of the NHS although we provide a service to them</a:t>
            </a:r>
            <a:r>
              <a:rPr lang="en-US" altLang="en-US" sz="2400" dirty="0">
                <a:solidFill>
                  <a:srgbClr val="FF0000"/>
                </a:solidFill>
                <a:latin typeface="Calibri" panose="020F0502020204030204" pitchFamily="34" charset="0"/>
              </a:rPr>
              <a:t>.</a:t>
            </a:r>
          </a:p>
          <a:p>
            <a:pPr>
              <a:spcBef>
                <a:spcPct val="0"/>
              </a:spcBef>
              <a:buFontTx/>
              <a:buNone/>
            </a:pPr>
            <a:endParaRPr lang="en-US" altLang="en-US" sz="1800" dirty="0">
              <a:solidFill>
                <a:srgbClr val="000000"/>
              </a:solidFill>
            </a:endParaRPr>
          </a:p>
        </p:txBody>
      </p:sp>
      <p:grpSp>
        <p:nvGrpSpPr>
          <p:cNvPr id="13" name="Group 12"/>
          <p:cNvGrpSpPr/>
          <p:nvPr/>
        </p:nvGrpSpPr>
        <p:grpSpPr>
          <a:xfrm>
            <a:off x="916151" y="69601"/>
            <a:ext cx="5949269" cy="1246307"/>
            <a:chOff x="916151" y="69601"/>
            <a:chExt cx="5949269" cy="1246307"/>
          </a:xfrm>
        </p:grpSpPr>
        <p:sp>
          <p:nvSpPr>
            <p:cNvPr id="9" name="Rounded Rectangle 8"/>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7" name="TextBox 6"/>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extLst>
      <p:ext uri="{BB962C8B-B14F-4D97-AF65-F5344CB8AC3E}">
        <p14:creationId xmlns:p14="http://schemas.microsoft.com/office/powerpoint/2010/main" val="36107073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p:cBhvr>
                                        <p:cTn id="7" dur="500"/>
                                        <p:tgtEl>
                                          <p:spTgt spid="6148"/>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6147"/>
                                        </p:tgtEl>
                                        <p:attrNameLst>
                                          <p:attrName>style.visibility</p:attrName>
                                        </p:attrNameLst>
                                      </p:cBhvr>
                                      <p:to>
                                        <p:strVal val="visible"/>
                                      </p:to>
                                    </p:set>
                                    <p:anim calcmode="lin" valueType="num">
                                      <p:cBhvr>
                                        <p:cTn id="10" dur="1000" fill="hold"/>
                                        <p:tgtEl>
                                          <p:spTgt spid="6147"/>
                                        </p:tgtEl>
                                        <p:attrNameLst>
                                          <p:attrName>ppt_w</p:attrName>
                                        </p:attrNameLst>
                                      </p:cBhvr>
                                      <p:tavLst>
                                        <p:tav tm="0">
                                          <p:val>
                                            <p:fltVal val="0"/>
                                          </p:val>
                                        </p:tav>
                                        <p:tav tm="100000">
                                          <p:val>
                                            <p:strVal val="#ppt_w"/>
                                          </p:val>
                                        </p:tav>
                                      </p:tavLst>
                                    </p:anim>
                                    <p:anim calcmode="lin" valueType="num">
                                      <p:cBhvr>
                                        <p:cTn id="11" dur="1000" fill="hold"/>
                                        <p:tgtEl>
                                          <p:spTgt spid="6147"/>
                                        </p:tgtEl>
                                        <p:attrNameLst>
                                          <p:attrName>ppt_h</p:attrName>
                                        </p:attrNameLst>
                                      </p:cBhvr>
                                      <p:tavLst>
                                        <p:tav tm="0">
                                          <p:val>
                                            <p:fltVal val="0"/>
                                          </p:val>
                                        </p:tav>
                                        <p:tav tm="100000">
                                          <p:val>
                                            <p:strVal val="#ppt_h"/>
                                          </p:val>
                                        </p:tav>
                                      </p:tavLst>
                                    </p:anim>
                                    <p:animEffect>
                                      <p:cBhvr>
                                        <p:cTn id="12" dur="1000"/>
                                        <p:tgtEl>
                                          <p:spTgt spid="61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par>
                          <p:cTn id="20" fill="hold">
                            <p:stCondLst>
                              <p:cond delay="4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6155">
                                            <p:txEl>
                                              <p:pRg st="0" end="0"/>
                                            </p:txEl>
                                          </p:spTgt>
                                        </p:tgtEl>
                                        <p:attrNameLst>
                                          <p:attrName>style.visibility</p:attrName>
                                        </p:attrNameLst>
                                      </p:cBhvr>
                                      <p:to>
                                        <p:strVal val="visible"/>
                                      </p:to>
                                    </p:set>
                                    <p:animEffect>
                                      <p:cBhvr>
                                        <p:cTn id="23" dur="500"/>
                                        <p:tgtEl>
                                          <p:spTgt spid="6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uiExpand="1" build="allAtOnce" bldLvl="0" autoUpdateAnimBg="0"/>
      <p:bldP spid="8" grpId="0"/>
      <p:bldP spid="6148" grpId="0" bldLvl="0" autoUpdateAnimBg="0"/>
      <p:bldP spid="6147"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974155_10152750672067832_5573862321236861141_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838" y="-14288"/>
            <a:ext cx="12272963"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3"/>
          <p:cNvSpPr>
            <a:spLocks noChangeArrowheads="1"/>
          </p:cNvSpPr>
          <p:nvPr/>
        </p:nvSpPr>
        <p:spPr bwMode="auto">
          <a:xfrm>
            <a:off x="325438" y="1773238"/>
            <a:ext cx="8567737" cy="4679950"/>
          </a:xfrm>
          <a:prstGeom prst="roundRect">
            <a:avLst>
              <a:gd name="adj" fmla="val 9903"/>
            </a:avLst>
          </a:prstGeom>
          <a:solidFill>
            <a:srgbClr val="000000">
              <a:alpha val="9411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1508" name="Rectangle 4"/>
          <p:cNvSpPr>
            <a:spLocks noGrp="1" noChangeArrowheads="1"/>
          </p:cNvSpPr>
          <p:nvPr>
            <p:ph type="subTitle" idx="1"/>
          </p:nvPr>
        </p:nvSpPr>
        <p:spPr>
          <a:xfrm>
            <a:off x="1182688" y="1543050"/>
            <a:ext cx="6543675" cy="3657600"/>
          </a:xfrm>
        </p:spPr>
        <p:txBody>
          <a:bodyPr/>
          <a:lstStyle/>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3200">
              <a:solidFill>
                <a:schemeClr val="bg1"/>
              </a:solidFill>
              <a:ea typeface="SimSun" panose="02010600030101010101" pitchFamily="2" charset="-122"/>
            </a:endParaRPr>
          </a:p>
          <a:p>
            <a:pPr marL="342900" indent="-342900" algn="l">
              <a:lnSpc>
                <a:spcPct val="80000"/>
              </a:lnSpc>
              <a:buFontTx/>
              <a:buChar char="•"/>
            </a:pPr>
            <a:endParaRPr lang="en-US" altLang="zh-CN" sz="800">
              <a:solidFill>
                <a:schemeClr val="bg1"/>
              </a:solidFill>
              <a:ea typeface="SimSun" panose="02010600030101010101" pitchFamily="2" charset="-122"/>
            </a:endParaRPr>
          </a:p>
        </p:txBody>
      </p:sp>
      <p:sp>
        <p:nvSpPr>
          <p:cNvPr id="21509" name="Text Box 5"/>
          <p:cNvSpPr>
            <a:spLocks noChangeArrowheads="1"/>
          </p:cNvSpPr>
          <p:nvPr/>
        </p:nvSpPr>
        <p:spPr bwMode="auto">
          <a:xfrm>
            <a:off x="612775" y="2005013"/>
            <a:ext cx="81343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spcBef>
                <a:spcPct val="0"/>
              </a:spcBef>
              <a:buFontTx/>
              <a:buNone/>
            </a:pPr>
            <a:r>
              <a:rPr lang="en-US" altLang="zh-CN" sz="2000">
                <a:solidFill>
                  <a:schemeClr val="bg1"/>
                </a:solidFill>
              </a:rPr>
              <a:t>"</a:t>
            </a:r>
            <a:r>
              <a:rPr lang="en-US" altLang="zh-CN" sz="1800" i="1">
                <a:solidFill>
                  <a:schemeClr val="bg1"/>
                </a:solidFill>
                <a:latin typeface="Comic Sans MS" panose="030F0702030302020204" pitchFamily="66" charset="0"/>
              </a:rPr>
              <a:t>The Great North Air Ambulance Service relies entirely on the Blood Bikes charity to deliver blood products to our two air bases in the North East and North West of England. The service they provide is extremely professional, reliable and without their service we would be unable to provide pre-hospital blood transfusions at the roadside to critically injured patients. Blood Bikes was the only organisation capable of meeting our needs and we have been impressed with every aspect of their service, from the training and qualifications of their riders, to the flexibility and “can do” attitude of their team. We are aware that this service is dependent on external charitable funding and would sincerely encourage potential donors to support this life-saving organisation."</a:t>
            </a:r>
            <a:endParaRPr lang="en-US" altLang="zh-CN" sz="2000" i="1">
              <a:solidFill>
                <a:schemeClr val="bg1"/>
              </a:solidFill>
              <a:latin typeface="Comic Sans MS" panose="030F0702030302020204" pitchFamily="66" charset="0"/>
            </a:endParaRPr>
          </a:p>
          <a:p>
            <a:pPr algn="just" eaLnBrk="1" hangingPunct="1">
              <a:spcBef>
                <a:spcPct val="0"/>
              </a:spcBef>
              <a:buFontTx/>
              <a:buNone/>
            </a:pPr>
            <a:endParaRPr lang="en-US" altLang="zh-CN" sz="1800">
              <a:solidFill>
                <a:schemeClr val="bg1"/>
              </a:solidFill>
            </a:endParaRPr>
          </a:p>
          <a:p>
            <a:pPr eaLnBrk="1" hangingPunct="1">
              <a:spcBef>
                <a:spcPct val="0"/>
              </a:spcBef>
              <a:buFontTx/>
              <a:buNone/>
            </a:pPr>
            <a:r>
              <a:rPr lang="en-US" altLang="zh-CN" sz="2000">
                <a:solidFill>
                  <a:srgbClr val="7F7F7F"/>
                </a:solidFill>
              </a:rPr>
              <a:t>Dr David Bramley, </a:t>
            </a:r>
            <a:r>
              <a:rPr lang="en-US" altLang="zh-CN" sz="1600">
                <a:solidFill>
                  <a:srgbClr val="7F7F7F"/>
                </a:solidFill>
              </a:rPr>
              <a:t>MBChB, FRCS(A&amp;E)Ed, FCEM, FIMC RCSEd</a:t>
            </a:r>
          </a:p>
          <a:p>
            <a:pPr eaLnBrk="1" hangingPunct="1">
              <a:spcBef>
                <a:spcPct val="0"/>
              </a:spcBef>
              <a:buFontTx/>
              <a:buNone/>
            </a:pPr>
            <a:r>
              <a:rPr lang="en-US" altLang="zh-CN" sz="2000">
                <a:solidFill>
                  <a:srgbClr val="7F7F7F"/>
                </a:solidFill>
              </a:rPr>
              <a:t>Medical Director,  GREAT NORTH AIR AMBULANCE SERVICE</a:t>
            </a:r>
          </a:p>
          <a:p>
            <a:pPr eaLnBrk="1" hangingPunct="1">
              <a:spcBef>
                <a:spcPct val="0"/>
              </a:spcBef>
              <a:buFontTx/>
              <a:buNone/>
            </a:pPr>
            <a:endParaRPr lang="en-US" altLang="zh-CN" sz="2000">
              <a:solidFill>
                <a:schemeClr val="bg1"/>
              </a:solidFill>
            </a:endParaRPr>
          </a:p>
        </p:txBody>
      </p:sp>
      <p:sp>
        <p:nvSpPr>
          <p:cNvPr id="21516" name="Oval 12"/>
          <p:cNvSpPr>
            <a:spLocks noChangeArrowheads="1"/>
          </p:cNvSpPr>
          <p:nvPr/>
        </p:nvSpPr>
        <p:spPr bwMode="auto">
          <a:xfrm>
            <a:off x="6619875" y="200025"/>
            <a:ext cx="1106488" cy="1104900"/>
          </a:xfrm>
          <a:prstGeom prst="ellipse">
            <a:avLst/>
          </a:prstGeom>
          <a:solidFill>
            <a:schemeClr val="tx1"/>
          </a:solidFill>
          <a:ln w="19050">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21518" name="Rectangle 2"/>
          <p:cNvSpPr>
            <a:spLocks noGrp="1" noChangeArrowheads="1"/>
          </p:cNvSpPr>
          <p:nvPr/>
        </p:nvSpPr>
        <p:spPr bwMode="auto">
          <a:xfrm>
            <a:off x="612775" y="1054100"/>
            <a:ext cx="58324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ct val="0"/>
              </a:spcBef>
              <a:buFontTx/>
              <a:buNone/>
            </a:pPr>
            <a:r>
              <a:rPr lang="en-US" altLang="zh-CN" b="1">
                <a:solidFill>
                  <a:srgbClr val="000000"/>
                </a:solidFill>
                <a:latin typeface="Calibri" panose="020F0502020204030204" pitchFamily="34" charset="0"/>
              </a:rPr>
              <a:t>"Blood On Board" ("BoB")</a:t>
            </a:r>
            <a:endParaRPr lang="en-US" altLang="zh-CN" sz="1800"/>
          </a:p>
        </p:txBody>
      </p:sp>
      <p:grpSp>
        <p:nvGrpSpPr>
          <p:cNvPr id="15" name="Group 14"/>
          <p:cNvGrpSpPr/>
          <p:nvPr/>
        </p:nvGrpSpPr>
        <p:grpSpPr>
          <a:xfrm>
            <a:off x="782881" y="128826"/>
            <a:ext cx="5949269" cy="1246307"/>
            <a:chOff x="916151" y="69601"/>
            <a:chExt cx="5949269" cy="1246307"/>
          </a:xfrm>
        </p:grpSpPr>
        <p:sp>
          <p:nvSpPr>
            <p:cNvPr id="16" name="Rounded Rectangle 15"/>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7" name="TextBox 16"/>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pic>
        <p:nvPicPr>
          <p:cNvPr id="21517" name="Picture 13" descr="19454213-99f7-4ce0-9d88-f3b37534fbc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7488" y="134938"/>
            <a:ext cx="12144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1517"/>
                                        </p:tgtEl>
                                        <p:attrNameLst>
                                          <p:attrName>style.visibility</p:attrName>
                                        </p:attrNameLst>
                                      </p:cBhvr>
                                      <p:to>
                                        <p:strVal val="visible"/>
                                      </p:to>
                                    </p:set>
                                    <p:anim calcmode="lin" valueType="num">
                                      <p:cBhvr>
                                        <p:cTn id="7" dur="1000" fill="hold"/>
                                        <p:tgtEl>
                                          <p:spTgt spid="21517"/>
                                        </p:tgtEl>
                                        <p:attrNameLst>
                                          <p:attrName>ppt_w</p:attrName>
                                        </p:attrNameLst>
                                      </p:cBhvr>
                                      <p:tavLst>
                                        <p:tav tm="0" fmla="#ppt_w*sin(2.5*pi*$)">
                                          <p:val>
                                            <p:fltVal val="0"/>
                                          </p:val>
                                        </p:tav>
                                        <p:tav tm="100000">
                                          <p:val>
                                            <p:fltVal val="1"/>
                                          </p:val>
                                        </p:tav>
                                      </p:tavLst>
                                    </p:anim>
                                    <p:anim calcmode="lin" valueType="num">
                                      <p:cBhvr>
                                        <p:cTn id="8" dur="1000" fill="hold"/>
                                        <p:tgtEl>
                                          <p:spTgt spid="21517"/>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1516"/>
                                        </p:tgtEl>
                                        <p:attrNameLst>
                                          <p:attrName>style.visibility</p:attrName>
                                        </p:attrNameLst>
                                      </p:cBhvr>
                                      <p:to>
                                        <p:strVal val="visible"/>
                                      </p:to>
                                    </p:set>
                                    <p:animEffect>
                                      <p:cBhvr>
                                        <p:cTn id="11" dur="500"/>
                                        <p:tgtEl>
                                          <p:spTgt spid="2151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518"/>
                                        </p:tgtEl>
                                        <p:attrNameLst>
                                          <p:attrName>style.visibility</p:attrName>
                                        </p:attrNameLst>
                                      </p:cBhvr>
                                      <p:to>
                                        <p:strVal val="visible"/>
                                      </p:to>
                                    </p:set>
                                    <p:animEffect>
                                      <p:cBhvr>
                                        <p:cTn id="15" dur="500"/>
                                        <p:tgtEl>
                                          <p:spTgt spid="21518"/>
                                        </p:tgtEl>
                                      </p:cBhvr>
                                    </p:animEffect>
                                  </p:childTnLst>
                                </p:cTn>
                              </p:par>
                            </p:childTnLst>
                          </p:cTn>
                        </p:par>
                        <p:par>
                          <p:cTn id="16" fill="hold" nodeType="afterGroup">
                            <p:stCondLst>
                              <p:cond delay="1500"/>
                            </p:stCondLst>
                            <p:childTnLst>
                              <p:par>
                                <p:cTn id="17" presetID="53" presetClass="entr" presetSubtype="0" fill="hold" grpId="0" nodeType="afterEffect">
                                  <p:stCondLst>
                                    <p:cond delay="500"/>
                                  </p:stCondLst>
                                  <p:childTnLst>
                                    <p:set>
                                      <p:cBhvr>
                                        <p:cTn id="18" dur="1" fill="hold">
                                          <p:stCondLst>
                                            <p:cond delay="0"/>
                                          </p:stCondLst>
                                        </p:cTn>
                                        <p:tgtEl>
                                          <p:spTgt spid="21507"/>
                                        </p:tgtEl>
                                        <p:attrNameLst>
                                          <p:attrName>style.visibility</p:attrName>
                                        </p:attrNameLst>
                                      </p:cBhvr>
                                      <p:to>
                                        <p:strVal val="visible"/>
                                      </p:to>
                                    </p:set>
                                    <p:anim calcmode="lin" valueType="num">
                                      <p:cBhvr>
                                        <p:cTn id="19" dur="500" fill="hold"/>
                                        <p:tgtEl>
                                          <p:spTgt spid="21507"/>
                                        </p:tgtEl>
                                        <p:attrNameLst>
                                          <p:attrName>ppt_w</p:attrName>
                                        </p:attrNameLst>
                                      </p:cBhvr>
                                      <p:tavLst>
                                        <p:tav tm="0">
                                          <p:val>
                                            <p:fltVal val="0"/>
                                          </p:val>
                                        </p:tav>
                                        <p:tav tm="100000">
                                          <p:val>
                                            <p:strVal val="#ppt_w"/>
                                          </p:val>
                                        </p:tav>
                                      </p:tavLst>
                                    </p:anim>
                                    <p:anim calcmode="lin" valueType="num">
                                      <p:cBhvr>
                                        <p:cTn id="20" dur="500" fill="hold"/>
                                        <p:tgtEl>
                                          <p:spTgt spid="21507"/>
                                        </p:tgtEl>
                                        <p:attrNameLst>
                                          <p:attrName>ppt_h</p:attrName>
                                        </p:attrNameLst>
                                      </p:cBhvr>
                                      <p:tavLst>
                                        <p:tav tm="0">
                                          <p:val>
                                            <p:fltVal val="0"/>
                                          </p:val>
                                        </p:tav>
                                        <p:tav tm="100000">
                                          <p:val>
                                            <p:strVal val="#ppt_h"/>
                                          </p:val>
                                        </p:tav>
                                      </p:tavLst>
                                    </p:anim>
                                    <p:animEffect>
                                      <p:cBhvr>
                                        <p:cTn id="21" dur="500"/>
                                        <p:tgtEl>
                                          <p:spTgt spid="21507"/>
                                        </p:tgtEl>
                                      </p:cBhvr>
                                    </p:animEffect>
                                  </p:childTnLst>
                                </p:cTn>
                              </p:par>
                            </p:childTnLst>
                          </p:cTn>
                        </p:par>
                        <p:par>
                          <p:cTn id="22" fill="hold" nodeType="afterGroup">
                            <p:stCondLst>
                              <p:cond delay="2500"/>
                            </p:stCondLst>
                            <p:childTnLst>
                              <p:par>
                                <p:cTn id="23" presetID="53" presetClass="entr" presetSubtype="0" fill="hold" nodeType="afterEffect">
                                  <p:stCondLst>
                                    <p:cond delay="0"/>
                                  </p:stCondLst>
                                  <p:iterate type="lt">
                                    <p:tmAbs val="0"/>
                                  </p:iterate>
                                  <p:childTnLst>
                                    <p:set>
                                      <p:cBhvr>
                                        <p:cTn id="24" dur="1" fill="hold">
                                          <p:stCondLst>
                                            <p:cond delay="0"/>
                                          </p:stCondLst>
                                        </p:cTn>
                                        <p:tgtEl>
                                          <p:spTgt spid="21509">
                                            <p:txEl>
                                              <p:pRg st="0" end="0"/>
                                            </p:txEl>
                                          </p:spTgt>
                                        </p:tgtEl>
                                        <p:attrNameLst>
                                          <p:attrName>style.visibility</p:attrName>
                                        </p:attrNameLst>
                                      </p:cBhvr>
                                      <p:to>
                                        <p:strVal val="visible"/>
                                      </p:to>
                                    </p:set>
                                    <p:anim calcmode="lin" valueType="num">
                                      <p:cBhvr>
                                        <p:cTn id="25" dur="500" fill="hold"/>
                                        <p:tgtEl>
                                          <p:spTgt spid="2150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1509">
                                            <p:txEl>
                                              <p:pRg st="0" end="0"/>
                                            </p:txEl>
                                          </p:spTgt>
                                        </p:tgtEl>
                                        <p:attrNameLst>
                                          <p:attrName>ppt_h</p:attrName>
                                        </p:attrNameLst>
                                      </p:cBhvr>
                                      <p:tavLst>
                                        <p:tav tm="0">
                                          <p:val>
                                            <p:fltVal val="0"/>
                                          </p:val>
                                        </p:tav>
                                        <p:tav tm="100000">
                                          <p:val>
                                            <p:strVal val="#ppt_h"/>
                                          </p:val>
                                        </p:tav>
                                      </p:tavLst>
                                    </p:anim>
                                    <p:animEffect>
                                      <p:cBhvr>
                                        <p:cTn id="27" dur="500"/>
                                        <p:tgtEl>
                                          <p:spTgt spid="21509">
                                            <p:txEl>
                                              <p:pRg st="0" end="0"/>
                                            </p:txEl>
                                          </p:spTgt>
                                        </p:tgtEl>
                                      </p:cBhvr>
                                    </p:animEffect>
                                  </p:childTnLst>
                                </p:cTn>
                              </p:par>
                              <p:par>
                                <p:cTn id="28" presetID="53" presetClass="entr" presetSubtype="0" fill="hold" nodeType="withEffect">
                                  <p:stCondLst>
                                    <p:cond delay="0"/>
                                  </p:stCondLst>
                                  <p:iterate type="lt">
                                    <p:tmAbs val="0"/>
                                  </p:iterate>
                                  <p:childTnLst>
                                    <p:set>
                                      <p:cBhvr>
                                        <p:cTn id="29" dur="1" fill="hold">
                                          <p:stCondLst>
                                            <p:cond delay="0"/>
                                          </p:stCondLst>
                                        </p:cTn>
                                        <p:tgtEl>
                                          <p:spTgt spid="21509">
                                            <p:txEl>
                                              <p:pRg st="2" end="2"/>
                                            </p:txEl>
                                          </p:spTgt>
                                        </p:tgtEl>
                                        <p:attrNameLst>
                                          <p:attrName>style.visibility</p:attrName>
                                        </p:attrNameLst>
                                      </p:cBhvr>
                                      <p:to>
                                        <p:strVal val="visible"/>
                                      </p:to>
                                    </p:set>
                                    <p:anim calcmode="lin" valueType="num">
                                      <p:cBhvr>
                                        <p:cTn id="30" dur="500" fill="hold"/>
                                        <p:tgtEl>
                                          <p:spTgt spid="21509">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1509">
                                            <p:txEl>
                                              <p:pRg st="2" end="2"/>
                                            </p:txEl>
                                          </p:spTgt>
                                        </p:tgtEl>
                                        <p:attrNameLst>
                                          <p:attrName>ppt_h</p:attrName>
                                        </p:attrNameLst>
                                      </p:cBhvr>
                                      <p:tavLst>
                                        <p:tav tm="0">
                                          <p:val>
                                            <p:fltVal val="0"/>
                                          </p:val>
                                        </p:tav>
                                        <p:tav tm="100000">
                                          <p:val>
                                            <p:strVal val="#ppt_h"/>
                                          </p:val>
                                        </p:tav>
                                      </p:tavLst>
                                    </p:anim>
                                    <p:animEffect>
                                      <p:cBhvr>
                                        <p:cTn id="32" dur="500"/>
                                        <p:tgtEl>
                                          <p:spTgt spid="21509">
                                            <p:txEl>
                                              <p:pRg st="2" end="2"/>
                                            </p:txEl>
                                          </p:spTgt>
                                        </p:tgtEl>
                                      </p:cBhvr>
                                    </p:animEffect>
                                  </p:childTnLst>
                                </p:cTn>
                              </p:par>
                              <p:par>
                                <p:cTn id="33" presetID="53" presetClass="entr" presetSubtype="0" fill="hold" nodeType="withEffect">
                                  <p:stCondLst>
                                    <p:cond delay="0"/>
                                  </p:stCondLst>
                                  <p:iterate type="lt">
                                    <p:tmAbs val="0"/>
                                  </p:iterate>
                                  <p:childTnLst>
                                    <p:set>
                                      <p:cBhvr>
                                        <p:cTn id="34" dur="1" fill="hold">
                                          <p:stCondLst>
                                            <p:cond delay="0"/>
                                          </p:stCondLst>
                                        </p:cTn>
                                        <p:tgtEl>
                                          <p:spTgt spid="21509">
                                            <p:txEl>
                                              <p:pRg st="3" end="3"/>
                                            </p:txEl>
                                          </p:spTgt>
                                        </p:tgtEl>
                                        <p:attrNameLst>
                                          <p:attrName>style.visibility</p:attrName>
                                        </p:attrNameLst>
                                      </p:cBhvr>
                                      <p:to>
                                        <p:strVal val="visible"/>
                                      </p:to>
                                    </p:set>
                                    <p:anim calcmode="lin" valueType="num">
                                      <p:cBhvr>
                                        <p:cTn id="35" dur="500" fill="hold"/>
                                        <p:tgtEl>
                                          <p:spTgt spid="21509">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1509">
                                            <p:txEl>
                                              <p:pRg st="3" end="3"/>
                                            </p:txEl>
                                          </p:spTgt>
                                        </p:tgtEl>
                                        <p:attrNameLst>
                                          <p:attrName>ppt_h</p:attrName>
                                        </p:attrNameLst>
                                      </p:cBhvr>
                                      <p:tavLst>
                                        <p:tav tm="0">
                                          <p:val>
                                            <p:fltVal val="0"/>
                                          </p:val>
                                        </p:tav>
                                        <p:tav tm="100000">
                                          <p:val>
                                            <p:strVal val="#ppt_h"/>
                                          </p:val>
                                        </p:tav>
                                      </p:tavLst>
                                    </p:anim>
                                    <p:animEffect>
                                      <p:cBhvr>
                                        <p:cTn id="37" dur="500"/>
                                        <p:tgtEl>
                                          <p:spTgt spid="21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ldLvl="0" animBg="1" autoUpdateAnimBg="0"/>
      <p:bldP spid="21516" grpId="0" bldLvl="0" animBg="1" autoUpdateAnimBg="0"/>
      <p:bldP spid="21518"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Patrons:</a:t>
            </a:r>
            <a:endParaRPr lang="en-US" altLang="zh-CN">
              <a:ea typeface="SimSun" panose="02010600030101010101" pitchFamily="2" charset="-122"/>
            </a:endParaRPr>
          </a:p>
        </p:txBody>
      </p:sp>
      <p:sp>
        <p:nvSpPr>
          <p:cNvPr id="18442" name="AutoShape 10"/>
          <p:cNvSpPr>
            <a:spLocks noChangeArrowheads="1"/>
          </p:cNvSpPr>
          <p:nvPr/>
        </p:nvSpPr>
        <p:spPr bwMode="auto">
          <a:xfrm>
            <a:off x="323850" y="1917700"/>
            <a:ext cx="8569325" cy="4392613"/>
          </a:xfrm>
          <a:prstGeom prst="roundRect">
            <a:avLst>
              <a:gd name="adj" fmla="val 16667"/>
            </a:avLst>
          </a:prstGeom>
          <a:gradFill rotWithShape="0">
            <a:gsLst>
              <a:gs pos="0">
                <a:srgbClr val="000000"/>
              </a:gs>
              <a:gs pos="50000">
                <a:srgbClr val="990000"/>
              </a:gs>
              <a:gs pos="100000">
                <a:srgbClr val="000000"/>
              </a:gs>
            </a:gsLst>
            <a:lin ang="18900000" scaled="1"/>
          </a:gra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8443" name="AutoShape 11" descr="Carolmalia"/>
          <p:cNvSpPr>
            <a:spLocks noChangeArrowheads="1"/>
          </p:cNvSpPr>
          <p:nvPr/>
        </p:nvSpPr>
        <p:spPr bwMode="auto">
          <a:xfrm>
            <a:off x="1260475" y="2206625"/>
            <a:ext cx="1357313" cy="1222375"/>
          </a:xfrm>
          <a:prstGeom prst="roundRect">
            <a:avLst>
              <a:gd name="adj" fmla="val 16667"/>
            </a:avLst>
          </a:prstGeom>
          <a:blipFill dpi="0" rotWithShape="0">
            <a:blip r:embed="rId3"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8444" name="Text Box 12"/>
          <p:cNvSpPr>
            <a:spLocks noChangeArrowheads="1"/>
          </p:cNvSpPr>
          <p:nvPr/>
        </p:nvSpPr>
        <p:spPr bwMode="auto">
          <a:xfrm>
            <a:off x="3203575" y="2205038"/>
            <a:ext cx="5051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r>
              <a:rPr lang="en-US" altLang="zh-CN" sz="3600">
                <a:solidFill>
                  <a:schemeClr val="bg1"/>
                </a:solidFill>
              </a:rPr>
              <a:t>Carol Malia</a:t>
            </a:r>
            <a:br>
              <a:rPr lang="en-US" altLang="zh-CN" sz="2800">
                <a:solidFill>
                  <a:schemeClr val="bg1"/>
                </a:solidFill>
              </a:rPr>
            </a:br>
            <a:r>
              <a:rPr lang="en-US" altLang="zh-CN" sz="1800">
                <a:solidFill>
                  <a:schemeClr val="bg1"/>
                </a:solidFill>
              </a:rPr>
              <a:t>BBC Television Presenter, </a:t>
            </a:r>
            <a:br>
              <a:rPr lang="en-US" altLang="zh-CN" sz="1800">
                <a:solidFill>
                  <a:schemeClr val="bg1"/>
                </a:solidFill>
              </a:rPr>
            </a:br>
            <a:r>
              <a:rPr lang="en-US" altLang="zh-CN" sz="1800">
                <a:solidFill>
                  <a:schemeClr val="bg1"/>
                </a:solidFill>
              </a:rPr>
              <a:t>Deputy Lieutenant of Northumbria</a:t>
            </a:r>
            <a:endParaRPr lang="en-US" altLang="zh-CN" sz="2800">
              <a:solidFill>
                <a:schemeClr val="bg1"/>
              </a:solidFill>
            </a:endParaRPr>
          </a:p>
        </p:txBody>
      </p:sp>
      <p:sp>
        <p:nvSpPr>
          <p:cNvPr id="18445" name="AutoShape 13" descr="Jarman"/>
          <p:cNvSpPr>
            <a:spLocks noChangeArrowheads="1"/>
          </p:cNvSpPr>
          <p:nvPr/>
        </p:nvSpPr>
        <p:spPr bwMode="auto">
          <a:xfrm>
            <a:off x="1260475" y="3502025"/>
            <a:ext cx="1368425" cy="1295400"/>
          </a:xfrm>
          <a:prstGeom prst="roundRect">
            <a:avLst>
              <a:gd name="adj" fmla="val 16667"/>
            </a:avLst>
          </a:prstGeom>
          <a:blipFill dpi="0" rotWithShape="0">
            <a:blip r:embed="rId4"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8446" name="Text Box 14"/>
          <p:cNvSpPr>
            <a:spLocks noChangeArrowheads="1"/>
          </p:cNvSpPr>
          <p:nvPr/>
        </p:nvSpPr>
        <p:spPr bwMode="auto">
          <a:xfrm>
            <a:off x="3203575" y="3644900"/>
            <a:ext cx="50514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r>
              <a:rPr lang="en-US" altLang="zh-CN" sz="3600">
                <a:solidFill>
                  <a:schemeClr val="bg1"/>
                </a:solidFill>
              </a:rPr>
              <a:t>Bob Jarman </a:t>
            </a:r>
            <a:br>
              <a:rPr lang="en-US" altLang="zh-CN" sz="3600">
                <a:solidFill>
                  <a:schemeClr val="bg1"/>
                </a:solidFill>
              </a:rPr>
            </a:br>
            <a:r>
              <a:rPr lang="en-US" altLang="zh-CN" sz="1300">
                <a:solidFill>
                  <a:schemeClr val="bg1"/>
                </a:solidFill>
              </a:rPr>
              <a:t>MBBS MSc FRCS(Ed) FCEM FRCP(Ed) CFEU</a:t>
            </a:r>
            <a:br>
              <a:rPr lang="en-US" altLang="zh-CN" sz="2800">
                <a:solidFill>
                  <a:schemeClr val="bg1"/>
                </a:solidFill>
              </a:rPr>
            </a:br>
            <a:r>
              <a:rPr lang="en-US" altLang="zh-CN" sz="1800">
                <a:solidFill>
                  <a:schemeClr val="bg1"/>
                </a:solidFill>
              </a:rPr>
              <a:t>Consultant in Emergency Medicine</a:t>
            </a:r>
            <a:endParaRPr lang="en-US" altLang="zh-CN" sz="2800">
              <a:solidFill>
                <a:schemeClr val="bg1"/>
              </a:solidFill>
            </a:endParaRPr>
          </a:p>
        </p:txBody>
      </p:sp>
      <p:sp>
        <p:nvSpPr>
          <p:cNvPr id="18447" name="AutoShape 15" descr="Heidi Mottram"/>
          <p:cNvSpPr>
            <a:spLocks noChangeArrowheads="1"/>
          </p:cNvSpPr>
          <p:nvPr/>
        </p:nvSpPr>
        <p:spPr bwMode="auto">
          <a:xfrm>
            <a:off x="1187450" y="4870450"/>
            <a:ext cx="1512888" cy="1350963"/>
          </a:xfrm>
          <a:prstGeom prst="roundRect">
            <a:avLst>
              <a:gd name="adj" fmla="val 16667"/>
            </a:avLst>
          </a:prstGeom>
          <a:blipFill dpi="0" rotWithShape="0">
            <a:blip r:embed="rId5" cstate="print"/>
            <a:srcRect/>
            <a:stretch>
              <a:fillRect/>
            </a:stretch>
          </a:blipFill>
          <a:ln w="1587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18448" name="Text Box 16"/>
          <p:cNvSpPr>
            <a:spLocks noChangeArrowheads="1"/>
          </p:cNvSpPr>
          <p:nvPr/>
        </p:nvSpPr>
        <p:spPr bwMode="auto">
          <a:xfrm>
            <a:off x="3203575" y="4870450"/>
            <a:ext cx="5051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r>
              <a:rPr lang="en-US" altLang="zh-CN" sz="3600">
                <a:solidFill>
                  <a:schemeClr val="bg1"/>
                </a:solidFill>
              </a:rPr>
              <a:t>Heidi Mottram </a:t>
            </a:r>
            <a:r>
              <a:rPr lang="en-US" altLang="zh-CN" sz="2400">
                <a:solidFill>
                  <a:schemeClr val="bg1"/>
                </a:solidFill>
              </a:rPr>
              <a:t>OBE</a:t>
            </a:r>
            <a:br>
              <a:rPr lang="en-US" altLang="zh-CN" sz="2800">
                <a:solidFill>
                  <a:schemeClr val="bg1"/>
                </a:solidFill>
              </a:rPr>
            </a:br>
            <a:r>
              <a:rPr lang="en-US" altLang="zh-CN" sz="1800">
                <a:solidFill>
                  <a:schemeClr val="bg1"/>
                </a:solidFill>
              </a:rPr>
              <a:t>CEO, Northumbrian Water</a:t>
            </a:r>
            <a:endParaRPr lang="en-US" altLang="zh-CN" sz="2800">
              <a:solidFill>
                <a:schemeClr val="bg1"/>
              </a:solidFill>
            </a:endParaRPr>
          </a:p>
        </p:txBody>
      </p:sp>
      <p:grpSp>
        <p:nvGrpSpPr>
          <p:cNvPr id="17" name="Group 16"/>
          <p:cNvGrpSpPr/>
          <p:nvPr/>
        </p:nvGrpSpPr>
        <p:grpSpPr>
          <a:xfrm>
            <a:off x="325438" y="128826"/>
            <a:ext cx="5949269" cy="1246307"/>
            <a:chOff x="916151" y="69601"/>
            <a:chExt cx="5949269" cy="1246307"/>
          </a:xfrm>
        </p:grpSpPr>
        <p:sp>
          <p:nvSpPr>
            <p:cNvPr id="18" name="Rounded Rectangle 17"/>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9" name="TextBox 18"/>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p:cBhvr>
                                        <p:cTn id="7" dur="500"/>
                                        <p:tgtEl>
                                          <p:spTgt spid="18435"/>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18442"/>
                                        </p:tgtEl>
                                        <p:attrNameLst>
                                          <p:attrName>style.visibility</p:attrName>
                                        </p:attrNameLst>
                                      </p:cBhvr>
                                      <p:to>
                                        <p:strVal val="visible"/>
                                      </p:to>
                                    </p:set>
                                    <p:anim calcmode="lin" valueType="num">
                                      <p:cBhvr>
                                        <p:cTn id="10" dur="1000" fill="hold"/>
                                        <p:tgtEl>
                                          <p:spTgt spid="18442"/>
                                        </p:tgtEl>
                                        <p:attrNameLst>
                                          <p:attrName>ppt_w</p:attrName>
                                        </p:attrNameLst>
                                      </p:cBhvr>
                                      <p:tavLst>
                                        <p:tav tm="0">
                                          <p:val>
                                            <p:fltVal val="0"/>
                                          </p:val>
                                        </p:tav>
                                        <p:tav tm="100000">
                                          <p:val>
                                            <p:strVal val="#ppt_w"/>
                                          </p:val>
                                        </p:tav>
                                      </p:tavLst>
                                    </p:anim>
                                    <p:anim calcmode="lin" valueType="num">
                                      <p:cBhvr>
                                        <p:cTn id="11" dur="1000" fill="hold"/>
                                        <p:tgtEl>
                                          <p:spTgt spid="18442"/>
                                        </p:tgtEl>
                                        <p:attrNameLst>
                                          <p:attrName>ppt_h</p:attrName>
                                        </p:attrNameLst>
                                      </p:cBhvr>
                                      <p:tavLst>
                                        <p:tav tm="0">
                                          <p:val>
                                            <p:fltVal val="0"/>
                                          </p:val>
                                        </p:tav>
                                        <p:tav tm="100000">
                                          <p:val>
                                            <p:strVal val="#ppt_h"/>
                                          </p:val>
                                        </p:tav>
                                      </p:tavLst>
                                    </p:anim>
                                    <p:animEffect>
                                      <p:cBhvr>
                                        <p:cTn id="12" dur="1000"/>
                                        <p:tgtEl>
                                          <p:spTgt spid="18442"/>
                                        </p:tgtEl>
                                      </p:cBhvr>
                                    </p:animEffect>
                                  </p:childTnLst>
                                </p:cTn>
                              </p:par>
                            </p:childTnLst>
                          </p:cTn>
                        </p:par>
                        <p:par>
                          <p:cTn id="13" fill="hold" nodeType="afterGroup">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8443"/>
                                        </p:tgtEl>
                                        <p:attrNameLst>
                                          <p:attrName>style.visibility</p:attrName>
                                        </p:attrNameLst>
                                      </p:cBhvr>
                                      <p:to>
                                        <p:strVal val="visible"/>
                                      </p:to>
                                    </p:set>
                                    <p:anim calcmode="lin" valueType="num">
                                      <p:cBhvr>
                                        <p:cTn id="16" dur="1000" fill="hold"/>
                                        <p:tgtEl>
                                          <p:spTgt spid="18443"/>
                                        </p:tgtEl>
                                        <p:attrNameLst>
                                          <p:attrName>ppt_w</p:attrName>
                                        </p:attrNameLst>
                                      </p:cBhvr>
                                      <p:tavLst>
                                        <p:tav tm="0">
                                          <p:val>
                                            <p:fltVal val="0"/>
                                          </p:val>
                                        </p:tav>
                                        <p:tav tm="100000">
                                          <p:val>
                                            <p:strVal val="#ppt_w"/>
                                          </p:val>
                                        </p:tav>
                                      </p:tavLst>
                                    </p:anim>
                                    <p:anim calcmode="lin" valueType="num">
                                      <p:cBhvr>
                                        <p:cTn id="17" dur="1000" fill="hold"/>
                                        <p:tgtEl>
                                          <p:spTgt spid="18443"/>
                                        </p:tgtEl>
                                        <p:attrNameLst>
                                          <p:attrName>ppt_h</p:attrName>
                                        </p:attrNameLst>
                                      </p:cBhvr>
                                      <p:tavLst>
                                        <p:tav tm="0">
                                          <p:val>
                                            <p:fltVal val="0"/>
                                          </p:val>
                                        </p:tav>
                                        <p:tav tm="100000">
                                          <p:val>
                                            <p:strVal val="#ppt_h"/>
                                          </p:val>
                                        </p:tav>
                                      </p:tavLst>
                                    </p:anim>
                                    <p:anim calcmode="lin" valueType="num">
                                      <p:cBhvr>
                                        <p:cTn id="18" dur="1000" fill="hold"/>
                                        <p:tgtEl>
                                          <p:spTgt spid="18443"/>
                                        </p:tgtEl>
                                        <p:attrNameLst>
                                          <p:attrName>style.rotation</p:attrName>
                                        </p:attrNameLst>
                                      </p:cBhvr>
                                      <p:tavLst>
                                        <p:tav tm="0">
                                          <p:val>
                                            <p:fltVal val="90"/>
                                          </p:val>
                                        </p:tav>
                                        <p:tav tm="100000">
                                          <p:val>
                                            <p:fltVal val="0"/>
                                          </p:val>
                                        </p:tav>
                                      </p:tavLst>
                                    </p:anim>
                                    <p:animEffect>
                                      <p:cBhvr>
                                        <p:cTn id="19" dur="1000"/>
                                        <p:tgtEl>
                                          <p:spTgt spid="18443"/>
                                        </p:tgtEl>
                                      </p:cBhvr>
                                    </p:animEffect>
                                  </p:childTnLst>
                                </p:cTn>
                              </p:par>
                            </p:childTnLst>
                          </p:cTn>
                        </p:par>
                        <p:par>
                          <p:cTn id="20" fill="hold" nodeType="afterGroup">
                            <p:stCondLst>
                              <p:cond delay="2500"/>
                            </p:stCondLst>
                            <p:childTnLst>
                              <p:par>
                                <p:cTn id="21" presetID="53" presetClass="entr" presetSubtype="0" fill="hold" grpId="0" nodeType="afterEffect">
                                  <p:stCondLst>
                                    <p:cond delay="0"/>
                                  </p:stCondLst>
                                  <p:iterate type="lt">
                                    <p:tmAbs val="0"/>
                                  </p:iterate>
                                  <p:childTnLst>
                                    <p:set>
                                      <p:cBhvr>
                                        <p:cTn id="22" dur="1" fill="hold">
                                          <p:stCondLst>
                                            <p:cond delay="0"/>
                                          </p:stCondLst>
                                        </p:cTn>
                                        <p:tgtEl>
                                          <p:spTgt spid="18444"/>
                                        </p:tgtEl>
                                        <p:attrNameLst>
                                          <p:attrName>style.visibility</p:attrName>
                                        </p:attrNameLst>
                                      </p:cBhvr>
                                      <p:to>
                                        <p:strVal val="visible"/>
                                      </p:to>
                                    </p:set>
                                    <p:anim calcmode="lin" valueType="num">
                                      <p:cBhvr>
                                        <p:cTn id="23" dur="500" fill="hold"/>
                                        <p:tgtEl>
                                          <p:spTgt spid="18444"/>
                                        </p:tgtEl>
                                        <p:attrNameLst>
                                          <p:attrName>ppt_w</p:attrName>
                                        </p:attrNameLst>
                                      </p:cBhvr>
                                      <p:tavLst>
                                        <p:tav tm="0">
                                          <p:val>
                                            <p:fltVal val="0"/>
                                          </p:val>
                                        </p:tav>
                                        <p:tav tm="100000">
                                          <p:val>
                                            <p:strVal val="#ppt_w"/>
                                          </p:val>
                                        </p:tav>
                                      </p:tavLst>
                                    </p:anim>
                                    <p:anim calcmode="lin" valueType="num">
                                      <p:cBhvr>
                                        <p:cTn id="24" dur="500" fill="hold"/>
                                        <p:tgtEl>
                                          <p:spTgt spid="18444"/>
                                        </p:tgtEl>
                                        <p:attrNameLst>
                                          <p:attrName>ppt_h</p:attrName>
                                        </p:attrNameLst>
                                      </p:cBhvr>
                                      <p:tavLst>
                                        <p:tav tm="0">
                                          <p:val>
                                            <p:fltVal val="0"/>
                                          </p:val>
                                        </p:tav>
                                        <p:tav tm="100000">
                                          <p:val>
                                            <p:strVal val="#ppt_h"/>
                                          </p:val>
                                        </p:tav>
                                      </p:tavLst>
                                    </p:anim>
                                    <p:animEffect>
                                      <p:cBhvr>
                                        <p:cTn id="25" dur="500"/>
                                        <p:tgtEl>
                                          <p:spTgt spid="18444"/>
                                        </p:tgtEl>
                                      </p:cBhvr>
                                    </p:animEffect>
                                  </p:childTnLst>
                                </p:cTn>
                              </p:par>
                            </p:childTnLst>
                          </p:cTn>
                        </p:par>
                        <p:par>
                          <p:cTn id="26" fill="hold" nodeType="afterGroup">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8445"/>
                                        </p:tgtEl>
                                        <p:attrNameLst>
                                          <p:attrName>style.visibility</p:attrName>
                                        </p:attrNameLst>
                                      </p:cBhvr>
                                      <p:to>
                                        <p:strVal val="visible"/>
                                      </p:to>
                                    </p:set>
                                    <p:anim calcmode="lin" valueType="num">
                                      <p:cBhvr>
                                        <p:cTn id="29" dur="1000" fill="hold"/>
                                        <p:tgtEl>
                                          <p:spTgt spid="18445"/>
                                        </p:tgtEl>
                                        <p:attrNameLst>
                                          <p:attrName>ppt_w</p:attrName>
                                        </p:attrNameLst>
                                      </p:cBhvr>
                                      <p:tavLst>
                                        <p:tav tm="0">
                                          <p:val>
                                            <p:fltVal val="0"/>
                                          </p:val>
                                        </p:tav>
                                        <p:tav tm="100000">
                                          <p:val>
                                            <p:strVal val="#ppt_w"/>
                                          </p:val>
                                        </p:tav>
                                      </p:tavLst>
                                    </p:anim>
                                    <p:anim calcmode="lin" valueType="num">
                                      <p:cBhvr>
                                        <p:cTn id="30" dur="1000" fill="hold"/>
                                        <p:tgtEl>
                                          <p:spTgt spid="18445"/>
                                        </p:tgtEl>
                                        <p:attrNameLst>
                                          <p:attrName>ppt_h</p:attrName>
                                        </p:attrNameLst>
                                      </p:cBhvr>
                                      <p:tavLst>
                                        <p:tav tm="0">
                                          <p:val>
                                            <p:fltVal val="0"/>
                                          </p:val>
                                        </p:tav>
                                        <p:tav tm="100000">
                                          <p:val>
                                            <p:strVal val="#ppt_h"/>
                                          </p:val>
                                        </p:tav>
                                      </p:tavLst>
                                    </p:anim>
                                    <p:anim calcmode="lin" valueType="num">
                                      <p:cBhvr>
                                        <p:cTn id="31" dur="1000" fill="hold"/>
                                        <p:tgtEl>
                                          <p:spTgt spid="18445"/>
                                        </p:tgtEl>
                                        <p:attrNameLst>
                                          <p:attrName>style.rotation</p:attrName>
                                        </p:attrNameLst>
                                      </p:cBhvr>
                                      <p:tavLst>
                                        <p:tav tm="0">
                                          <p:val>
                                            <p:fltVal val="90"/>
                                          </p:val>
                                        </p:tav>
                                        <p:tav tm="100000">
                                          <p:val>
                                            <p:fltVal val="0"/>
                                          </p:val>
                                        </p:tav>
                                      </p:tavLst>
                                    </p:anim>
                                    <p:animEffect>
                                      <p:cBhvr>
                                        <p:cTn id="32" dur="1000"/>
                                        <p:tgtEl>
                                          <p:spTgt spid="18445"/>
                                        </p:tgtEl>
                                      </p:cBhvr>
                                    </p:animEffect>
                                  </p:childTnLst>
                                </p:cTn>
                              </p:par>
                            </p:childTnLst>
                          </p:cTn>
                        </p:par>
                        <p:par>
                          <p:cTn id="33" fill="hold" nodeType="afterGroup">
                            <p:stCondLst>
                              <p:cond delay="4000"/>
                            </p:stCondLst>
                            <p:childTnLst>
                              <p:par>
                                <p:cTn id="34" presetID="53" presetClass="entr" presetSubtype="0" fill="hold" grpId="0" nodeType="afterEffect">
                                  <p:stCondLst>
                                    <p:cond delay="0"/>
                                  </p:stCondLst>
                                  <p:iterate type="lt">
                                    <p:tmAbs val="0"/>
                                  </p:iterate>
                                  <p:childTnLst>
                                    <p:set>
                                      <p:cBhvr>
                                        <p:cTn id="35" dur="1" fill="hold">
                                          <p:stCondLst>
                                            <p:cond delay="0"/>
                                          </p:stCondLst>
                                        </p:cTn>
                                        <p:tgtEl>
                                          <p:spTgt spid="18446"/>
                                        </p:tgtEl>
                                        <p:attrNameLst>
                                          <p:attrName>style.visibility</p:attrName>
                                        </p:attrNameLst>
                                      </p:cBhvr>
                                      <p:to>
                                        <p:strVal val="visible"/>
                                      </p:to>
                                    </p:set>
                                    <p:anim calcmode="lin" valueType="num">
                                      <p:cBhvr>
                                        <p:cTn id="36" dur="500" fill="hold"/>
                                        <p:tgtEl>
                                          <p:spTgt spid="18446"/>
                                        </p:tgtEl>
                                        <p:attrNameLst>
                                          <p:attrName>ppt_w</p:attrName>
                                        </p:attrNameLst>
                                      </p:cBhvr>
                                      <p:tavLst>
                                        <p:tav tm="0">
                                          <p:val>
                                            <p:fltVal val="0"/>
                                          </p:val>
                                        </p:tav>
                                        <p:tav tm="100000">
                                          <p:val>
                                            <p:strVal val="#ppt_w"/>
                                          </p:val>
                                        </p:tav>
                                      </p:tavLst>
                                    </p:anim>
                                    <p:anim calcmode="lin" valueType="num">
                                      <p:cBhvr>
                                        <p:cTn id="37" dur="500" fill="hold"/>
                                        <p:tgtEl>
                                          <p:spTgt spid="18446"/>
                                        </p:tgtEl>
                                        <p:attrNameLst>
                                          <p:attrName>ppt_h</p:attrName>
                                        </p:attrNameLst>
                                      </p:cBhvr>
                                      <p:tavLst>
                                        <p:tav tm="0">
                                          <p:val>
                                            <p:fltVal val="0"/>
                                          </p:val>
                                        </p:tav>
                                        <p:tav tm="100000">
                                          <p:val>
                                            <p:strVal val="#ppt_h"/>
                                          </p:val>
                                        </p:tav>
                                      </p:tavLst>
                                    </p:anim>
                                    <p:animEffect>
                                      <p:cBhvr>
                                        <p:cTn id="38" dur="500"/>
                                        <p:tgtEl>
                                          <p:spTgt spid="18446"/>
                                        </p:tgtEl>
                                      </p:cBhvr>
                                    </p:animEffect>
                                  </p:childTnLst>
                                </p:cTn>
                              </p:par>
                            </p:childTnLst>
                          </p:cTn>
                        </p:par>
                        <p:par>
                          <p:cTn id="39" fill="hold" nodeType="afterGroup">
                            <p:stCondLst>
                              <p:cond delay="4500"/>
                            </p:stCondLst>
                            <p:childTnLst>
                              <p:par>
                                <p:cTn id="40" presetID="31" presetClass="entr" presetSubtype="0" fill="hold" grpId="0" nodeType="afterEffect">
                                  <p:stCondLst>
                                    <p:cond delay="0"/>
                                  </p:stCondLst>
                                  <p:childTnLst>
                                    <p:set>
                                      <p:cBhvr>
                                        <p:cTn id="41" dur="1" fill="hold">
                                          <p:stCondLst>
                                            <p:cond delay="0"/>
                                          </p:stCondLst>
                                        </p:cTn>
                                        <p:tgtEl>
                                          <p:spTgt spid="18447"/>
                                        </p:tgtEl>
                                        <p:attrNameLst>
                                          <p:attrName>style.visibility</p:attrName>
                                        </p:attrNameLst>
                                      </p:cBhvr>
                                      <p:to>
                                        <p:strVal val="visible"/>
                                      </p:to>
                                    </p:set>
                                    <p:anim calcmode="lin" valueType="num">
                                      <p:cBhvr>
                                        <p:cTn id="42" dur="1000" fill="hold"/>
                                        <p:tgtEl>
                                          <p:spTgt spid="18447"/>
                                        </p:tgtEl>
                                        <p:attrNameLst>
                                          <p:attrName>ppt_w</p:attrName>
                                        </p:attrNameLst>
                                      </p:cBhvr>
                                      <p:tavLst>
                                        <p:tav tm="0">
                                          <p:val>
                                            <p:fltVal val="0"/>
                                          </p:val>
                                        </p:tav>
                                        <p:tav tm="100000">
                                          <p:val>
                                            <p:strVal val="#ppt_w"/>
                                          </p:val>
                                        </p:tav>
                                      </p:tavLst>
                                    </p:anim>
                                    <p:anim calcmode="lin" valueType="num">
                                      <p:cBhvr>
                                        <p:cTn id="43" dur="1000" fill="hold"/>
                                        <p:tgtEl>
                                          <p:spTgt spid="18447"/>
                                        </p:tgtEl>
                                        <p:attrNameLst>
                                          <p:attrName>ppt_h</p:attrName>
                                        </p:attrNameLst>
                                      </p:cBhvr>
                                      <p:tavLst>
                                        <p:tav tm="0">
                                          <p:val>
                                            <p:fltVal val="0"/>
                                          </p:val>
                                        </p:tav>
                                        <p:tav tm="100000">
                                          <p:val>
                                            <p:strVal val="#ppt_h"/>
                                          </p:val>
                                        </p:tav>
                                      </p:tavLst>
                                    </p:anim>
                                    <p:anim calcmode="lin" valueType="num">
                                      <p:cBhvr>
                                        <p:cTn id="44" dur="1000" fill="hold"/>
                                        <p:tgtEl>
                                          <p:spTgt spid="18447"/>
                                        </p:tgtEl>
                                        <p:attrNameLst>
                                          <p:attrName>style.rotation</p:attrName>
                                        </p:attrNameLst>
                                      </p:cBhvr>
                                      <p:tavLst>
                                        <p:tav tm="0">
                                          <p:val>
                                            <p:fltVal val="90"/>
                                          </p:val>
                                        </p:tav>
                                        <p:tav tm="100000">
                                          <p:val>
                                            <p:fltVal val="0"/>
                                          </p:val>
                                        </p:tav>
                                      </p:tavLst>
                                    </p:anim>
                                    <p:animEffect>
                                      <p:cBhvr>
                                        <p:cTn id="45" dur="1000"/>
                                        <p:tgtEl>
                                          <p:spTgt spid="18447"/>
                                        </p:tgtEl>
                                      </p:cBhvr>
                                    </p:animEffect>
                                  </p:childTnLst>
                                </p:cTn>
                              </p:par>
                            </p:childTnLst>
                          </p:cTn>
                        </p:par>
                        <p:par>
                          <p:cTn id="46" fill="hold" nodeType="afterGroup">
                            <p:stCondLst>
                              <p:cond delay="5500"/>
                            </p:stCondLst>
                            <p:childTnLst>
                              <p:par>
                                <p:cTn id="47" presetID="53" presetClass="entr" presetSubtype="0" fill="hold" grpId="0" nodeType="afterEffect">
                                  <p:stCondLst>
                                    <p:cond delay="0"/>
                                  </p:stCondLst>
                                  <p:iterate type="lt">
                                    <p:tmAbs val="0"/>
                                  </p:iterate>
                                  <p:childTnLst>
                                    <p:set>
                                      <p:cBhvr>
                                        <p:cTn id="48" dur="1" fill="hold">
                                          <p:stCondLst>
                                            <p:cond delay="0"/>
                                          </p:stCondLst>
                                        </p:cTn>
                                        <p:tgtEl>
                                          <p:spTgt spid="18448"/>
                                        </p:tgtEl>
                                        <p:attrNameLst>
                                          <p:attrName>style.visibility</p:attrName>
                                        </p:attrNameLst>
                                      </p:cBhvr>
                                      <p:to>
                                        <p:strVal val="visible"/>
                                      </p:to>
                                    </p:set>
                                    <p:anim calcmode="lin" valueType="num">
                                      <p:cBhvr>
                                        <p:cTn id="49" dur="500" fill="hold"/>
                                        <p:tgtEl>
                                          <p:spTgt spid="18448"/>
                                        </p:tgtEl>
                                        <p:attrNameLst>
                                          <p:attrName>ppt_w</p:attrName>
                                        </p:attrNameLst>
                                      </p:cBhvr>
                                      <p:tavLst>
                                        <p:tav tm="0">
                                          <p:val>
                                            <p:fltVal val="0"/>
                                          </p:val>
                                        </p:tav>
                                        <p:tav tm="100000">
                                          <p:val>
                                            <p:strVal val="#ppt_w"/>
                                          </p:val>
                                        </p:tav>
                                      </p:tavLst>
                                    </p:anim>
                                    <p:anim calcmode="lin" valueType="num">
                                      <p:cBhvr>
                                        <p:cTn id="50" dur="500" fill="hold"/>
                                        <p:tgtEl>
                                          <p:spTgt spid="18448"/>
                                        </p:tgtEl>
                                        <p:attrNameLst>
                                          <p:attrName>ppt_h</p:attrName>
                                        </p:attrNameLst>
                                      </p:cBhvr>
                                      <p:tavLst>
                                        <p:tav tm="0">
                                          <p:val>
                                            <p:fltVal val="0"/>
                                          </p:val>
                                        </p:tav>
                                        <p:tav tm="100000">
                                          <p:val>
                                            <p:strVal val="#ppt_h"/>
                                          </p:val>
                                        </p:tav>
                                      </p:tavLst>
                                    </p:anim>
                                    <p:animEffect>
                                      <p:cBhvr>
                                        <p:cTn id="51"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autoUpdateAnimBg="0"/>
      <p:bldP spid="18442" grpId="0" bldLvl="0" animBg="1" autoUpdateAnimBg="0"/>
      <p:bldP spid="18443" grpId="0" bldLvl="0" animBg="1" autoUpdateAnimBg="0"/>
      <p:bldP spid="18444" grpId="0" bldLvl="0" autoUpdateAnimBg="0"/>
      <p:bldP spid="18445" grpId="0" bldLvl="0" animBg="1" autoUpdateAnimBg="0"/>
      <p:bldP spid="18446" grpId="0" bldLvl="0" autoUpdateAnimBg="0"/>
      <p:bldP spid="18447" grpId="0" bldLvl="0" animBg="1" autoUpdateAnimBg="0"/>
      <p:bldP spid="18448"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AutoShape 3"/>
          <p:cNvSpPr>
            <a:spLocks noChangeArrowheads="1"/>
          </p:cNvSpPr>
          <p:nvPr/>
        </p:nvSpPr>
        <p:spPr bwMode="auto">
          <a:xfrm>
            <a:off x="323850" y="1917700"/>
            <a:ext cx="8567738" cy="4386263"/>
          </a:xfrm>
          <a:prstGeom prst="roundRect">
            <a:avLst>
              <a:gd name="adj" fmla="val 16667"/>
            </a:avLst>
          </a:prstGeom>
          <a:solidFill>
            <a:srgbClr val="000000">
              <a:alpha val="83136"/>
            </a:srgbClr>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endParaRPr lang="en-US" altLang="zh-CN" sz="1800">
              <a:solidFill>
                <a:srgbClr val="000000"/>
              </a:solidFill>
            </a:endParaRPr>
          </a:p>
          <a:p>
            <a:pPr algn="ctr">
              <a:spcBef>
                <a:spcPct val="0"/>
              </a:spcBef>
              <a:buFontTx/>
              <a:buNone/>
            </a:pPr>
            <a:endParaRPr lang="en-US" altLang="zh-CN" sz="1800">
              <a:solidFill>
                <a:srgbClr val="000000"/>
              </a:solidFill>
            </a:endParaRPr>
          </a:p>
        </p:txBody>
      </p:sp>
      <p:sp>
        <p:nvSpPr>
          <p:cNvPr id="22532"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Feedback:</a:t>
            </a:r>
            <a:endParaRPr lang="en-US" altLang="zh-CN">
              <a:ea typeface="SimSun" panose="02010600030101010101" pitchFamily="2" charset="-122"/>
            </a:endParaRPr>
          </a:p>
        </p:txBody>
      </p:sp>
      <p:sp>
        <p:nvSpPr>
          <p:cNvPr id="22539" name="Rectangle 3"/>
          <p:cNvSpPr>
            <a:spLocks noGrp="1" noChangeArrowheads="1"/>
          </p:cNvSpPr>
          <p:nvPr/>
        </p:nvSpPr>
        <p:spPr bwMode="auto">
          <a:xfrm>
            <a:off x="541338" y="2276475"/>
            <a:ext cx="792162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FontTx/>
              <a:buNone/>
            </a:pPr>
            <a:r>
              <a:rPr lang="en-US" altLang="en-US" sz="2400">
                <a:solidFill>
                  <a:schemeClr val="bg1"/>
                </a:solidFill>
                <a:latin typeface="Calibri" panose="020F0502020204030204" pitchFamily="34" charset="0"/>
              </a:rPr>
              <a:t>     "</a:t>
            </a:r>
            <a:r>
              <a:rPr lang="en-US" altLang="en-US" sz="2600" i="1">
                <a:solidFill>
                  <a:schemeClr val="bg1"/>
                </a:solidFill>
                <a:latin typeface="Calibri" panose="020F0502020204030204" pitchFamily="34" charset="0"/>
              </a:rPr>
              <a:t>Before today I had no Idea that this organisation existed, and realised very quickly that these could have been the people who helped to save my 2 year old niece’s life this year because of transporting the blood she needed when the hospital she was in ran out of her type of blood in the middle of an operation.    </a:t>
            </a:r>
          </a:p>
          <a:p>
            <a:pPr algn="just" eaLnBrk="1" hangingPunct="1">
              <a:buFontTx/>
              <a:buNone/>
            </a:pPr>
            <a:r>
              <a:rPr lang="en-US" altLang="en-US" sz="2600" i="1">
                <a:solidFill>
                  <a:schemeClr val="bg1"/>
                </a:solidFill>
                <a:latin typeface="Calibri" panose="020F0502020204030204" pitchFamily="34" charset="0"/>
              </a:rPr>
              <a:t>    Thank you so much XXX”</a:t>
            </a:r>
            <a:endParaRPr lang="en-US" altLang="en-US" sz="1800"/>
          </a:p>
        </p:txBody>
      </p:sp>
      <p:sp>
        <p:nvSpPr>
          <p:cNvPr id="22535" name="TextBox 2"/>
          <p:cNvSpPr>
            <a:spLocks noChangeArrowheads="1"/>
          </p:cNvSpPr>
          <p:nvPr/>
        </p:nvSpPr>
        <p:spPr bwMode="auto">
          <a:xfrm>
            <a:off x="900113" y="5445125"/>
            <a:ext cx="415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r>
              <a:rPr lang="en-US" altLang="zh-CN" sz="1200" b="1" dirty="0" err="1">
                <a:solidFill>
                  <a:srgbClr val="7F7F7F"/>
                </a:solidFill>
              </a:rPr>
              <a:t>Carys</a:t>
            </a:r>
            <a:r>
              <a:rPr lang="en-US" altLang="zh-CN" sz="1200" b="1" dirty="0">
                <a:solidFill>
                  <a:srgbClr val="7F7F7F"/>
                </a:solidFill>
              </a:rPr>
              <a:t> Aston, passer-by at a blood bikes fundraising event at an ASDA store</a:t>
            </a:r>
            <a:endParaRPr lang="en-US" altLang="zh-CN" sz="1800" dirty="0">
              <a:solidFill>
                <a:srgbClr val="000000"/>
              </a:solidFill>
            </a:endParaRPr>
          </a:p>
        </p:txBody>
      </p:sp>
      <p:grpSp>
        <p:nvGrpSpPr>
          <p:cNvPr id="13" name="Group 12"/>
          <p:cNvGrpSpPr/>
          <p:nvPr/>
        </p:nvGrpSpPr>
        <p:grpSpPr>
          <a:xfrm>
            <a:off x="325438" y="128826"/>
            <a:ext cx="5949269" cy="1246307"/>
            <a:chOff x="916151" y="69601"/>
            <a:chExt cx="5949269" cy="1246307"/>
          </a:xfrm>
        </p:grpSpPr>
        <p:sp>
          <p:nvSpPr>
            <p:cNvPr id="14" name="Rounded Rectangle 13"/>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5" name="TextBox 14"/>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p:cBhvr>
                                        <p:cTn id="7" dur="500"/>
                                        <p:tgtEl>
                                          <p:spTgt spid="22532"/>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22531"/>
                                        </p:tgtEl>
                                        <p:attrNameLst>
                                          <p:attrName>style.visibility</p:attrName>
                                        </p:attrNameLst>
                                      </p:cBhvr>
                                      <p:to>
                                        <p:strVal val="visible"/>
                                      </p:to>
                                    </p:set>
                                    <p:anim calcmode="lin" valueType="num">
                                      <p:cBhvr>
                                        <p:cTn id="10" dur="1000" fill="hold"/>
                                        <p:tgtEl>
                                          <p:spTgt spid="22531"/>
                                        </p:tgtEl>
                                        <p:attrNameLst>
                                          <p:attrName>ppt_w</p:attrName>
                                        </p:attrNameLst>
                                      </p:cBhvr>
                                      <p:tavLst>
                                        <p:tav tm="0">
                                          <p:val>
                                            <p:fltVal val="0"/>
                                          </p:val>
                                        </p:tav>
                                        <p:tav tm="100000">
                                          <p:val>
                                            <p:strVal val="#ppt_w"/>
                                          </p:val>
                                        </p:tav>
                                      </p:tavLst>
                                    </p:anim>
                                    <p:anim calcmode="lin" valueType="num">
                                      <p:cBhvr>
                                        <p:cTn id="11" dur="1000" fill="hold"/>
                                        <p:tgtEl>
                                          <p:spTgt spid="22531"/>
                                        </p:tgtEl>
                                        <p:attrNameLst>
                                          <p:attrName>ppt_h</p:attrName>
                                        </p:attrNameLst>
                                      </p:cBhvr>
                                      <p:tavLst>
                                        <p:tav tm="0">
                                          <p:val>
                                            <p:fltVal val="0"/>
                                          </p:val>
                                        </p:tav>
                                        <p:tav tm="100000">
                                          <p:val>
                                            <p:strVal val="#ppt_h"/>
                                          </p:val>
                                        </p:tav>
                                      </p:tavLst>
                                    </p:anim>
                                    <p:animEffect>
                                      <p:cBhvr>
                                        <p:cTn id="12" dur="1000"/>
                                        <p:tgtEl>
                                          <p:spTgt spid="22531"/>
                                        </p:tgtEl>
                                      </p:cBhvr>
                                    </p:animEffect>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22539"/>
                                        </p:tgtEl>
                                        <p:attrNameLst>
                                          <p:attrName>style.visibility</p:attrName>
                                        </p:attrNameLst>
                                      </p:cBhvr>
                                      <p:to>
                                        <p:strVal val="visible"/>
                                      </p:to>
                                    </p:set>
                                    <p:anim calcmode="lin" valueType="num">
                                      <p:cBhvr>
                                        <p:cTn id="16" dur="500" fill="hold"/>
                                        <p:tgtEl>
                                          <p:spTgt spid="22539"/>
                                        </p:tgtEl>
                                        <p:attrNameLst>
                                          <p:attrName>ppt_w</p:attrName>
                                        </p:attrNameLst>
                                      </p:cBhvr>
                                      <p:tavLst>
                                        <p:tav tm="0">
                                          <p:val>
                                            <p:fltVal val="0"/>
                                          </p:val>
                                        </p:tav>
                                        <p:tav tm="100000">
                                          <p:val>
                                            <p:strVal val="#ppt_w"/>
                                          </p:val>
                                        </p:tav>
                                      </p:tavLst>
                                    </p:anim>
                                    <p:anim calcmode="lin" valueType="num">
                                      <p:cBhvr>
                                        <p:cTn id="17" dur="500" fill="hold"/>
                                        <p:tgtEl>
                                          <p:spTgt spid="22539"/>
                                        </p:tgtEl>
                                        <p:attrNameLst>
                                          <p:attrName>ppt_h</p:attrName>
                                        </p:attrNameLst>
                                      </p:cBhvr>
                                      <p:tavLst>
                                        <p:tav tm="0">
                                          <p:val>
                                            <p:fltVal val="0"/>
                                          </p:val>
                                        </p:tav>
                                        <p:tav tm="100000">
                                          <p:val>
                                            <p:strVal val="#ppt_h"/>
                                          </p:val>
                                        </p:tav>
                                      </p:tavLst>
                                    </p:anim>
                                    <p:animEffect>
                                      <p:cBhvr>
                                        <p:cTn id="18" dur="500"/>
                                        <p:tgtEl>
                                          <p:spTgt spid="22539"/>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fade">
                                      <p:cBhvr>
                                        <p:cTn id="22" dur="30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autoUpdateAnimBg="0"/>
      <p:bldP spid="22532" grpId="0" bldLvl="0" autoUpdateAnimBg="0"/>
      <p:bldP spid="22539" grpId="0" bldLvl="0" autoUpdateAnimBg="0"/>
      <p:bldP spid="225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01 soc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AutoShape 3"/>
          <p:cNvSpPr>
            <a:spLocks noChangeArrowheads="1"/>
          </p:cNvSpPr>
          <p:nvPr/>
        </p:nvSpPr>
        <p:spPr bwMode="auto">
          <a:xfrm>
            <a:off x="323850" y="1917700"/>
            <a:ext cx="8567738" cy="4386263"/>
          </a:xfrm>
          <a:prstGeom prst="roundRect">
            <a:avLst>
              <a:gd name="adj" fmla="val 16667"/>
            </a:avLst>
          </a:prstGeom>
          <a:solidFill>
            <a:srgbClr val="000000">
              <a:alpha val="83136"/>
            </a:srgbClr>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FontTx/>
              <a:buNone/>
            </a:pPr>
            <a:endParaRPr lang="en-US" altLang="zh-CN" sz="1800">
              <a:solidFill>
                <a:srgbClr val="000000"/>
              </a:solidFill>
            </a:endParaRPr>
          </a:p>
          <a:p>
            <a:pPr algn="ctr">
              <a:spcBef>
                <a:spcPct val="0"/>
              </a:spcBef>
              <a:buFontTx/>
              <a:buNone/>
            </a:pPr>
            <a:endParaRPr lang="en-US" altLang="zh-CN" sz="1800">
              <a:solidFill>
                <a:srgbClr val="000000"/>
              </a:solidFill>
            </a:endParaRPr>
          </a:p>
        </p:txBody>
      </p:sp>
      <p:sp>
        <p:nvSpPr>
          <p:cNvPr id="23556" name="Rectangle 3"/>
          <p:cNvSpPr>
            <a:spLocks noGrp="1" noChangeArrowheads="1"/>
          </p:cNvSpPr>
          <p:nvPr/>
        </p:nvSpPr>
        <p:spPr bwMode="auto">
          <a:xfrm>
            <a:off x="179388" y="2060575"/>
            <a:ext cx="8640762"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FontTx/>
              <a:buNone/>
            </a:pPr>
            <a:r>
              <a:rPr lang="en-US" altLang="zh-CN" sz="2400" dirty="0">
                <a:solidFill>
                  <a:schemeClr val="bg1"/>
                </a:solidFill>
                <a:latin typeface="Calibri" panose="020F0502020204030204" pitchFamily="34" charset="0"/>
              </a:rPr>
              <a:t>    </a:t>
            </a:r>
            <a:r>
              <a:rPr lang="en-US" altLang="zh-CN" sz="2600" i="1" dirty="0">
                <a:solidFill>
                  <a:schemeClr val="bg1"/>
                </a:solidFill>
                <a:latin typeface="Calibri" panose="020F0502020204030204" pitchFamily="34" charset="0"/>
              </a:rPr>
              <a:t> </a:t>
            </a:r>
            <a:r>
              <a:rPr lang="en-US" altLang="zh-CN" sz="2600" i="1" dirty="0">
                <a:solidFill>
                  <a:srgbClr val="FFFFFF"/>
                </a:solidFill>
                <a:latin typeface="Calibri" panose="020F0502020204030204" pitchFamily="34" charset="0"/>
              </a:rPr>
              <a:t>“</a:t>
            </a:r>
            <a:r>
              <a:rPr lang="en-US" altLang="zh-CN" sz="2400" i="1" dirty="0">
                <a:solidFill>
                  <a:srgbClr val="FFFFFF"/>
                </a:solidFill>
                <a:latin typeface="Calibri" panose="020F0502020204030204" pitchFamily="34" charset="0"/>
              </a:rPr>
              <a:t>A friend of my mother was taken by ambulance to </a:t>
            </a:r>
            <a:r>
              <a:rPr lang="en-US" altLang="zh-CN" sz="2400" i="1" dirty="0" err="1">
                <a:solidFill>
                  <a:srgbClr val="FFFFFF"/>
                </a:solidFill>
                <a:latin typeface="Calibri" panose="020F0502020204030204" pitchFamily="34" charset="0"/>
              </a:rPr>
              <a:t>Cramlington</a:t>
            </a:r>
            <a:r>
              <a:rPr lang="en-US" altLang="zh-CN" sz="2400" i="1" dirty="0">
                <a:solidFill>
                  <a:srgbClr val="FFFFFF"/>
                </a:solidFill>
                <a:latin typeface="Calibri" panose="020F0502020204030204" pitchFamily="34" charset="0"/>
              </a:rPr>
              <a:t> hospital last night and was given an emergency blood transfusion. On questioning the staff at hospital, my mother was informed that the blood was brought up specifically for her friend and it arrived by motorbike.</a:t>
            </a:r>
          </a:p>
          <a:p>
            <a:pPr algn="just" eaLnBrk="1" hangingPunct="1">
              <a:buFontTx/>
              <a:buNone/>
            </a:pPr>
            <a:r>
              <a:rPr lang="en-US" altLang="zh-CN" sz="2400" i="1" dirty="0">
                <a:solidFill>
                  <a:srgbClr val="FFFFFF"/>
                </a:solidFill>
                <a:latin typeface="Calibri" panose="020F0502020204030204" pitchFamily="34" charset="0"/>
              </a:rPr>
              <a:t>    Without this it is unlikely she would've survived. So on behalf of my mother (who is an emotional wreck), her friend who had the transfusion, and most importantly her children who would've lost their mother: A huge thank you and all their love to all of you. </a:t>
            </a:r>
          </a:p>
          <a:p>
            <a:pPr algn="just" eaLnBrk="1" hangingPunct="1">
              <a:buFontTx/>
              <a:buNone/>
            </a:pPr>
            <a:r>
              <a:rPr lang="en-US" altLang="zh-CN" sz="2400" i="1" dirty="0">
                <a:solidFill>
                  <a:srgbClr val="FFFFFF"/>
                </a:solidFill>
                <a:latin typeface="Calibri" panose="020F0502020204030204" pitchFamily="34" charset="0"/>
              </a:rPr>
              <a:t>	Thanks guys and gals, you rock!”</a:t>
            </a:r>
            <a:endParaRPr lang="en-US" altLang="zh-CN" sz="2400" i="1" dirty="0">
              <a:solidFill>
                <a:srgbClr val="000000"/>
              </a:solidFill>
              <a:latin typeface="Calibri" panose="020F0502020204030204" pitchFamily="34" charset="0"/>
            </a:endParaRPr>
          </a:p>
          <a:p>
            <a:pPr algn="just" eaLnBrk="1" hangingPunct="1">
              <a:buFontTx/>
              <a:buNone/>
            </a:pPr>
            <a:endParaRPr lang="en-US" altLang="zh-CN" dirty="0">
              <a:solidFill>
                <a:srgbClr val="000000"/>
              </a:solidFill>
            </a:endParaRPr>
          </a:p>
        </p:txBody>
      </p:sp>
      <p:sp>
        <p:nvSpPr>
          <p:cNvPr id="23557"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Feedback:</a:t>
            </a:r>
            <a:endParaRPr lang="en-US" altLang="zh-CN">
              <a:ea typeface="SimSun" panose="02010600030101010101" pitchFamily="2" charset="-122"/>
            </a:endParaRPr>
          </a:p>
        </p:txBody>
      </p:sp>
      <p:sp>
        <p:nvSpPr>
          <p:cNvPr id="23559" name="TextBox 2"/>
          <p:cNvSpPr>
            <a:spLocks noChangeArrowheads="1"/>
          </p:cNvSpPr>
          <p:nvPr/>
        </p:nvSpPr>
        <p:spPr bwMode="auto">
          <a:xfrm>
            <a:off x="828675" y="6308725"/>
            <a:ext cx="4391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0"/>
              </a:spcBef>
              <a:buFontTx/>
              <a:buNone/>
            </a:pPr>
            <a:r>
              <a:rPr lang="en-US" altLang="zh-CN" sz="1200" b="1" dirty="0">
                <a:solidFill>
                  <a:srgbClr val="7F7F7F"/>
                </a:solidFill>
              </a:rPr>
              <a:t>Posted on our </a:t>
            </a:r>
            <a:r>
              <a:rPr lang="en-US" altLang="zh-CN" sz="1200" b="1" dirty="0" err="1">
                <a:solidFill>
                  <a:srgbClr val="7F7F7F"/>
                </a:solidFill>
              </a:rPr>
              <a:t>Facebbook</a:t>
            </a:r>
            <a:r>
              <a:rPr lang="en-US" altLang="zh-CN" sz="1200" b="1" dirty="0">
                <a:solidFill>
                  <a:srgbClr val="7F7F7F"/>
                </a:solidFill>
              </a:rPr>
              <a:t> page by Paul Bainbridge.</a:t>
            </a:r>
            <a:endParaRPr lang="en-US" altLang="zh-CN" sz="1800" dirty="0"/>
          </a:p>
        </p:txBody>
      </p:sp>
      <p:grpSp>
        <p:nvGrpSpPr>
          <p:cNvPr id="13" name="Group 12"/>
          <p:cNvGrpSpPr/>
          <p:nvPr/>
        </p:nvGrpSpPr>
        <p:grpSpPr>
          <a:xfrm>
            <a:off x="325438" y="128826"/>
            <a:ext cx="5949269" cy="1246307"/>
            <a:chOff x="916151" y="69601"/>
            <a:chExt cx="5949269" cy="1246307"/>
          </a:xfrm>
        </p:grpSpPr>
        <p:sp>
          <p:nvSpPr>
            <p:cNvPr id="14" name="Rounded Rectangle 13"/>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5" name="TextBox 14"/>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Effect>
                                      <p:cBhvr>
                                        <p:cTn id="7" dur="500"/>
                                        <p:tgtEl>
                                          <p:spTgt spid="23557"/>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23555"/>
                                        </p:tgtEl>
                                        <p:attrNameLst>
                                          <p:attrName>style.visibility</p:attrName>
                                        </p:attrNameLst>
                                      </p:cBhvr>
                                      <p:to>
                                        <p:strVal val="visible"/>
                                      </p:to>
                                    </p:set>
                                    <p:anim calcmode="lin" valueType="num">
                                      <p:cBhvr>
                                        <p:cTn id="10" dur="1000" fill="hold"/>
                                        <p:tgtEl>
                                          <p:spTgt spid="23555"/>
                                        </p:tgtEl>
                                        <p:attrNameLst>
                                          <p:attrName>ppt_w</p:attrName>
                                        </p:attrNameLst>
                                      </p:cBhvr>
                                      <p:tavLst>
                                        <p:tav tm="0">
                                          <p:val>
                                            <p:fltVal val="0"/>
                                          </p:val>
                                        </p:tav>
                                        <p:tav tm="100000">
                                          <p:val>
                                            <p:strVal val="#ppt_w"/>
                                          </p:val>
                                        </p:tav>
                                      </p:tavLst>
                                    </p:anim>
                                    <p:anim calcmode="lin" valueType="num">
                                      <p:cBhvr>
                                        <p:cTn id="11" dur="1000" fill="hold"/>
                                        <p:tgtEl>
                                          <p:spTgt spid="23555"/>
                                        </p:tgtEl>
                                        <p:attrNameLst>
                                          <p:attrName>ppt_h</p:attrName>
                                        </p:attrNameLst>
                                      </p:cBhvr>
                                      <p:tavLst>
                                        <p:tav tm="0">
                                          <p:val>
                                            <p:fltVal val="0"/>
                                          </p:val>
                                        </p:tav>
                                        <p:tav tm="100000">
                                          <p:val>
                                            <p:strVal val="#ppt_h"/>
                                          </p:val>
                                        </p:tav>
                                      </p:tavLst>
                                    </p:anim>
                                    <p:animEffect>
                                      <p:cBhvr>
                                        <p:cTn id="12" dur="1000"/>
                                        <p:tgtEl>
                                          <p:spTgt spid="23555"/>
                                        </p:tgtEl>
                                      </p:cBhvr>
                                    </p:animEffect>
                                  </p:childTnLst>
                                </p:cTn>
                              </p:par>
                            </p:childTnLst>
                          </p:cTn>
                        </p:par>
                        <p:par>
                          <p:cTn id="13" fill="hold" nodeType="afterGroup">
                            <p:stCondLst>
                              <p:cond delay="1500"/>
                            </p:stCondLst>
                            <p:childTnLst>
                              <p:par>
                                <p:cTn id="14" presetID="53" presetClass="entr" presetSubtype="0" fill="hold" grpId="0" nodeType="afterEffect">
                                  <p:stCondLst>
                                    <p:cond delay="0"/>
                                  </p:stCondLst>
                                  <p:childTnLst>
                                    <p:set>
                                      <p:cBhvr>
                                        <p:cTn id="15" dur="1" fill="hold">
                                          <p:stCondLst>
                                            <p:cond delay="0"/>
                                          </p:stCondLst>
                                        </p:cTn>
                                        <p:tgtEl>
                                          <p:spTgt spid="23556"/>
                                        </p:tgtEl>
                                        <p:attrNameLst>
                                          <p:attrName>style.visibility</p:attrName>
                                        </p:attrNameLst>
                                      </p:cBhvr>
                                      <p:to>
                                        <p:strVal val="visible"/>
                                      </p:to>
                                    </p:set>
                                    <p:anim calcmode="lin" valueType="num">
                                      <p:cBhvr>
                                        <p:cTn id="16" dur="500" fill="hold"/>
                                        <p:tgtEl>
                                          <p:spTgt spid="23556"/>
                                        </p:tgtEl>
                                        <p:attrNameLst>
                                          <p:attrName>ppt_w</p:attrName>
                                        </p:attrNameLst>
                                      </p:cBhvr>
                                      <p:tavLst>
                                        <p:tav tm="0">
                                          <p:val>
                                            <p:fltVal val="0"/>
                                          </p:val>
                                        </p:tav>
                                        <p:tav tm="100000">
                                          <p:val>
                                            <p:strVal val="#ppt_w"/>
                                          </p:val>
                                        </p:tav>
                                      </p:tavLst>
                                    </p:anim>
                                    <p:anim calcmode="lin" valueType="num">
                                      <p:cBhvr>
                                        <p:cTn id="17" dur="500" fill="hold"/>
                                        <p:tgtEl>
                                          <p:spTgt spid="23556"/>
                                        </p:tgtEl>
                                        <p:attrNameLst>
                                          <p:attrName>ppt_h</p:attrName>
                                        </p:attrNameLst>
                                      </p:cBhvr>
                                      <p:tavLst>
                                        <p:tav tm="0">
                                          <p:val>
                                            <p:fltVal val="0"/>
                                          </p:val>
                                        </p:tav>
                                        <p:tav tm="100000">
                                          <p:val>
                                            <p:strVal val="#ppt_h"/>
                                          </p:val>
                                        </p:tav>
                                      </p:tavLst>
                                    </p:anim>
                                    <p:animEffect>
                                      <p:cBhvr>
                                        <p:cTn id="18" dur="500"/>
                                        <p:tgtEl>
                                          <p:spTgt spid="2355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559"/>
                                        </p:tgtEl>
                                        <p:attrNameLst>
                                          <p:attrName>style.visibility</p:attrName>
                                        </p:attrNameLst>
                                      </p:cBhvr>
                                      <p:to>
                                        <p:strVal val="visible"/>
                                      </p:to>
                                    </p:set>
                                    <p:animEffect transition="in" filter="fade">
                                      <p:cBhvr>
                                        <p:cTn id="22" dur="5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animBg="1" autoUpdateAnimBg="0"/>
      <p:bldP spid="23556" grpId="0" bldLvl="0" autoUpdateAnimBg="0"/>
      <p:bldP spid="23557" grpId="0" bldLvl="0" autoUpdateAnimBg="0"/>
      <p:bldP spid="235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3175"/>
            <a:ext cx="10302876"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ubtitle 2"/>
          <p:cNvSpPr>
            <a:spLocks noChangeArrowheads="1"/>
          </p:cNvSpPr>
          <p:nvPr/>
        </p:nvSpPr>
        <p:spPr bwMode="auto">
          <a:xfrm>
            <a:off x="5867400" y="6332538"/>
            <a:ext cx="36734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zh-CN" sz="1200" b="1">
                <a:solidFill>
                  <a:srgbClr val="FFFFFF"/>
                </a:solidFill>
              </a:rPr>
              <a:t>www.northumbriabloodbikes.org.uk</a:t>
            </a:r>
            <a:endParaRPr lang="en-US" altLang="zh-CN" sz="1800">
              <a:solidFill>
                <a:srgbClr val="000000"/>
              </a:solidFill>
            </a:endParaRPr>
          </a:p>
        </p:txBody>
      </p:sp>
      <p:pic>
        <p:nvPicPr>
          <p:cNvPr id="2458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325" y="5553075"/>
            <a:ext cx="7604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6600" y="5553074"/>
            <a:ext cx="780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5530850"/>
            <a:ext cx="7889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Subtitle 2"/>
          <p:cNvSpPr>
            <a:spLocks noChangeArrowheads="1"/>
          </p:cNvSpPr>
          <p:nvPr/>
        </p:nvSpPr>
        <p:spPr bwMode="auto">
          <a:xfrm>
            <a:off x="6545263" y="4486275"/>
            <a:ext cx="2449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zh-CN" sz="1000" b="1" dirty="0">
                <a:solidFill>
                  <a:srgbClr val="FFFFFF"/>
                </a:solidFill>
              </a:rPr>
              <a:t>Registered Charity no. 1166689</a:t>
            </a:r>
            <a:endParaRPr lang="en-US" altLang="zh-CN" sz="1800" dirty="0">
              <a:solidFill>
                <a:srgbClr val="000000"/>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560" y="1803029"/>
            <a:ext cx="2683246" cy="2683246"/>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p:cTn id="13" dur="500" fill="hold"/>
                                        <p:tgtEl>
                                          <p:spTgt spid="24584"/>
                                        </p:tgtEl>
                                        <p:attrNameLst>
                                          <p:attrName>ppt_w</p:attrName>
                                        </p:attrNameLst>
                                      </p:cBhvr>
                                      <p:tavLst>
                                        <p:tav tm="0">
                                          <p:val>
                                            <p:fltVal val="0"/>
                                          </p:val>
                                        </p:tav>
                                        <p:tav tm="100000">
                                          <p:val>
                                            <p:strVal val="#ppt_w"/>
                                          </p:val>
                                        </p:tav>
                                      </p:tavLst>
                                    </p:anim>
                                    <p:anim calcmode="lin" valueType="num">
                                      <p:cBhvr>
                                        <p:cTn id="14" dur="500" fill="hold"/>
                                        <p:tgtEl>
                                          <p:spTgt spid="24584"/>
                                        </p:tgtEl>
                                        <p:attrNameLst>
                                          <p:attrName>ppt_h</p:attrName>
                                        </p:attrNameLst>
                                      </p:cBhvr>
                                      <p:tavLst>
                                        <p:tav tm="0">
                                          <p:val>
                                            <p:fltVal val="0"/>
                                          </p:val>
                                        </p:tav>
                                        <p:tav tm="100000">
                                          <p:val>
                                            <p:strVal val="#ppt_h"/>
                                          </p:val>
                                        </p:tav>
                                      </p:tavLst>
                                    </p:anim>
                                    <p:animEffect>
                                      <p:cBhvr>
                                        <p:cTn id="15" dur="500"/>
                                        <p:tgtEl>
                                          <p:spTgt spid="2458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4583"/>
                                        </p:tgtEl>
                                        <p:attrNameLst>
                                          <p:attrName>style.visibility</p:attrName>
                                        </p:attrNameLst>
                                      </p:cBhvr>
                                      <p:to>
                                        <p:strVal val="visible"/>
                                      </p:to>
                                    </p:set>
                                    <p:animEffect>
                                      <p:cBhvr>
                                        <p:cTn id="19" dur="500"/>
                                        <p:tgtEl>
                                          <p:spTgt spid="24583"/>
                                        </p:tgtEl>
                                      </p:cBhvr>
                                    </p:animEffect>
                                  </p:childTnLst>
                                </p:cTn>
                              </p:par>
                              <p:par>
                                <p:cTn id="20" presetID="10" presetClass="entr" presetSubtype="0" fill="hold" nodeType="with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fade">
                                      <p:cBhvr>
                                        <p:cTn id="22" dur="500"/>
                                        <p:tgtEl>
                                          <p:spTgt spid="24581"/>
                                        </p:tgtEl>
                                      </p:cBhvr>
                                    </p:animEffect>
                                  </p:childTnLst>
                                </p:cTn>
                              </p:par>
                              <p:par>
                                <p:cTn id="23" presetID="10" presetClass="entr" presetSubtype="0" fill="hold" nodeType="withEffect">
                                  <p:stCondLst>
                                    <p:cond delay="0"/>
                                  </p:stCondLst>
                                  <p:childTnLst>
                                    <p:set>
                                      <p:cBhvr>
                                        <p:cTn id="24" dur="1" fill="hold">
                                          <p:stCondLst>
                                            <p:cond delay="0"/>
                                          </p:stCondLst>
                                        </p:cTn>
                                        <p:tgtEl>
                                          <p:spTgt spid="24582"/>
                                        </p:tgtEl>
                                        <p:attrNameLst>
                                          <p:attrName>style.visibility</p:attrName>
                                        </p:attrNameLst>
                                      </p:cBhvr>
                                      <p:to>
                                        <p:strVal val="visible"/>
                                      </p:to>
                                    </p:set>
                                    <p:animEffect>
                                      <p:cBhvr>
                                        <p:cTn id="25" dur="500"/>
                                        <p:tgtEl>
                                          <p:spTgt spid="24582"/>
                                        </p:tgtEl>
                                      </p:cBhvr>
                                    </p:animEffect>
                                  </p:childTnLst>
                                </p:cTn>
                              </p:par>
                            </p:childTnLst>
                          </p:cTn>
                        </p:par>
                        <p:par>
                          <p:cTn id="26" fill="hold">
                            <p:stCondLst>
                              <p:cond delay="3000"/>
                            </p:stCondLst>
                            <p:childTnLst>
                              <p:par>
                                <p:cTn id="27" presetID="53" presetClass="entr" presetSubtype="0" fill="hold" grpId="0" nodeType="afterEffect">
                                  <p:stCondLst>
                                    <p:cond delay="0"/>
                                  </p:stCondLst>
                                  <p:childTnLst>
                                    <p:set>
                                      <p:cBhvr>
                                        <p:cTn id="28" dur="1" fill="hold">
                                          <p:stCondLst>
                                            <p:cond delay="0"/>
                                          </p:stCondLst>
                                        </p:cTn>
                                        <p:tgtEl>
                                          <p:spTgt spid="24580"/>
                                        </p:tgtEl>
                                        <p:attrNameLst>
                                          <p:attrName>style.visibility</p:attrName>
                                        </p:attrNameLst>
                                      </p:cBhvr>
                                      <p:to>
                                        <p:strVal val="visible"/>
                                      </p:to>
                                    </p:set>
                                    <p:anim calcmode="lin" valueType="num">
                                      <p:cBhvr>
                                        <p:cTn id="29" dur="500" fill="hold"/>
                                        <p:tgtEl>
                                          <p:spTgt spid="24580"/>
                                        </p:tgtEl>
                                        <p:attrNameLst>
                                          <p:attrName>ppt_w</p:attrName>
                                        </p:attrNameLst>
                                      </p:cBhvr>
                                      <p:tavLst>
                                        <p:tav tm="0">
                                          <p:val>
                                            <p:fltVal val="0"/>
                                          </p:val>
                                        </p:tav>
                                        <p:tav tm="100000">
                                          <p:val>
                                            <p:strVal val="#ppt_w"/>
                                          </p:val>
                                        </p:tav>
                                      </p:tavLst>
                                    </p:anim>
                                    <p:anim calcmode="lin" valueType="num">
                                      <p:cBhvr>
                                        <p:cTn id="30" dur="500" fill="hold"/>
                                        <p:tgtEl>
                                          <p:spTgt spid="24580"/>
                                        </p:tgtEl>
                                        <p:attrNameLst>
                                          <p:attrName>ppt_h</p:attrName>
                                        </p:attrNameLst>
                                      </p:cBhvr>
                                      <p:tavLst>
                                        <p:tav tm="0">
                                          <p:val>
                                            <p:fltVal val="0"/>
                                          </p:val>
                                        </p:tav>
                                        <p:tav tm="100000">
                                          <p:val>
                                            <p:strVal val="#ppt_h"/>
                                          </p:val>
                                        </p:tav>
                                      </p:tavLst>
                                    </p:anim>
                                    <p:animEffect>
                                      <p:cBhvr>
                                        <p:cTn id="31"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ldLvl="0" autoUpdateAnimBg="0"/>
      <p:bldP spid="24584"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5124"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Background &amp; History</a:t>
            </a:r>
            <a:endParaRPr lang="en-US" altLang="zh-CN" dirty="0">
              <a:ea typeface="SimSun" panose="02010600030101010101" pitchFamily="2" charset="-122"/>
            </a:endParaRPr>
          </a:p>
        </p:txBody>
      </p:sp>
      <p:sp>
        <p:nvSpPr>
          <p:cNvPr id="5131" name="Rectangle 3"/>
          <p:cNvSpPr>
            <a:spLocks noGrp="1" noChangeArrowheads="1"/>
          </p:cNvSpPr>
          <p:nvPr/>
        </p:nvSpPr>
        <p:spPr bwMode="auto">
          <a:xfrm>
            <a:off x="396875" y="2132910"/>
            <a:ext cx="8496300" cy="417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dirty="0">
                <a:solidFill>
                  <a:schemeClr val="bg1"/>
                </a:solidFill>
                <a:latin typeface="Calibri" panose="020F0502020204030204" pitchFamily="34" charset="0"/>
              </a:rPr>
              <a:t>Blood Bike groups have existed for 40+ years</a:t>
            </a:r>
          </a:p>
          <a:p>
            <a:pPr eaLnBrk="1" hangingPunct="1"/>
            <a:r>
              <a:rPr lang="en-US" altLang="en-US" sz="2200" dirty="0">
                <a:solidFill>
                  <a:schemeClr val="bg1"/>
                </a:solidFill>
                <a:latin typeface="Calibri" panose="020F0502020204030204" pitchFamily="34" charset="0"/>
              </a:rPr>
              <a:t>Volunteer led, free out-of-hours service </a:t>
            </a:r>
          </a:p>
          <a:p>
            <a:pPr eaLnBrk="1" hangingPunct="1"/>
            <a:r>
              <a:rPr lang="en-US" altLang="en-US" sz="2200" dirty="0">
                <a:solidFill>
                  <a:schemeClr val="bg1"/>
                </a:solidFill>
                <a:latin typeface="Calibri" panose="020F0502020204030204" pitchFamily="34" charset="0"/>
              </a:rPr>
              <a:t>Carry blood, blood products and other urgent items</a:t>
            </a:r>
          </a:p>
          <a:p>
            <a:pPr eaLnBrk="1" hangingPunct="1"/>
            <a:r>
              <a:rPr lang="en-US" altLang="en-US" sz="2200" dirty="0">
                <a:solidFill>
                  <a:schemeClr val="bg1"/>
                </a:solidFill>
                <a:latin typeface="Calibri" panose="020F0502020204030204" pitchFamily="34" charset="0"/>
              </a:rPr>
              <a:t>2009: Nationwide Association of Blood Bikes (NABB) established </a:t>
            </a:r>
          </a:p>
          <a:p>
            <a:pPr eaLnBrk="1" hangingPunct="1"/>
            <a:r>
              <a:rPr lang="en-US" altLang="en-US" sz="2200" dirty="0">
                <a:solidFill>
                  <a:schemeClr val="bg1"/>
                </a:solidFill>
                <a:latin typeface="Calibri" panose="020F0502020204030204" pitchFamily="34" charset="0"/>
              </a:rPr>
              <a:t>2012: Member groups carried out 25,000 runs for the NHS</a:t>
            </a:r>
          </a:p>
          <a:p>
            <a:pPr eaLnBrk="1" hangingPunct="1"/>
            <a:r>
              <a:rPr lang="en-US" altLang="en-US" sz="2200" b="1" dirty="0">
                <a:solidFill>
                  <a:srgbClr val="FFFF00"/>
                </a:solidFill>
                <a:latin typeface="Calibri" panose="020F0502020204030204" pitchFamily="34" charset="0"/>
              </a:rPr>
              <a:t>2012: </a:t>
            </a:r>
            <a:r>
              <a:rPr lang="en-US" altLang="en-US" sz="2200" b="1" dirty="0" err="1">
                <a:solidFill>
                  <a:srgbClr val="FFFF00"/>
                </a:solidFill>
                <a:latin typeface="Calibri" panose="020F0502020204030204" pitchFamily="34" charset="0"/>
              </a:rPr>
              <a:t>Northumbria</a:t>
            </a:r>
            <a:r>
              <a:rPr lang="en-US" altLang="en-US" sz="2200" b="1" dirty="0">
                <a:solidFill>
                  <a:srgbClr val="FFFF00"/>
                </a:solidFill>
                <a:latin typeface="Calibri" panose="020F0502020204030204" pitchFamily="34" charset="0"/>
              </a:rPr>
              <a:t> Blood Bikes is formed in September</a:t>
            </a:r>
          </a:p>
          <a:p>
            <a:pPr eaLnBrk="1" hangingPunct="1"/>
            <a:r>
              <a:rPr lang="en-US" altLang="en-US" sz="2200" dirty="0">
                <a:solidFill>
                  <a:schemeClr val="bg1"/>
                </a:solidFill>
                <a:latin typeface="Calibri" panose="020F0502020204030204" pitchFamily="34" charset="0"/>
              </a:rPr>
              <a:t>2013:  22 </a:t>
            </a:r>
            <a:r>
              <a:rPr lang="en-US" altLang="en-US" sz="2200" dirty="0" err="1">
                <a:solidFill>
                  <a:schemeClr val="bg1"/>
                </a:solidFill>
                <a:latin typeface="Calibri" panose="020F0502020204030204" pitchFamily="34" charset="0"/>
              </a:rPr>
              <a:t>bloodbike</a:t>
            </a:r>
            <a:r>
              <a:rPr lang="en-US" altLang="en-US" sz="2200" dirty="0">
                <a:solidFill>
                  <a:schemeClr val="bg1"/>
                </a:solidFill>
                <a:latin typeface="Calibri" panose="020F0502020204030204" pitchFamily="34" charset="0"/>
              </a:rPr>
              <a:t> groups across the country</a:t>
            </a:r>
          </a:p>
          <a:p>
            <a:pPr eaLnBrk="1" hangingPunct="1"/>
            <a:r>
              <a:rPr lang="en-US" altLang="en-US" sz="2200" b="1" dirty="0">
                <a:solidFill>
                  <a:srgbClr val="FFFF00"/>
                </a:solidFill>
                <a:latin typeface="Calibri" panose="020F0502020204030204" pitchFamily="34" charset="0"/>
              </a:rPr>
              <a:t>2014: NBB began live operations in February</a:t>
            </a:r>
          </a:p>
          <a:p>
            <a:pPr eaLnBrk="1" hangingPunct="1"/>
            <a:r>
              <a:rPr lang="en-US" altLang="en-US" sz="2200" dirty="0">
                <a:solidFill>
                  <a:schemeClr val="bg1"/>
                </a:solidFill>
                <a:latin typeface="Calibri" panose="020F0502020204030204" pitchFamily="34" charset="0"/>
              </a:rPr>
              <a:t>2016:  35 independent Blood Bike groups across the country </a:t>
            </a:r>
            <a:br>
              <a:rPr lang="en-US" altLang="en-US" sz="2200" dirty="0">
                <a:solidFill>
                  <a:schemeClr val="bg1"/>
                </a:solidFill>
                <a:latin typeface="Calibri" panose="020F0502020204030204" pitchFamily="34" charset="0"/>
              </a:rPr>
            </a:br>
            <a:r>
              <a:rPr lang="en-US" altLang="en-US" sz="2200" dirty="0">
                <a:solidFill>
                  <a:schemeClr val="bg1"/>
                </a:solidFill>
                <a:latin typeface="Calibri" panose="020F0502020204030204" pitchFamily="34" charset="0"/>
              </a:rPr>
              <a:t>            (27 NABB Members) – covering almost all of the UK</a:t>
            </a:r>
            <a:r>
              <a:rPr lang="en-US" altLang="en-US" sz="2200" dirty="0">
                <a:solidFill>
                  <a:srgbClr val="FF0000"/>
                </a:solidFill>
                <a:latin typeface="Calibri" panose="020F0502020204030204" pitchFamily="34" charset="0"/>
              </a:rPr>
              <a:t>.</a:t>
            </a:r>
          </a:p>
          <a:p>
            <a:pPr eaLnBrk="1" hangingPunct="1"/>
            <a:endParaRPr lang="en-US" altLang="en-US" dirty="0">
              <a:solidFill>
                <a:schemeClr val="bg1"/>
              </a:solidFill>
            </a:endParaRPr>
          </a:p>
        </p:txBody>
      </p:sp>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p:cBhvr>
                                        <p:cTn id="7" dur="500"/>
                                        <p:tgtEl>
                                          <p:spTgt spid="5124"/>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5123"/>
                                        </p:tgtEl>
                                        <p:attrNameLst>
                                          <p:attrName>style.visibility</p:attrName>
                                        </p:attrNameLst>
                                      </p:cBhvr>
                                      <p:to>
                                        <p:strVal val="visible"/>
                                      </p:to>
                                    </p:set>
                                    <p:anim calcmode="lin" valueType="num">
                                      <p:cBhvr>
                                        <p:cTn id="10" dur="1000" fill="hold"/>
                                        <p:tgtEl>
                                          <p:spTgt spid="5123"/>
                                        </p:tgtEl>
                                        <p:attrNameLst>
                                          <p:attrName>ppt_w</p:attrName>
                                        </p:attrNameLst>
                                      </p:cBhvr>
                                      <p:tavLst>
                                        <p:tav tm="0">
                                          <p:val>
                                            <p:fltVal val="0"/>
                                          </p:val>
                                        </p:tav>
                                        <p:tav tm="100000">
                                          <p:val>
                                            <p:strVal val="#ppt_w"/>
                                          </p:val>
                                        </p:tav>
                                      </p:tavLst>
                                    </p:anim>
                                    <p:anim calcmode="lin" valueType="num">
                                      <p:cBhvr>
                                        <p:cTn id="11" dur="1000" fill="hold"/>
                                        <p:tgtEl>
                                          <p:spTgt spid="5123"/>
                                        </p:tgtEl>
                                        <p:attrNameLst>
                                          <p:attrName>ppt_h</p:attrName>
                                        </p:attrNameLst>
                                      </p:cBhvr>
                                      <p:tavLst>
                                        <p:tav tm="0">
                                          <p:val>
                                            <p:fltVal val="0"/>
                                          </p:val>
                                        </p:tav>
                                        <p:tav tm="100000">
                                          <p:val>
                                            <p:strVal val="#ppt_h"/>
                                          </p:val>
                                        </p:tav>
                                      </p:tavLst>
                                    </p:anim>
                                    <p:animEffect>
                                      <p:cBhvr>
                                        <p:cTn id="12" dur="1000"/>
                                        <p:tgtEl>
                                          <p:spTgt spid="5123"/>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131">
                                            <p:txEl>
                                              <p:pRg st="0" end="0"/>
                                            </p:txEl>
                                          </p:spTgt>
                                        </p:tgtEl>
                                        <p:attrNameLst>
                                          <p:attrName>style.visibility</p:attrName>
                                        </p:attrNameLst>
                                      </p:cBhvr>
                                      <p:to>
                                        <p:strVal val="visible"/>
                                      </p:to>
                                    </p:set>
                                    <p:animEffect>
                                      <p:cBhvr>
                                        <p:cTn id="16" dur="500"/>
                                        <p:tgtEl>
                                          <p:spTgt spid="5131">
                                            <p:txEl>
                                              <p:pRg st="0" end="0"/>
                                            </p:txEl>
                                          </p:spTgt>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131">
                                            <p:txEl>
                                              <p:pRg st="1" end="1"/>
                                            </p:txEl>
                                          </p:spTgt>
                                        </p:tgtEl>
                                        <p:attrNameLst>
                                          <p:attrName>style.visibility</p:attrName>
                                        </p:attrNameLst>
                                      </p:cBhvr>
                                      <p:to>
                                        <p:strVal val="visible"/>
                                      </p:to>
                                    </p:set>
                                    <p:animEffect>
                                      <p:cBhvr>
                                        <p:cTn id="20" dur="500"/>
                                        <p:tgtEl>
                                          <p:spTgt spid="5131">
                                            <p:txEl>
                                              <p:pRg st="1" end="1"/>
                                            </p:txEl>
                                          </p:spTgt>
                                        </p:tgtEl>
                                      </p:cBhvr>
                                    </p:animEffec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5131">
                                            <p:txEl>
                                              <p:pRg st="2" end="2"/>
                                            </p:txEl>
                                          </p:spTgt>
                                        </p:tgtEl>
                                        <p:attrNameLst>
                                          <p:attrName>style.visibility</p:attrName>
                                        </p:attrNameLst>
                                      </p:cBhvr>
                                      <p:to>
                                        <p:strVal val="visible"/>
                                      </p:to>
                                    </p:set>
                                    <p:animEffect>
                                      <p:cBhvr>
                                        <p:cTn id="24" dur="500"/>
                                        <p:tgtEl>
                                          <p:spTgt spid="5131">
                                            <p:txEl>
                                              <p:pRg st="2" end="2"/>
                                            </p:txEl>
                                          </p:spTgt>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5131">
                                            <p:txEl>
                                              <p:pRg st="3" end="3"/>
                                            </p:txEl>
                                          </p:spTgt>
                                        </p:tgtEl>
                                        <p:attrNameLst>
                                          <p:attrName>style.visibility</p:attrName>
                                        </p:attrNameLst>
                                      </p:cBhvr>
                                      <p:to>
                                        <p:strVal val="visible"/>
                                      </p:to>
                                    </p:set>
                                    <p:animEffect>
                                      <p:cBhvr>
                                        <p:cTn id="28" dur="500"/>
                                        <p:tgtEl>
                                          <p:spTgt spid="5131">
                                            <p:txEl>
                                              <p:pRg st="3" end="3"/>
                                            </p:txEl>
                                          </p:spTgt>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5131">
                                            <p:txEl>
                                              <p:pRg st="4" end="4"/>
                                            </p:txEl>
                                          </p:spTgt>
                                        </p:tgtEl>
                                        <p:attrNameLst>
                                          <p:attrName>style.visibility</p:attrName>
                                        </p:attrNameLst>
                                      </p:cBhvr>
                                      <p:to>
                                        <p:strVal val="visible"/>
                                      </p:to>
                                    </p:set>
                                    <p:animEffect>
                                      <p:cBhvr>
                                        <p:cTn id="32" dur="500"/>
                                        <p:tgtEl>
                                          <p:spTgt spid="5131">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31">
                                            <p:txEl>
                                              <p:pRg st="5" end="5"/>
                                            </p:txEl>
                                          </p:spTgt>
                                        </p:tgtEl>
                                        <p:attrNameLst>
                                          <p:attrName>style.visibility</p:attrName>
                                        </p:attrNameLst>
                                      </p:cBhvr>
                                      <p:to>
                                        <p:strVal val="visible"/>
                                      </p:to>
                                    </p:set>
                                    <p:animEffect>
                                      <p:cBhvr>
                                        <p:cTn id="35" dur="500"/>
                                        <p:tgtEl>
                                          <p:spTgt spid="5131">
                                            <p:txEl>
                                              <p:pRg st="5" end="5"/>
                                            </p:txEl>
                                          </p:spTgt>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31">
                                            <p:txEl>
                                              <p:pRg st="6" end="6"/>
                                            </p:txEl>
                                          </p:spTgt>
                                        </p:tgtEl>
                                        <p:attrNameLst>
                                          <p:attrName>style.visibility</p:attrName>
                                        </p:attrNameLst>
                                      </p:cBhvr>
                                      <p:to>
                                        <p:strVal val="visible"/>
                                      </p:to>
                                    </p:set>
                                    <p:animEffect>
                                      <p:cBhvr>
                                        <p:cTn id="39" dur="500"/>
                                        <p:tgtEl>
                                          <p:spTgt spid="5131">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31">
                                            <p:txEl>
                                              <p:pRg st="7" end="7"/>
                                            </p:txEl>
                                          </p:spTgt>
                                        </p:tgtEl>
                                        <p:attrNameLst>
                                          <p:attrName>style.visibility</p:attrName>
                                        </p:attrNameLst>
                                      </p:cBhvr>
                                      <p:to>
                                        <p:strVal val="visible"/>
                                      </p:to>
                                    </p:set>
                                    <p:animEffect>
                                      <p:cBhvr>
                                        <p:cTn id="42" dur="500"/>
                                        <p:tgtEl>
                                          <p:spTgt spid="5131">
                                            <p:txEl>
                                              <p:pRg st="7" end="7"/>
                                            </p:txEl>
                                          </p:spTgt>
                                        </p:tgtEl>
                                      </p:cBhvr>
                                    </p:animEffect>
                                  </p:childTnLst>
                                </p:cTn>
                              </p:par>
                            </p:childTnLst>
                          </p:cTn>
                        </p:par>
                        <p:par>
                          <p:cTn id="43" fill="hold" nodeType="after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131">
                                            <p:txEl>
                                              <p:pRg st="8" end="8"/>
                                            </p:txEl>
                                          </p:spTgt>
                                        </p:tgtEl>
                                        <p:attrNameLst>
                                          <p:attrName>style.visibility</p:attrName>
                                        </p:attrNameLst>
                                      </p:cBhvr>
                                      <p:to>
                                        <p:strVal val="visible"/>
                                      </p:to>
                                    </p:set>
                                    <p:animEffect>
                                      <p:cBhvr>
                                        <p:cTn id="46" dur="500"/>
                                        <p:tgtEl>
                                          <p:spTgt spid="51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ldLvl="0" animBg="1" autoUpdateAnimBg="0"/>
      <p:bldP spid="5124" grpId="0" bldLvl="0" autoUpdateAnimBg="0"/>
      <p:bldP spid="5131" grpId="0" build="allAtOnce"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9050" y="0"/>
            <a:ext cx="1536065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ChangeArrowheads="1"/>
          </p:cNvSpPr>
          <p:nvPr/>
        </p:nvSpPr>
        <p:spPr bwMode="auto">
          <a:xfrm>
            <a:off x="325438" y="1920875"/>
            <a:ext cx="8494857" cy="4651397"/>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6148"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a:solidFill>
                  <a:schemeClr val="bg1"/>
                </a:solidFill>
                <a:latin typeface="Calibri" panose="020F0502020204030204" pitchFamily="34" charset="0"/>
                <a:ea typeface="SimSun" panose="02010600030101010101" pitchFamily="2" charset="-122"/>
                <a:sym typeface="Calibri" panose="020F0502020204030204" pitchFamily="34" charset="0"/>
              </a:rPr>
              <a:t>What do we do?</a:t>
            </a:r>
            <a:endParaRPr lang="en-US" altLang="zh-CN">
              <a:ea typeface="SimSun" panose="02010600030101010101" pitchFamily="2" charset="-122"/>
            </a:endParaRPr>
          </a:p>
        </p:txBody>
      </p:sp>
      <p:sp>
        <p:nvSpPr>
          <p:cNvPr id="6155" name="Rectangle 3"/>
          <p:cNvSpPr>
            <a:spLocks noGrp="1" noChangeArrowheads="1"/>
          </p:cNvSpPr>
          <p:nvPr/>
        </p:nvSpPr>
        <p:spPr bwMode="auto">
          <a:xfrm>
            <a:off x="467715" y="2206625"/>
            <a:ext cx="8208569"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dirty="0">
                <a:solidFill>
                  <a:schemeClr val="bg1"/>
                </a:solidFill>
                <a:latin typeface="Calibri" panose="020F0502020204030204" pitchFamily="34" charset="0"/>
              </a:rPr>
              <a:t>We deliver urgent Blood, Platelets, Specimens, Fluids, Equipment</a:t>
            </a:r>
            <a:r>
              <a:rPr lang="en-US" altLang="en-US" sz="2200" dirty="0">
                <a:solidFill>
                  <a:srgbClr val="FFFF00"/>
                </a:solidFill>
                <a:latin typeface="Calibri" panose="020F0502020204030204" pitchFamily="34" charset="0"/>
              </a:rPr>
              <a:t>.</a:t>
            </a:r>
          </a:p>
          <a:p>
            <a:pPr eaLnBrk="1" hangingPunct="1"/>
            <a:r>
              <a:rPr lang="en-US" altLang="en-US" sz="2200" dirty="0">
                <a:solidFill>
                  <a:schemeClr val="bg1"/>
                </a:solidFill>
                <a:latin typeface="Calibri" panose="020F0502020204030204" pitchFamily="34" charset="0"/>
              </a:rPr>
              <a:t>We recruit, train, and motivate volunteers to work with us</a:t>
            </a:r>
          </a:p>
          <a:p>
            <a:pPr eaLnBrk="1" hangingPunct="1"/>
            <a:r>
              <a:rPr lang="en-US" altLang="en-US" sz="2200" dirty="0">
                <a:solidFill>
                  <a:schemeClr val="bg1"/>
                </a:solidFill>
                <a:latin typeface="Calibri" panose="020F0502020204030204" pitchFamily="34" charset="0"/>
              </a:rPr>
              <a:t>We run a fleet of around a dozen vehicles</a:t>
            </a:r>
          </a:p>
          <a:p>
            <a:pPr eaLnBrk="1" hangingPunct="1"/>
            <a:r>
              <a:rPr lang="en-US" altLang="en-US" sz="2200" dirty="0">
                <a:solidFill>
                  <a:schemeClr val="bg1"/>
                </a:solidFill>
                <a:latin typeface="Calibri" panose="020F0502020204030204" pitchFamily="34" charset="0"/>
              </a:rPr>
              <a:t>We </a:t>
            </a:r>
            <a:r>
              <a:rPr lang="en-US" altLang="en-US" sz="2200" dirty="0" err="1">
                <a:solidFill>
                  <a:schemeClr val="bg1"/>
                </a:solidFill>
                <a:latin typeface="Calibri" panose="020F0502020204030204" pitchFamily="34" charset="0"/>
              </a:rPr>
              <a:t>organise</a:t>
            </a:r>
            <a:r>
              <a:rPr lang="en-US" altLang="en-US" sz="2200" dirty="0">
                <a:solidFill>
                  <a:schemeClr val="bg1"/>
                </a:solidFill>
                <a:latin typeface="Calibri" panose="020F0502020204030204" pitchFamily="34" charset="0"/>
              </a:rPr>
              <a:t> fundraising and awareness events, and solicit donations, sponsorship and publicity from.. Anywhere and Anyone!</a:t>
            </a:r>
          </a:p>
          <a:p>
            <a:pPr eaLnBrk="1" hangingPunct="1"/>
            <a:r>
              <a:rPr lang="en-US" altLang="en-US" sz="2200" dirty="0">
                <a:solidFill>
                  <a:schemeClr val="bg1"/>
                </a:solidFill>
                <a:latin typeface="Calibri" panose="020F0502020204030204" pitchFamily="34" charset="0"/>
              </a:rPr>
              <a:t>We do our own publicity: Newsletters, radio &amp; TV interviews, banners, posters, promotional items, talks &amp; presentations</a:t>
            </a:r>
          </a:p>
          <a:p>
            <a:pPr eaLnBrk="1" hangingPunct="1"/>
            <a:r>
              <a:rPr lang="en-US" altLang="en-US" sz="2200" dirty="0">
                <a:solidFill>
                  <a:schemeClr val="bg1"/>
                </a:solidFill>
                <a:latin typeface="Calibri" panose="020F0502020204030204" pitchFamily="34" charset="0"/>
              </a:rPr>
              <a:t>We negotiate with Health Trusts, NEAS, NHSBT, GNAAS.</a:t>
            </a:r>
          </a:p>
          <a:p>
            <a:pPr eaLnBrk="1" hangingPunct="1"/>
            <a:r>
              <a:rPr lang="en-US" altLang="en-US" sz="2200" dirty="0">
                <a:solidFill>
                  <a:schemeClr val="bg1"/>
                </a:solidFill>
                <a:latin typeface="Calibri" panose="020F0502020204030204" pitchFamily="34" charset="0"/>
              </a:rPr>
              <a:t>We are accountable; we record statistics, legal administration,  evidence-backed with receipts, activity logs &amp; recordings</a:t>
            </a:r>
            <a:r>
              <a:rPr lang="en-US" altLang="en-US" sz="2200" dirty="0">
                <a:solidFill>
                  <a:srgbClr val="C00000"/>
                </a:solidFill>
                <a:latin typeface="Calibri" panose="020F0502020204030204" pitchFamily="34" charset="0"/>
              </a:rPr>
              <a:t>.</a:t>
            </a:r>
          </a:p>
          <a:p>
            <a:pPr eaLnBrk="1" hangingPunct="1">
              <a:buFontTx/>
              <a:buNone/>
            </a:pPr>
            <a:endParaRPr lang="en-US" altLang="en-US" dirty="0">
              <a:solidFill>
                <a:schemeClr val="bg1"/>
              </a:solidFill>
            </a:endParaRPr>
          </a:p>
        </p:txBody>
      </p:sp>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p:cBhvr>
                                        <p:cTn id="7" dur="500"/>
                                        <p:tgtEl>
                                          <p:spTgt spid="6148"/>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6147"/>
                                        </p:tgtEl>
                                        <p:attrNameLst>
                                          <p:attrName>style.visibility</p:attrName>
                                        </p:attrNameLst>
                                      </p:cBhvr>
                                      <p:to>
                                        <p:strVal val="visible"/>
                                      </p:to>
                                    </p:set>
                                    <p:anim calcmode="lin" valueType="num">
                                      <p:cBhvr>
                                        <p:cTn id="10" dur="1000" fill="hold"/>
                                        <p:tgtEl>
                                          <p:spTgt spid="6147"/>
                                        </p:tgtEl>
                                        <p:attrNameLst>
                                          <p:attrName>ppt_w</p:attrName>
                                        </p:attrNameLst>
                                      </p:cBhvr>
                                      <p:tavLst>
                                        <p:tav tm="0">
                                          <p:val>
                                            <p:fltVal val="0"/>
                                          </p:val>
                                        </p:tav>
                                        <p:tav tm="100000">
                                          <p:val>
                                            <p:strVal val="#ppt_w"/>
                                          </p:val>
                                        </p:tav>
                                      </p:tavLst>
                                    </p:anim>
                                    <p:anim calcmode="lin" valueType="num">
                                      <p:cBhvr>
                                        <p:cTn id="11" dur="1000" fill="hold"/>
                                        <p:tgtEl>
                                          <p:spTgt spid="6147"/>
                                        </p:tgtEl>
                                        <p:attrNameLst>
                                          <p:attrName>ppt_h</p:attrName>
                                        </p:attrNameLst>
                                      </p:cBhvr>
                                      <p:tavLst>
                                        <p:tav tm="0">
                                          <p:val>
                                            <p:fltVal val="0"/>
                                          </p:val>
                                        </p:tav>
                                        <p:tav tm="100000">
                                          <p:val>
                                            <p:strVal val="#ppt_h"/>
                                          </p:val>
                                        </p:tav>
                                      </p:tavLst>
                                    </p:anim>
                                    <p:animEffect>
                                      <p:cBhvr>
                                        <p:cTn id="12" dur="1000"/>
                                        <p:tgtEl>
                                          <p:spTgt spid="614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155">
                                            <p:txEl>
                                              <p:pRg st="0" end="0"/>
                                            </p:txEl>
                                          </p:spTgt>
                                        </p:tgtEl>
                                        <p:attrNameLst>
                                          <p:attrName>style.visibility</p:attrName>
                                        </p:attrNameLst>
                                      </p:cBhvr>
                                      <p:to>
                                        <p:strVal val="visible"/>
                                      </p:to>
                                    </p:set>
                                    <p:animEffect>
                                      <p:cBhvr>
                                        <p:cTn id="16" dur="500"/>
                                        <p:tgtEl>
                                          <p:spTgt spid="6155">
                                            <p:txEl>
                                              <p:pRg st="0" end="0"/>
                                            </p:txEl>
                                          </p:spTgt>
                                        </p:tgtEl>
                                      </p:cBhvr>
                                    </p:animEffect>
                                  </p:childTnLst>
                                </p:cTn>
                              </p:par>
                            </p:childTnLst>
                          </p:cTn>
                        </p:par>
                      </p:childTnLst>
                    </p:cTn>
                  </p:par>
                  <p:par>
                    <p:cTn id="17" fill="hold">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55">
                                            <p:txEl>
                                              <p:pRg st="1" end="1"/>
                                            </p:txEl>
                                          </p:spTgt>
                                        </p:tgtEl>
                                        <p:attrNameLst>
                                          <p:attrName>style.visibility</p:attrName>
                                        </p:attrNameLst>
                                      </p:cBhvr>
                                      <p:to>
                                        <p:strVal val="visible"/>
                                      </p:to>
                                    </p:set>
                                    <p:animEffect>
                                      <p:cBhvr>
                                        <p:cTn id="21" dur="500"/>
                                        <p:tgtEl>
                                          <p:spTgt spid="6155">
                                            <p:txEl>
                                              <p:pRg st="1" end="1"/>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155">
                                            <p:txEl>
                                              <p:pRg st="2" end="2"/>
                                            </p:txEl>
                                          </p:spTgt>
                                        </p:tgtEl>
                                        <p:attrNameLst>
                                          <p:attrName>style.visibility</p:attrName>
                                        </p:attrNameLst>
                                      </p:cBhvr>
                                      <p:to>
                                        <p:strVal val="visible"/>
                                      </p:to>
                                    </p:set>
                                    <p:animEffect>
                                      <p:cBhvr>
                                        <p:cTn id="25" dur="500"/>
                                        <p:tgtEl>
                                          <p:spTgt spid="6155">
                                            <p:txEl>
                                              <p:pRg st="2" end="2"/>
                                            </p:txEl>
                                          </p:spTgt>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155">
                                            <p:txEl>
                                              <p:pRg st="3" end="3"/>
                                            </p:txEl>
                                          </p:spTgt>
                                        </p:tgtEl>
                                        <p:attrNameLst>
                                          <p:attrName>style.visibility</p:attrName>
                                        </p:attrNameLst>
                                      </p:cBhvr>
                                      <p:to>
                                        <p:strVal val="visible"/>
                                      </p:to>
                                    </p:set>
                                    <p:animEffect>
                                      <p:cBhvr>
                                        <p:cTn id="29" dur="500"/>
                                        <p:tgtEl>
                                          <p:spTgt spid="6155">
                                            <p:txEl>
                                              <p:pRg st="3" end="3"/>
                                            </p:txEl>
                                          </p:spTgt>
                                        </p:tgtEl>
                                      </p:cBhvr>
                                    </p:animEffect>
                                  </p:childTnLst>
                                </p:cTn>
                              </p:par>
                            </p:childTnLst>
                          </p:cTn>
                        </p:par>
                        <p:par>
                          <p:cTn id="30" fill="hold" nodeType="afterGroup">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6155">
                                            <p:txEl>
                                              <p:pRg st="4" end="4"/>
                                            </p:txEl>
                                          </p:spTgt>
                                        </p:tgtEl>
                                        <p:attrNameLst>
                                          <p:attrName>style.visibility</p:attrName>
                                        </p:attrNameLst>
                                      </p:cBhvr>
                                      <p:to>
                                        <p:strVal val="visible"/>
                                      </p:to>
                                    </p:set>
                                    <p:animEffect>
                                      <p:cBhvr>
                                        <p:cTn id="33" dur="500"/>
                                        <p:tgtEl>
                                          <p:spTgt spid="6155">
                                            <p:txEl>
                                              <p:pRg st="4" end="4"/>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6155">
                                            <p:txEl>
                                              <p:pRg st="5" end="5"/>
                                            </p:txEl>
                                          </p:spTgt>
                                        </p:tgtEl>
                                        <p:attrNameLst>
                                          <p:attrName>style.visibility</p:attrName>
                                        </p:attrNameLst>
                                      </p:cBhvr>
                                      <p:to>
                                        <p:strVal val="visible"/>
                                      </p:to>
                                    </p:set>
                                    <p:animEffect>
                                      <p:cBhvr>
                                        <p:cTn id="37" dur="500"/>
                                        <p:tgtEl>
                                          <p:spTgt spid="6155">
                                            <p:txEl>
                                              <p:pRg st="5" end="5"/>
                                            </p:txEl>
                                          </p:spTgt>
                                        </p:tgtEl>
                                      </p:cBhvr>
                                    </p:animEffect>
                                  </p:childTnLst>
                                </p:cTn>
                              </p:par>
                            </p:childTnLst>
                          </p:cTn>
                        </p:par>
                        <p:par>
                          <p:cTn id="38" fill="hold" nodeType="afterGroup">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6155">
                                            <p:txEl>
                                              <p:pRg st="6" end="6"/>
                                            </p:txEl>
                                          </p:spTgt>
                                        </p:tgtEl>
                                        <p:attrNameLst>
                                          <p:attrName>style.visibility</p:attrName>
                                        </p:attrNameLst>
                                      </p:cBhvr>
                                      <p:to>
                                        <p:strVal val="visible"/>
                                      </p:to>
                                    </p:set>
                                    <p:animEffect>
                                      <p:cBhvr>
                                        <p:cTn id="41" dur="500"/>
                                        <p:tgtEl>
                                          <p:spTgt spid="6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autoUpdateAnimBg="0"/>
      <p:bldP spid="6148" grpId="0" bldLvl="0" autoUpdateAnimBg="0"/>
      <p:bldP spid="6155" grpId="0" uiExpand="1" build="allAtOnce"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p:cNvSpPr>
            <a:spLocks noChangeArrowheads="1"/>
          </p:cNvSpPr>
          <p:nvPr/>
        </p:nvSpPr>
        <p:spPr bwMode="auto">
          <a:xfrm>
            <a:off x="325438" y="1920875"/>
            <a:ext cx="4462577" cy="4604340"/>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179388" indent="-179388" eaLnBrk="1" hangingPunct="1">
              <a:spcAft>
                <a:spcPts val="600"/>
              </a:spcAft>
            </a:pPr>
            <a:r>
              <a:rPr lang="en-US" altLang="en-US" sz="2200" dirty="0">
                <a:solidFill>
                  <a:schemeClr val="bg1"/>
                </a:solidFill>
                <a:latin typeface="Calibri" panose="020F0502020204030204" pitchFamily="34" charset="0"/>
              </a:rPr>
              <a:t>We cover 7pm to 7am, every day, 365 days per year.</a:t>
            </a:r>
          </a:p>
          <a:p>
            <a:pPr marL="179388" indent="-179388" eaLnBrk="1" hangingPunct="1">
              <a:spcAft>
                <a:spcPts val="600"/>
              </a:spcAft>
            </a:pPr>
            <a:r>
              <a:rPr lang="en-US" altLang="en-US" sz="2200" dirty="0">
                <a:solidFill>
                  <a:schemeClr val="bg1"/>
                </a:solidFill>
                <a:latin typeface="Calibri" panose="020F0502020204030204" pitchFamily="34" charset="0"/>
              </a:rPr>
              <a:t>We also work around the clock on weekends &amp; public holidays</a:t>
            </a:r>
          </a:p>
          <a:p>
            <a:pPr marL="179388" indent="-179388" eaLnBrk="1" hangingPunct="1">
              <a:spcAft>
                <a:spcPts val="600"/>
              </a:spcAft>
            </a:pPr>
            <a:r>
              <a:rPr lang="en-US" altLang="en-US" sz="2200" dirty="0">
                <a:solidFill>
                  <a:schemeClr val="bg1"/>
                </a:solidFill>
                <a:latin typeface="Calibri" panose="020F0502020204030204" pitchFamily="34" charset="0"/>
              </a:rPr>
              <a:t>We cover Northumberland, Tyne &amp; Wear, Durham and Darlington.</a:t>
            </a:r>
          </a:p>
          <a:p>
            <a:pPr marL="179388" indent="-179388" eaLnBrk="1" hangingPunct="1">
              <a:spcAft>
                <a:spcPts val="600"/>
              </a:spcAft>
            </a:pPr>
            <a:r>
              <a:rPr lang="en-US" altLang="en-US" sz="2000" dirty="0">
                <a:solidFill>
                  <a:schemeClr val="bg1"/>
                </a:solidFill>
                <a:latin typeface="Calibri" panose="020F0502020204030204" pitchFamily="34" charset="0"/>
              </a:rPr>
              <a:t>From Berwick to Darlington &amp; DTV</a:t>
            </a:r>
            <a:br>
              <a:rPr lang="en-US" altLang="en-US" sz="2000" dirty="0">
                <a:solidFill>
                  <a:schemeClr val="bg1"/>
                </a:solidFill>
                <a:latin typeface="Calibri" panose="020F0502020204030204" pitchFamily="34" charset="0"/>
              </a:rPr>
            </a:br>
            <a:r>
              <a:rPr lang="en-US" altLang="en-US" sz="2000" dirty="0">
                <a:solidFill>
                  <a:schemeClr val="bg1"/>
                </a:solidFill>
                <a:latin typeface="Calibri" panose="020F0502020204030204" pitchFamily="34" charset="0"/>
              </a:rPr>
              <a:t>thru Barnard Castle, &amp;  </a:t>
            </a:r>
            <a:r>
              <a:rPr lang="en-US" altLang="en-US" sz="2000" dirty="0" err="1">
                <a:solidFill>
                  <a:schemeClr val="bg1"/>
                </a:solidFill>
                <a:latin typeface="Calibri" panose="020F0502020204030204" pitchFamily="34" charset="0"/>
              </a:rPr>
              <a:t>Hexham</a:t>
            </a:r>
            <a:r>
              <a:rPr lang="en-US" altLang="en-US" sz="2000" dirty="0">
                <a:solidFill>
                  <a:schemeClr val="bg1"/>
                </a:solidFill>
                <a:latin typeface="Calibri" panose="020F0502020204030204" pitchFamily="34" charset="0"/>
              </a:rPr>
              <a:t> to Sunderland and North </a:t>
            </a:r>
            <a:r>
              <a:rPr lang="en-US" altLang="en-US" sz="2000" dirty="0" err="1">
                <a:solidFill>
                  <a:schemeClr val="bg1"/>
                </a:solidFill>
                <a:latin typeface="Calibri" panose="020F0502020204030204" pitchFamily="34" charset="0"/>
              </a:rPr>
              <a:t>Tyneside</a:t>
            </a:r>
            <a:r>
              <a:rPr lang="en-US" altLang="en-US" sz="2000" dirty="0">
                <a:solidFill>
                  <a:schemeClr val="bg1"/>
                </a:solidFill>
                <a:latin typeface="Calibri" panose="020F0502020204030204" pitchFamily="34" charset="0"/>
              </a:rPr>
              <a:t> </a:t>
            </a:r>
          </a:p>
        </p:txBody>
      </p:sp>
      <p:sp>
        <p:nvSpPr>
          <p:cNvPr id="8196"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Our Coverage:</a:t>
            </a:r>
            <a:endParaRPr lang="en-US" altLang="zh-CN" dirty="0">
              <a:ea typeface="SimSun" panose="02010600030101010101" pitchFamily="2" charset="-122"/>
            </a:endParaRPr>
          </a:p>
        </p:txBody>
      </p:sp>
      <p:pic>
        <p:nvPicPr>
          <p:cNvPr id="3" name="Picture 2"/>
          <p:cNvPicPr>
            <a:picLocks noChangeAspect="1"/>
          </p:cNvPicPr>
          <p:nvPr/>
        </p:nvPicPr>
        <p:blipFill>
          <a:blip r:embed="rId4"/>
          <a:stretch>
            <a:fillRect/>
          </a:stretch>
        </p:blipFill>
        <p:spPr>
          <a:xfrm>
            <a:off x="5035898" y="2057695"/>
            <a:ext cx="3729577" cy="4251505"/>
          </a:xfrm>
          <a:prstGeom prst="rect">
            <a:avLst/>
          </a:prstGeom>
          <a:ln w="19050">
            <a:solidFill>
              <a:schemeClr val="tx1"/>
            </a:solidFill>
          </a:ln>
        </p:spPr>
      </p:pic>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extLst>
      <p:ext uri="{BB962C8B-B14F-4D97-AF65-F5344CB8AC3E}">
        <p14:creationId xmlns:p14="http://schemas.microsoft.com/office/powerpoint/2010/main" val="1485552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Effect>
                                      <p:cBhvr>
                                        <p:cTn id="9" dur="1000"/>
                                        <p:tgtEl>
                                          <p:spTgt spid="8195"/>
                                        </p:tgtEl>
                                      </p:cBhvr>
                                    </p:animEffect>
                                  </p:childTnLst>
                                </p:cTn>
                              </p:par>
                            </p:childTnLst>
                          </p:cTn>
                        </p:par>
                        <p:par>
                          <p:cTn id="10" fill="hold" nodeType="afterGroup">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p:cBhvr>
                                        <p:cTn id="13" dur="500"/>
                                        <p:tgtEl>
                                          <p:spTgt spid="8196"/>
                                        </p:tgtEl>
                                      </p:cBhvr>
                                    </p:animEffect>
                                  </p:childTnLst>
                                </p:cTn>
                              </p:par>
                            </p:childTnLst>
                          </p:cTn>
                        </p:par>
                        <p:par>
                          <p:cTn id="14" fill="hold">
                            <p:stCondLst>
                              <p:cond delay="2000"/>
                            </p:stCondLst>
                            <p:childTnLst>
                              <p:par>
                                <p:cTn id="15" presetID="10" presetClass="entr" presetSubtype="0" fill="hold" nodeType="afterEffect">
                                  <p:stCondLst>
                                    <p:cond delay="2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autoUpdateAnimBg="0"/>
      <p:bldP spid="8196"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marL="182563" indent="-182563" eaLnBrk="1" hangingPunct="1">
              <a:spcBef>
                <a:spcPts val="600"/>
              </a:spcBef>
              <a:spcAft>
                <a:spcPts val="600"/>
              </a:spcAft>
            </a:pPr>
            <a:r>
              <a:rPr lang="en-US" altLang="en-US" sz="2400" dirty="0">
                <a:solidFill>
                  <a:schemeClr val="bg1"/>
                </a:solidFill>
                <a:latin typeface="Calibri" panose="020F0502020204030204" pitchFamily="34" charset="0"/>
              </a:rPr>
              <a:t>Our service is completely free of charge to the NHS</a:t>
            </a:r>
          </a:p>
          <a:p>
            <a:pPr marL="182563" indent="-182563" eaLnBrk="1" hangingPunct="1">
              <a:spcBef>
                <a:spcPts val="600"/>
              </a:spcBef>
              <a:spcAft>
                <a:spcPts val="600"/>
              </a:spcAft>
            </a:pPr>
            <a:r>
              <a:rPr lang="en-US" altLang="en-US" sz="2400" dirty="0">
                <a:solidFill>
                  <a:schemeClr val="bg1"/>
                </a:solidFill>
                <a:latin typeface="Calibri" panose="020F0502020204030204" pitchFamily="34" charset="0"/>
              </a:rPr>
              <a:t>Nobody takes a salary..... every member works for free.</a:t>
            </a:r>
          </a:p>
          <a:p>
            <a:pPr marL="182563" indent="-182563" eaLnBrk="1" hangingPunct="1">
              <a:spcBef>
                <a:spcPts val="600"/>
              </a:spcBef>
              <a:spcAft>
                <a:spcPts val="600"/>
              </a:spcAft>
            </a:pPr>
            <a:r>
              <a:rPr lang="en-US" altLang="en-US" sz="2400" dirty="0">
                <a:solidFill>
                  <a:schemeClr val="bg1"/>
                </a:solidFill>
                <a:latin typeface="Calibri" panose="020F0502020204030204" pitchFamily="34" charset="0"/>
              </a:rPr>
              <a:t>Funded wholly by donations from the general public, sponsorship &amp; events. No government or NHS contribution.</a:t>
            </a:r>
          </a:p>
          <a:p>
            <a:pPr marL="182563" indent="-182563" eaLnBrk="1" hangingPunct="1">
              <a:spcBef>
                <a:spcPts val="600"/>
              </a:spcBef>
              <a:spcAft>
                <a:spcPts val="600"/>
              </a:spcAft>
            </a:pPr>
            <a:r>
              <a:rPr lang="en-US" altLang="en-US" sz="2400" dirty="0">
                <a:solidFill>
                  <a:schemeClr val="bg1"/>
                </a:solidFill>
                <a:latin typeface="Calibri" panose="020F0502020204030204" pitchFamily="34" charset="0"/>
              </a:rPr>
              <a:t>Hundreds of Thousands of £££s saved in taxi &amp; courier costs - which can be re-invested into patient care, equipment, extra nurses etc</a:t>
            </a:r>
            <a:r>
              <a:rPr lang="en-US" altLang="en-US" sz="2400" dirty="0">
                <a:solidFill>
                  <a:srgbClr val="FF0000"/>
                </a:solidFill>
                <a:latin typeface="Calibri" panose="020F0502020204030204" pitchFamily="34" charset="0"/>
              </a:rPr>
              <a:t>.</a:t>
            </a:r>
          </a:p>
        </p:txBody>
      </p:sp>
      <p:sp>
        <p:nvSpPr>
          <p:cNvPr id="8196"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Our Funding:</a:t>
            </a:r>
            <a:endParaRPr lang="en-US" altLang="zh-CN" dirty="0">
              <a:ea typeface="SimSun" panose="02010600030101010101" pitchFamily="2" charset="-122"/>
            </a:endParaRPr>
          </a:p>
        </p:txBody>
      </p:sp>
      <p:grpSp>
        <p:nvGrpSpPr>
          <p:cNvPr id="11" name="Group 10"/>
          <p:cNvGrpSpPr/>
          <p:nvPr/>
        </p:nvGrpSpPr>
        <p:grpSpPr>
          <a:xfrm>
            <a:off x="325438" y="128826"/>
            <a:ext cx="5949269" cy="1246307"/>
            <a:chOff x="916151" y="69601"/>
            <a:chExt cx="5949269" cy="1246307"/>
          </a:xfrm>
        </p:grpSpPr>
        <p:sp>
          <p:nvSpPr>
            <p:cNvPr id="12" name="Rounded Rectangle 11"/>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3" name="TextBox 12"/>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p:cBhvr>
                                        <p:cTn id="7" dur="500"/>
                                        <p:tgtEl>
                                          <p:spTgt spid="8196"/>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8195"/>
                                        </p:tgtEl>
                                        <p:attrNameLst>
                                          <p:attrName>style.visibility</p:attrName>
                                        </p:attrNameLst>
                                      </p:cBhvr>
                                      <p:to>
                                        <p:strVal val="visible"/>
                                      </p:to>
                                    </p:set>
                                    <p:anim calcmode="lin" valueType="num">
                                      <p:cBhvr>
                                        <p:cTn id="10" dur="1000" fill="hold"/>
                                        <p:tgtEl>
                                          <p:spTgt spid="8195"/>
                                        </p:tgtEl>
                                        <p:attrNameLst>
                                          <p:attrName>ppt_w</p:attrName>
                                        </p:attrNameLst>
                                      </p:cBhvr>
                                      <p:tavLst>
                                        <p:tav tm="0">
                                          <p:val>
                                            <p:fltVal val="0"/>
                                          </p:val>
                                        </p:tav>
                                        <p:tav tm="100000">
                                          <p:val>
                                            <p:strVal val="#ppt_w"/>
                                          </p:val>
                                        </p:tav>
                                      </p:tavLst>
                                    </p:anim>
                                    <p:anim calcmode="lin" valueType="num">
                                      <p:cBhvr>
                                        <p:cTn id="11" dur="1000" fill="hold"/>
                                        <p:tgtEl>
                                          <p:spTgt spid="8195"/>
                                        </p:tgtEl>
                                        <p:attrNameLst>
                                          <p:attrName>ppt_h</p:attrName>
                                        </p:attrNameLst>
                                      </p:cBhvr>
                                      <p:tavLst>
                                        <p:tav tm="0">
                                          <p:val>
                                            <p:fltVal val="0"/>
                                          </p:val>
                                        </p:tav>
                                        <p:tav tm="100000">
                                          <p:val>
                                            <p:strVal val="#ppt_h"/>
                                          </p:val>
                                        </p:tav>
                                      </p:tavLst>
                                    </p:anim>
                                    <p:animEffect>
                                      <p:cBhvr>
                                        <p:cTn id="12"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ldLvl="0" animBg="1" autoUpdateAnimBg="0"/>
      <p:bldP spid="8196"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01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0"/>
            <a:ext cx="15363825"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3"/>
          <p:cNvSpPr>
            <a:spLocks noChangeArrowheads="1"/>
          </p:cNvSpPr>
          <p:nvPr/>
        </p:nvSpPr>
        <p:spPr bwMode="auto">
          <a:xfrm>
            <a:off x="325438" y="1920875"/>
            <a:ext cx="8567737" cy="4386263"/>
          </a:xfrm>
          <a:prstGeom prst="roundRect">
            <a:avLst>
              <a:gd name="adj" fmla="val 16667"/>
            </a:avLst>
          </a:prstGeom>
          <a:solidFill>
            <a:srgbClr val="000000">
              <a:alpha val="83136"/>
            </a:srgbClr>
          </a:solidFill>
          <a:ln w="9525">
            <a:solidFill>
              <a:schemeClr val="bg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spcBef>
                <a:spcPct val="0"/>
              </a:spcBef>
              <a:buFontTx/>
              <a:buNone/>
            </a:pPr>
            <a:endParaRPr lang="en-US" altLang="en-US" sz="1800">
              <a:solidFill>
                <a:srgbClr val="000000"/>
              </a:solidFill>
            </a:endParaRPr>
          </a:p>
        </p:txBody>
      </p:sp>
      <p:sp>
        <p:nvSpPr>
          <p:cNvPr id="9220" name="Rectangle 2"/>
          <p:cNvSpPr>
            <a:spLocks noGrp="1" noChangeArrowheads="1"/>
          </p:cNvSpPr>
          <p:nvPr>
            <p:ph type="title" idx="4294967295"/>
          </p:nvPr>
        </p:nvSpPr>
        <p:spPr>
          <a:xfrm>
            <a:off x="612775" y="1052513"/>
            <a:ext cx="5472113" cy="792162"/>
          </a:xfrm>
        </p:spPr>
        <p:txBody>
          <a:bodyPr/>
          <a:lstStyle/>
          <a:p>
            <a:pPr eaLnBrk="1" hangingPunct="1"/>
            <a:r>
              <a:rPr lang="en-US" altLang="zh-CN" sz="3200" dirty="0">
                <a:solidFill>
                  <a:schemeClr val="bg1"/>
                </a:solidFill>
                <a:latin typeface="Calibri" panose="020F0502020204030204" pitchFamily="34" charset="0"/>
                <a:ea typeface="SimSun" panose="02010600030101010101" pitchFamily="2" charset="-122"/>
                <a:sym typeface="Calibri" panose="020F0502020204030204" pitchFamily="34" charset="0"/>
              </a:rPr>
              <a:t>Why use Motorbikes?</a:t>
            </a:r>
            <a:endParaRPr lang="en-US" altLang="zh-CN" dirty="0">
              <a:ea typeface="SimSun" panose="02010600030101010101" pitchFamily="2" charset="-122"/>
            </a:endParaRPr>
          </a:p>
        </p:txBody>
      </p:sp>
      <p:sp>
        <p:nvSpPr>
          <p:cNvPr id="9227" name="Rectangle 3"/>
          <p:cNvSpPr>
            <a:spLocks noGrp="1" noChangeArrowheads="1"/>
          </p:cNvSpPr>
          <p:nvPr/>
        </p:nvSpPr>
        <p:spPr bwMode="auto">
          <a:xfrm>
            <a:off x="396875" y="2206625"/>
            <a:ext cx="84963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000" dirty="0">
                <a:solidFill>
                  <a:schemeClr val="bg1"/>
                </a:solidFill>
                <a:latin typeface="Calibri" panose="020F0502020204030204" pitchFamily="34" charset="0"/>
              </a:rPr>
              <a:t>Good for negotiating traffic congestion due to filtering ability</a:t>
            </a:r>
          </a:p>
          <a:p>
            <a:pPr eaLnBrk="1" hangingPunct="1"/>
            <a:r>
              <a:rPr lang="en-US" altLang="en-US" sz="2000" dirty="0">
                <a:solidFill>
                  <a:schemeClr val="bg1"/>
                </a:solidFill>
                <a:latin typeface="Calibri" panose="020F0502020204030204" pitchFamily="34" charset="0"/>
              </a:rPr>
              <a:t>Riders can use "No Car" lanes</a:t>
            </a:r>
          </a:p>
          <a:p>
            <a:pPr eaLnBrk="1" hangingPunct="1"/>
            <a:r>
              <a:rPr lang="en-US" altLang="en-US" sz="2000" dirty="0">
                <a:solidFill>
                  <a:schemeClr val="bg1"/>
                </a:solidFill>
                <a:latin typeface="Calibri" panose="020F0502020204030204" pitchFamily="34" charset="0"/>
              </a:rPr>
              <a:t>Motorcycles provide better fuel economy, reducing costs</a:t>
            </a:r>
            <a:r>
              <a:rPr lang="en-US" altLang="en-US" sz="2000" dirty="0">
                <a:solidFill>
                  <a:srgbClr val="FFFF00"/>
                </a:solidFill>
                <a:latin typeface="Calibri" panose="020F0502020204030204" pitchFamily="34" charset="0"/>
              </a:rPr>
              <a:t>.</a:t>
            </a:r>
          </a:p>
          <a:p>
            <a:pPr eaLnBrk="1" hangingPunct="1"/>
            <a:r>
              <a:rPr lang="en-US" altLang="en-US" sz="2000" dirty="0">
                <a:solidFill>
                  <a:srgbClr val="FFFFFF"/>
                </a:solidFill>
                <a:latin typeface="Calibri" panose="020F0502020204030204" pitchFamily="34" charset="0"/>
              </a:rPr>
              <a:t>We promote the positive image of motorcycling, hopefully changing people’s perceptions and allowing them to see riders in a more positive light.</a:t>
            </a:r>
          </a:p>
          <a:p>
            <a:pPr eaLnBrk="1" hangingPunct="1"/>
            <a:r>
              <a:rPr lang="en-US" altLang="en-US" sz="2000" dirty="0">
                <a:solidFill>
                  <a:srgbClr val="FFFFFF"/>
                </a:solidFill>
                <a:latin typeface="Calibri" panose="020F0502020204030204" pitchFamily="34" charset="0"/>
              </a:rPr>
              <a:t>Through our rigorous training requirements, we are putting safer riders onto the roads, with over 100 riders having taken advanced rider training and slow riding technique training</a:t>
            </a:r>
            <a:r>
              <a:rPr lang="en-US" altLang="en-US" sz="2000" dirty="0">
                <a:solidFill>
                  <a:srgbClr val="FFFF00"/>
                </a:solidFill>
                <a:latin typeface="Calibri" panose="020F0502020204030204" pitchFamily="34" charset="0"/>
              </a:rPr>
              <a:t>.</a:t>
            </a:r>
          </a:p>
          <a:p>
            <a:pPr eaLnBrk="1" hangingPunct="1"/>
            <a:r>
              <a:rPr lang="en-GB" altLang="en-US" sz="2000" dirty="0">
                <a:solidFill>
                  <a:schemeClr val="bg1"/>
                </a:solidFill>
                <a:latin typeface="Calibri" panose="020F0502020204030204" pitchFamily="34" charset="0"/>
              </a:rPr>
              <a:t>However, we use cars too:  When ambient temperature falls below 3</a:t>
            </a:r>
            <a:r>
              <a:rPr lang="en-GB" altLang="en-US" sz="2000" baseline="30000" dirty="0">
                <a:solidFill>
                  <a:schemeClr val="bg1"/>
                </a:solidFill>
                <a:latin typeface="Calibri" panose="020F0502020204030204" pitchFamily="34" charset="0"/>
              </a:rPr>
              <a:t>o </a:t>
            </a:r>
            <a:r>
              <a:rPr lang="en-GB" altLang="en-US" sz="2000" dirty="0">
                <a:solidFill>
                  <a:schemeClr val="bg1"/>
                </a:solidFill>
                <a:latin typeface="Calibri" panose="020F0502020204030204" pitchFamily="34" charset="0"/>
              </a:rPr>
              <a:t>C regulations prohibit carriage of whole blood by motorcycle.  </a:t>
            </a:r>
            <a:br>
              <a:rPr lang="en-GB" altLang="en-US" sz="2000" dirty="0">
                <a:solidFill>
                  <a:schemeClr val="bg1"/>
                </a:solidFill>
                <a:latin typeface="Calibri" panose="020F0502020204030204" pitchFamily="34" charset="0"/>
              </a:rPr>
            </a:br>
            <a:r>
              <a:rPr lang="en-GB" altLang="en-US" sz="2000" dirty="0">
                <a:solidFill>
                  <a:schemeClr val="bg1"/>
                </a:solidFill>
                <a:latin typeface="Calibri" panose="020F0502020204030204" pitchFamily="34" charset="0"/>
              </a:rPr>
              <a:t>We also use cars/vans for carrying equipment and towing our trailers</a:t>
            </a:r>
            <a:r>
              <a:rPr lang="en-GB" altLang="en-US" sz="2000" dirty="0">
                <a:solidFill>
                  <a:srgbClr val="FF0000"/>
                </a:solidFill>
                <a:latin typeface="Calibri" panose="020F0502020204030204" pitchFamily="34" charset="0"/>
              </a:rPr>
              <a:t>.</a:t>
            </a:r>
            <a:endParaRPr lang="en-US" altLang="en-US" sz="2000" baseline="30000" dirty="0">
              <a:solidFill>
                <a:srgbClr val="FF0000"/>
              </a:solidFill>
              <a:latin typeface="Calibri" panose="020F0502020204030204" pitchFamily="34" charset="0"/>
            </a:endParaRPr>
          </a:p>
        </p:txBody>
      </p:sp>
      <p:grpSp>
        <p:nvGrpSpPr>
          <p:cNvPr id="12" name="Group 11"/>
          <p:cNvGrpSpPr/>
          <p:nvPr/>
        </p:nvGrpSpPr>
        <p:grpSpPr>
          <a:xfrm>
            <a:off x="325438" y="128826"/>
            <a:ext cx="5949269" cy="1246307"/>
            <a:chOff x="916151" y="69601"/>
            <a:chExt cx="5949269" cy="1246307"/>
          </a:xfrm>
        </p:grpSpPr>
        <p:sp>
          <p:nvSpPr>
            <p:cNvPr id="13" name="Rounded Rectangle 12"/>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14" name="TextBox 13"/>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p:cBhvr>
                                        <p:cTn id="7" dur="500"/>
                                        <p:tgtEl>
                                          <p:spTgt spid="9220"/>
                                        </p:tgtEl>
                                      </p:cBhvr>
                                    </p:animEffect>
                                  </p:childTnLst>
                                </p:cTn>
                              </p:par>
                              <p:par>
                                <p:cTn id="8" presetID="53" presetClass="entr" presetSubtype="0" fill="hold" grpId="0" nodeType="withEffect">
                                  <p:stCondLst>
                                    <p:cond delay="500"/>
                                  </p:stCondLst>
                                  <p:childTnLst>
                                    <p:set>
                                      <p:cBhvr>
                                        <p:cTn id="9" dur="1" fill="hold">
                                          <p:stCondLst>
                                            <p:cond delay="0"/>
                                          </p:stCondLst>
                                        </p:cTn>
                                        <p:tgtEl>
                                          <p:spTgt spid="9219"/>
                                        </p:tgtEl>
                                        <p:attrNameLst>
                                          <p:attrName>style.visibility</p:attrName>
                                        </p:attrNameLst>
                                      </p:cBhvr>
                                      <p:to>
                                        <p:strVal val="visible"/>
                                      </p:to>
                                    </p:set>
                                    <p:anim calcmode="lin" valueType="num">
                                      <p:cBhvr>
                                        <p:cTn id="10" dur="1000" fill="hold"/>
                                        <p:tgtEl>
                                          <p:spTgt spid="9219"/>
                                        </p:tgtEl>
                                        <p:attrNameLst>
                                          <p:attrName>ppt_w</p:attrName>
                                        </p:attrNameLst>
                                      </p:cBhvr>
                                      <p:tavLst>
                                        <p:tav tm="0">
                                          <p:val>
                                            <p:fltVal val="0"/>
                                          </p:val>
                                        </p:tav>
                                        <p:tav tm="100000">
                                          <p:val>
                                            <p:strVal val="#ppt_w"/>
                                          </p:val>
                                        </p:tav>
                                      </p:tavLst>
                                    </p:anim>
                                    <p:anim calcmode="lin" valueType="num">
                                      <p:cBhvr>
                                        <p:cTn id="11" dur="1000" fill="hold"/>
                                        <p:tgtEl>
                                          <p:spTgt spid="9219"/>
                                        </p:tgtEl>
                                        <p:attrNameLst>
                                          <p:attrName>ppt_h</p:attrName>
                                        </p:attrNameLst>
                                      </p:cBhvr>
                                      <p:tavLst>
                                        <p:tav tm="0">
                                          <p:val>
                                            <p:fltVal val="0"/>
                                          </p:val>
                                        </p:tav>
                                        <p:tav tm="100000">
                                          <p:val>
                                            <p:strVal val="#ppt_h"/>
                                          </p:val>
                                        </p:tav>
                                      </p:tavLst>
                                    </p:anim>
                                    <p:animEffect>
                                      <p:cBhvr>
                                        <p:cTn id="12" dur="1000"/>
                                        <p:tgtEl>
                                          <p:spTgt spid="9219"/>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7">
                                            <p:txEl>
                                              <p:pRg st="0" end="0"/>
                                            </p:txEl>
                                          </p:spTgt>
                                        </p:tgtEl>
                                        <p:attrNameLst>
                                          <p:attrName>style.visibility</p:attrName>
                                        </p:attrNameLst>
                                      </p:cBhvr>
                                      <p:to>
                                        <p:strVal val="visible"/>
                                      </p:to>
                                    </p:set>
                                    <p:animEffect>
                                      <p:cBhvr>
                                        <p:cTn id="17" dur="500"/>
                                        <p:tgtEl>
                                          <p:spTgt spid="9227">
                                            <p:txEl>
                                              <p:pRg st="0" end="0"/>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227">
                                            <p:txEl>
                                              <p:pRg st="1" end="1"/>
                                            </p:txEl>
                                          </p:spTgt>
                                        </p:tgtEl>
                                        <p:attrNameLst>
                                          <p:attrName>style.visibility</p:attrName>
                                        </p:attrNameLst>
                                      </p:cBhvr>
                                      <p:to>
                                        <p:strVal val="visible"/>
                                      </p:to>
                                    </p:set>
                                    <p:animEffect>
                                      <p:cBhvr>
                                        <p:cTn id="21" dur="500"/>
                                        <p:tgtEl>
                                          <p:spTgt spid="9227">
                                            <p:txEl>
                                              <p:pRg st="1" end="1"/>
                                            </p:txEl>
                                          </p:spTgt>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227">
                                            <p:txEl>
                                              <p:pRg st="2" end="2"/>
                                            </p:txEl>
                                          </p:spTgt>
                                        </p:tgtEl>
                                        <p:attrNameLst>
                                          <p:attrName>style.visibility</p:attrName>
                                        </p:attrNameLst>
                                      </p:cBhvr>
                                      <p:to>
                                        <p:strVal val="visible"/>
                                      </p:to>
                                    </p:set>
                                    <p:animEffect>
                                      <p:cBhvr>
                                        <p:cTn id="25" dur="500"/>
                                        <p:tgtEl>
                                          <p:spTgt spid="9227">
                                            <p:txEl>
                                              <p:pRg st="2" end="2"/>
                                            </p:txEl>
                                          </p:spTgt>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227">
                                            <p:txEl>
                                              <p:pRg st="3" end="3"/>
                                            </p:txEl>
                                          </p:spTgt>
                                        </p:tgtEl>
                                        <p:attrNameLst>
                                          <p:attrName>style.visibility</p:attrName>
                                        </p:attrNameLst>
                                      </p:cBhvr>
                                      <p:to>
                                        <p:strVal val="visible"/>
                                      </p:to>
                                    </p:set>
                                    <p:animEffect>
                                      <p:cBhvr>
                                        <p:cTn id="30" dur="500"/>
                                        <p:tgtEl>
                                          <p:spTgt spid="9227">
                                            <p:txEl>
                                              <p:pRg st="3" end="3"/>
                                            </p:txEl>
                                          </p:spTgt>
                                        </p:tgtEl>
                                      </p:cBhvr>
                                    </p:animEffec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227">
                                            <p:txEl>
                                              <p:pRg st="4" end="4"/>
                                            </p:txEl>
                                          </p:spTgt>
                                        </p:tgtEl>
                                        <p:attrNameLst>
                                          <p:attrName>style.visibility</p:attrName>
                                        </p:attrNameLst>
                                      </p:cBhvr>
                                      <p:to>
                                        <p:strVal val="visible"/>
                                      </p:to>
                                    </p:set>
                                    <p:animEffect>
                                      <p:cBhvr>
                                        <p:cTn id="34" dur="500"/>
                                        <p:tgtEl>
                                          <p:spTgt spid="92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227">
                                            <p:txEl>
                                              <p:pRg st="5" end="5"/>
                                            </p:txEl>
                                          </p:spTgt>
                                        </p:tgtEl>
                                        <p:attrNameLst>
                                          <p:attrName>style.visibility</p:attrName>
                                        </p:attrNameLst>
                                      </p:cBhvr>
                                      <p:to>
                                        <p:strVal val="visible"/>
                                      </p:to>
                                    </p:set>
                                    <p:animEffect>
                                      <p:cBhvr>
                                        <p:cTn id="39" dur="500"/>
                                        <p:tgtEl>
                                          <p:spTgt spid="9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autoUpdateAnimBg="0"/>
      <p:bldP spid="9220" grpId="0" bldLvl="0" autoUpdateAnimBg="0"/>
      <p:bldP spid="9227" grpId="0" uiExpand="1" build="allAtOnce"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a:solidFill>
                  <a:schemeClr val="bg1"/>
                </a:solidFill>
                <a:latin typeface="Calibri" panose="020F0502020204030204" pitchFamily="34" charset="0"/>
              </a:rPr>
              <a:t>How it works:</a:t>
            </a:r>
            <a:endParaRPr lang="en-US" altLang="zh-CN" sz="1800"/>
          </a:p>
        </p:txBody>
      </p:sp>
      <p:pic>
        <p:nvPicPr>
          <p:cNvPr id="11" name="Picture 4" descr="Image result for ambulance station clip art"/>
          <p:cNvPicPr>
            <a:picLocks noChangeAspect="1" noChangeArrowheads="1"/>
          </p:cNvPicPr>
          <p:nvPr/>
        </p:nvPicPr>
        <p:blipFill>
          <a:blip r:embed="rId2" cstate="print"/>
          <a:srcRect/>
          <a:stretch>
            <a:fillRect/>
          </a:stretch>
        </p:blipFill>
        <p:spPr bwMode="auto">
          <a:xfrm>
            <a:off x="500034" y="1857364"/>
            <a:ext cx="1928812" cy="1365476"/>
          </a:xfrm>
          <a:prstGeom prst="rect">
            <a:avLst/>
          </a:prstGeom>
          <a:noFill/>
          <a:ln w="9525">
            <a:noFill/>
            <a:miter lim="800000"/>
            <a:headEnd/>
            <a:tailEnd/>
          </a:ln>
        </p:spPr>
      </p:pic>
      <p:pic>
        <p:nvPicPr>
          <p:cNvPr id="1026" name="Picture 2" descr="http://sr.photos2.fotosearch.com/bthumb/CSP/CSP992/k13319968.jpg"/>
          <p:cNvPicPr>
            <a:picLocks noChangeAspect="1" noChangeArrowheads="1"/>
          </p:cNvPicPr>
          <p:nvPr/>
        </p:nvPicPr>
        <p:blipFill>
          <a:blip r:embed="rId3" cstate="print"/>
          <a:srcRect/>
          <a:stretch>
            <a:fillRect/>
          </a:stretch>
        </p:blipFill>
        <p:spPr bwMode="auto">
          <a:xfrm>
            <a:off x="428596" y="4857760"/>
            <a:ext cx="1958314" cy="1714512"/>
          </a:xfrm>
          <a:prstGeom prst="rect">
            <a:avLst/>
          </a:prstGeom>
          <a:noFill/>
        </p:spPr>
      </p:pic>
      <p:pic>
        <p:nvPicPr>
          <p:cNvPr id="1028" name="Picture 4" descr="http://images.clipartpanda.com/clipart-house-house-clip-art-10.gif"/>
          <p:cNvPicPr>
            <a:picLocks noChangeAspect="1" noChangeArrowheads="1"/>
          </p:cNvPicPr>
          <p:nvPr/>
        </p:nvPicPr>
        <p:blipFill>
          <a:blip r:embed="rId4" cstate="print"/>
          <a:srcRect/>
          <a:stretch>
            <a:fillRect/>
          </a:stretch>
        </p:blipFill>
        <p:spPr bwMode="auto">
          <a:xfrm>
            <a:off x="7215206" y="1714488"/>
            <a:ext cx="1547790" cy="1355865"/>
          </a:xfrm>
          <a:prstGeom prst="rect">
            <a:avLst/>
          </a:prstGeom>
          <a:noFill/>
        </p:spPr>
      </p:pic>
      <p:pic>
        <p:nvPicPr>
          <p:cNvPr id="14"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01016" y="2143116"/>
            <a:ext cx="1169476" cy="884238"/>
          </a:xfrm>
          <a:prstGeom prst="rect">
            <a:avLst/>
          </a:prstGeom>
          <a:noFill/>
          <a:ln w="9525">
            <a:noFill/>
            <a:miter lim="800000"/>
            <a:headEnd/>
            <a:tailEnd/>
          </a:ln>
        </p:spPr>
      </p:pic>
      <p:pic>
        <p:nvPicPr>
          <p:cNvPr id="16" name="Picture 16" descr="http://www.clipartlord.com/wp-content/uploads/2014/06/hospital8.png"/>
          <p:cNvPicPr>
            <a:picLocks noChangeAspect="1" noChangeArrowheads="1"/>
          </p:cNvPicPr>
          <p:nvPr/>
        </p:nvPicPr>
        <p:blipFill>
          <a:blip r:embed="rId6" cstate="print"/>
          <a:srcRect/>
          <a:stretch>
            <a:fillRect/>
          </a:stretch>
        </p:blipFill>
        <p:spPr bwMode="auto">
          <a:xfrm>
            <a:off x="6357949" y="4556990"/>
            <a:ext cx="2357425" cy="1881910"/>
          </a:xfrm>
          <a:prstGeom prst="rect">
            <a:avLst/>
          </a:prstGeom>
          <a:noFill/>
          <a:ln w="9525">
            <a:noFill/>
            <a:miter lim="800000"/>
            <a:headEnd/>
            <a:tailEnd/>
          </a:ln>
        </p:spPr>
      </p:pic>
      <p:sp>
        <p:nvSpPr>
          <p:cNvPr id="3" name="TextBox 2"/>
          <p:cNvSpPr txBox="1"/>
          <p:nvPr/>
        </p:nvSpPr>
        <p:spPr>
          <a:xfrm>
            <a:off x="2556000" y="6120000"/>
            <a:ext cx="3636977" cy="584775"/>
          </a:xfrm>
          <a:prstGeom prst="rect">
            <a:avLst/>
          </a:prstGeom>
          <a:noFill/>
        </p:spPr>
        <p:txBody>
          <a:bodyPr wrap="square" rtlCol="0">
            <a:spAutoFit/>
          </a:bodyPr>
          <a:lstStyle/>
          <a:p>
            <a:r>
              <a:rPr lang="en-GB" sz="1600" dirty="0">
                <a:solidFill>
                  <a:schemeClr val="bg1"/>
                </a:solidFill>
                <a:latin typeface="Calibri" panose="020F0502020204030204" pitchFamily="34" charset="0"/>
              </a:rPr>
              <a:t>Our vehicles are based around the region.</a:t>
            </a:r>
          </a:p>
          <a:p>
            <a:r>
              <a:rPr lang="en-GB" sz="1600" dirty="0">
                <a:solidFill>
                  <a:schemeClr val="bg1"/>
                </a:solidFill>
                <a:latin typeface="Calibri" panose="020F0502020204030204" pitchFamily="34" charset="0"/>
              </a:rPr>
              <a:t>Mostly at Ambulance and Fire stations</a:t>
            </a:r>
            <a:r>
              <a:rPr lang="en-GB" sz="1600" dirty="0">
                <a:solidFill>
                  <a:srgbClr val="FFFF00"/>
                </a:solidFill>
                <a:latin typeface="Calibri" panose="020F0502020204030204" pitchFamily="34" charset="0"/>
              </a:rPr>
              <a:t>.</a:t>
            </a:r>
          </a:p>
        </p:txBody>
      </p:sp>
      <p:sp>
        <p:nvSpPr>
          <p:cNvPr id="22" name="TextBox 21"/>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A member will have booked a shift in advance and chosen a vehicle to use</a:t>
            </a:r>
            <a:r>
              <a:rPr lang="en-GB" sz="1600" dirty="0">
                <a:solidFill>
                  <a:srgbClr val="FFFF00"/>
                </a:solidFill>
                <a:latin typeface="Calibri" panose="020F0502020204030204" pitchFamily="34" charset="0"/>
              </a:rPr>
              <a:t>.</a:t>
            </a:r>
          </a:p>
        </p:txBody>
      </p:sp>
      <p:sp>
        <p:nvSpPr>
          <p:cNvPr id="17" name="TextBox 16"/>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Rider drives his own vehicle to the base hosting the vehicle for his shift</a:t>
            </a:r>
            <a:r>
              <a:rPr lang="en-GB" sz="1600" dirty="0">
                <a:solidFill>
                  <a:srgbClr val="FFFF00"/>
                </a:solidFill>
                <a:latin typeface="Calibri" panose="020F0502020204030204" pitchFamily="34" charset="0"/>
              </a:rPr>
              <a:t>.</a:t>
            </a:r>
          </a:p>
        </p:txBody>
      </p:sp>
      <p:sp>
        <p:nvSpPr>
          <p:cNvPr id="18" name="TextBox 17"/>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Rider checks over the blood bike ready for the shift to start</a:t>
            </a:r>
            <a:r>
              <a:rPr lang="en-GB" sz="1600" dirty="0">
                <a:solidFill>
                  <a:srgbClr val="FFFF00"/>
                </a:solidFill>
                <a:latin typeface="Calibri" panose="020F0502020204030204" pitchFamily="34" charset="0"/>
              </a:rPr>
              <a:t>.</a:t>
            </a:r>
          </a:p>
        </p:txBody>
      </p:sp>
      <p:sp>
        <p:nvSpPr>
          <p:cNvPr id="19" name="TextBox 18"/>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If the base station has a crew room, the rider can wait there for a callout</a:t>
            </a:r>
            <a:r>
              <a:rPr lang="en-GB" sz="1600" dirty="0">
                <a:solidFill>
                  <a:srgbClr val="FFFF00"/>
                </a:solidFill>
                <a:latin typeface="Calibri" panose="020F0502020204030204" pitchFamily="34" charset="0"/>
              </a:rPr>
              <a:t>.</a:t>
            </a:r>
          </a:p>
        </p:txBody>
      </p:sp>
      <p:sp>
        <p:nvSpPr>
          <p:cNvPr id="20" name="TextBox 19"/>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Otherwise they may return home and wait there for a callout</a:t>
            </a:r>
            <a:r>
              <a:rPr lang="en-GB" sz="1600" dirty="0">
                <a:solidFill>
                  <a:srgbClr val="FFFF00"/>
                </a:solidFill>
                <a:latin typeface="Calibri" panose="020F0502020204030204" pitchFamily="34" charset="0"/>
              </a:rPr>
              <a:t>.</a:t>
            </a:r>
          </a:p>
        </p:txBody>
      </p:sp>
      <p:sp>
        <p:nvSpPr>
          <p:cNvPr id="21" name="TextBox 20"/>
          <p:cNvSpPr txBox="1"/>
          <p:nvPr/>
        </p:nvSpPr>
        <p:spPr>
          <a:xfrm>
            <a:off x="2556000" y="6120000"/>
            <a:ext cx="3636977" cy="584775"/>
          </a:xfrm>
          <a:prstGeom prst="rect">
            <a:avLst/>
          </a:prstGeom>
          <a:solidFill>
            <a:schemeClr val="tx1"/>
          </a:solidFill>
        </p:spPr>
        <p:txBody>
          <a:bodyPr wrap="square" rtlCol="0">
            <a:spAutoFit/>
          </a:bodyPr>
          <a:lstStyle/>
          <a:p>
            <a:r>
              <a:rPr lang="en-GB" sz="1600" dirty="0">
                <a:solidFill>
                  <a:schemeClr val="bg1"/>
                </a:solidFill>
                <a:latin typeface="Calibri" panose="020F0502020204030204" pitchFamily="34" charset="0"/>
              </a:rPr>
              <a:t>Alternatively they may wait for a callout at one of the hospitals</a:t>
            </a:r>
            <a:r>
              <a:rPr lang="en-GB" sz="1600" dirty="0">
                <a:solidFill>
                  <a:srgbClr val="FF0000"/>
                </a:solidFill>
                <a:latin typeface="Calibri" panose="020F0502020204030204" pitchFamily="34" charset="0"/>
              </a:rPr>
              <a:t>.</a:t>
            </a:r>
          </a:p>
        </p:txBody>
      </p:sp>
      <p:pic>
        <p:nvPicPr>
          <p:cNvPr id="15" name="Picture 24" descr="bloodslide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28726" y="3214686"/>
            <a:ext cx="30956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325438" y="128826"/>
            <a:ext cx="5949269" cy="1246307"/>
            <a:chOff x="916151" y="69601"/>
            <a:chExt cx="5949269" cy="1246307"/>
          </a:xfrm>
        </p:grpSpPr>
        <p:sp>
          <p:nvSpPr>
            <p:cNvPr id="24" name="Rounded Rectangle 23"/>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25" name="TextBox 24"/>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61111E-6 6.0592E-6 C -0.12274 -0.01803 -0.24531 -0.03584 -0.27187 6.0592E-6 C -0.29843 0.03585 -0.1125 0.18225 -0.1592 0.21578 C -0.2059 0.24931 -0.48663 0.20329 -0.55208 0.20075 " pathEditMode="relative" ptsTypes="aaaA">
                                      <p:cBhvr>
                                        <p:cTn id="23" dur="2000" fill="hold"/>
                                        <p:tgtEl>
                                          <p:spTgt spid="14"/>
                                        </p:tgtEl>
                                        <p:attrNameLst>
                                          <p:attrName>ppt_x</p:attrName>
                                          <p:attrName>ppt_y</p:attrName>
                                        </p:attrNameLst>
                                      </p:cBhvr>
                                    </p:animMotion>
                                  </p:childTnLst>
                                  <p:subTnLst>
                                    <p:set>
                                      <p:cBhvr override="childStyle">
                                        <p:cTn dur="1" fill="hold" display="0" masterRel="nextClick" afterEffect="1"/>
                                        <p:tgtEl>
                                          <p:spTgt spid="14"/>
                                        </p:tgtEl>
                                        <p:attrNameLst>
                                          <p:attrName>style.visibility</p:attrName>
                                        </p:attrNameLst>
                                      </p:cBhvr>
                                      <p:to>
                                        <p:strVal val="hidden"/>
                                      </p:to>
                                    </p:set>
                                  </p:subTnLst>
                                </p:cTn>
                              </p:par>
                              <p:par>
                                <p:cTn id="24" presetID="1" presetClass="entr"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p:cBhvr>
                                        <p:cTn id="32" dur="500"/>
                                        <p:tgtEl>
                                          <p:spTgt spid="15"/>
                                        </p:tgtEl>
                                      </p:cBhvr>
                                    </p:animEffect>
                                  </p:childTnLst>
                                </p:cTn>
                              </p:par>
                              <p:par>
                                <p:cTn id="33" presetID="1" presetClass="entr" presetSubtype="0" fill="hold" grpId="2"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3"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88889E-6 3.9593E-6 C 0.17795 0.02428 0.35608 0.04857 0.40591 0.00971 C 0.45573 -0.02914 0.27066 -0.19496 0.29861 -0.23358 C 0.32656 -0.2722 0.45018 -0.24722 0.57396 -0.22202 " pathEditMode="relative" ptsTypes="aaaA">
                                      <p:cBhvr>
                                        <p:cTn id="42" dur="2000" fill="hold"/>
                                        <p:tgtEl>
                                          <p:spTgt spid="15"/>
                                        </p:tgtEl>
                                        <p:attrNameLst>
                                          <p:attrName>ppt_x</p:attrName>
                                          <p:attrName>ppt_y</p:attrName>
                                        </p:attrNameLst>
                                      </p:cBhvr>
                                    </p:animMotion>
                                  </p:childTnLst>
                                </p:cTn>
                              </p:par>
                              <p:par>
                                <p:cTn id="43" presetID="1" presetClass="entr" presetSubtype="0" fill="hold" grpId="4"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par>
                          <p:cTn id="49" fill="hold">
                            <p:stCondLst>
                              <p:cond delay="0"/>
                            </p:stCondLst>
                            <p:childTnLst>
                              <p:par>
                                <p:cTn id="50" presetID="0" presetClass="path" presetSubtype="0" accel="50000" decel="50000" fill="hold" nodeType="afterEffect">
                                  <p:stCondLst>
                                    <p:cond delay="0"/>
                                  </p:stCondLst>
                                  <p:childTnLst>
                                    <p:animMotion origin="layout" path="M 0.62743 -0.20883 C 0.50521 -0.2685 0.38316 -0.32816 0.32309 -0.25902 C 0.26302 -0.18987 0.2276 0.11703 0.26649 0.20629 C 0.30538 0.29533 0.50937 0.2655 0.55642 0.27567 C 0.60347 0.28608 0.57621 0.27706 0.54913 0.26804 " pathEditMode="relative" rAng="0" ptsTypes="aaaaA">
                                      <p:cBhvr>
                                        <p:cTn id="51" dur="2000" fill="hold"/>
                                        <p:tgtEl>
                                          <p:spTgt spid="15"/>
                                        </p:tgtEl>
                                        <p:attrNameLst>
                                          <p:attrName>ppt_x</p:attrName>
                                          <p:attrName>ppt_y</p:attrName>
                                        </p:attrNameLst>
                                      </p:cBhvr>
                                      <p:rCtr x="-20000" y="19200"/>
                                    </p:animMotion>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4"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P spid="3" grpId="0"/>
      <p:bldP spid="22" grpId="1" animBg="1"/>
      <p:bldP spid="17" grpId="1" animBg="1"/>
      <p:bldP spid="18" grpId="0" animBg="1"/>
      <p:bldP spid="18" grpId="2" animBg="1"/>
      <p:bldP spid="19" grpId="3" animBg="1"/>
      <p:bldP spid="20" grpId="4" animBg="1"/>
      <p:bldP spid="21"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 name="Picture 24" descr="bloodslid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505" y="2858913"/>
            <a:ext cx="2647668" cy="13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18"/>
          <p:cNvCxnSpPr>
            <a:cxnSpLocks noChangeShapeType="1"/>
          </p:cNvCxnSpPr>
          <p:nvPr/>
        </p:nvCxnSpPr>
        <p:spPr bwMode="auto">
          <a:xfrm flipV="1">
            <a:off x="1979613" y="2276475"/>
            <a:ext cx="1871662" cy="404813"/>
          </a:xfrm>
          <a:prstGeom prst="straightConnector1">
            <a:avLst/>
          </a:prstGeom>
          <a:noFill/>
          <a:ln w="31750">
            <a:solidFill>
              <a:srgbClr val="FFFF00"/>
            </a:solidFill>
            <a:prstDash val="dash"/>
            <a:miter lim="800000"/>
            <a:headEnd/>
            <a:tailEnd type="arrow" w="med" len="med"/>
          </a:ln>
          <a:extLst>
            <a:ext uri="{909E8E84-426E-40DD-AFC4-6F175D3DCCD1}">
              <a14:hiddenFill xmlns:a14="http://schemas.microsoft.com/office/drawing/2010/main">
                <a:noFill/>
              </a14:hiddenFill>
            </a:ext>
          </a:extLst>
        </p:spPr>
      </p:cxnSp>
      <p:sp>
        <p:nvSpPr>
          <p:cNvPr id="10" name="Rectangle 2"/>
          <p:cNvSpPr>
            <a:spLocks noGrp="1" noChangeArrowheads="1"/>
          </p:cNvSpPr>
          <p:nvPr/>
        </p:nvSpPr>
        <p:spPr bwMode="auto">
          <a:xfrm>
            <a:off x="612775" y="1052513"/>
            <a:ext cx="54721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0"/>
              </a:spcBef>
              <a:buFontTx/>
              <a:buNone/>
            </a:pPr>
            <a:r>
              <a:rPr lang="en-US" altLang="zh-CN">
                <a:solidFill>
                  <a:srgbClr val="FFFFFF"/>
                </a:solidFill>
                <a:latin typeface="Calibri" panose="020F0502020204030204" pitchFamily="34" charset="0"/>
              </a:rPr>
              <a:t>How it works:</a:t>
            </a:r>
            <a:endParaRPr lang="en-US" altLang="zh-CN" sz="1800">
              <a:solidFill>
                <a:srgbClr val="000000"/>
              </a:solidFill>
            </a:endParaRPr>
          </a:p>
        </p:txBody>
      </p:sp>
      <p:pic>
        <p:nvPicPr>
          <p:cNvPr id="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1773238"/>
            <a:ext cx="1539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noChangeArrowheads="1"/>
          </p:cNvSpPr>
          <p:nvPr>
            <p:ph idx="4294967295"/>
          </p:nvPr>
        </p:nvSpPr>
        <p:spPr>
          <a:xfrm>
            <a:off x="359717" y="4449762"/>
            <a:ext cx="8496000" cy="568481"/>
          </a:xfrm>
        </p:spPr>
        <p:txBody>
          <a:bodyPr/>
          <a:lstStyle/>
          <a:p>
            <a:pPr eaLnBrk="1" hangingPunct="1"/>
            <a:r>
              <a:rPr lang="en-US" altLang="zh-CN" sz="2000" b="1" dirty="0">
                <a:solidFill>
                  <a:schemeClr val="bg1"/>
                </a:solidFill>
                <a:latin typeface="Calibri" panose="020F0502020204030204" pitchFamily="34" charset="0"/>
                <a:ea typeface="SimSun" panose="02010600030101010101" pitchFamily="2" charset="-122"/>
              </a:rPr>
              <a:t>We have a “virtual number” in the cloud for hospitals to call us</a:t>
            </a:r>
            <a:r>
              <a:rPr lang="en-US" altLang="zh-CN" sz="2000" b="1" dirty="0">
                <a:solidFill>
                  <a:srgbClr val="FFFF00"/>
                </a:solidFill>
                <a:latin typeface="Calibri" panose="020F0502020204030204" pitchFamily="34" charset="0"/>
                <a:ea typeface="SimSun" panose="02010600030101010101" pitchFamily="2" charset="-122"/>
              </a:rPr>
              <a:t>.</a:t>
            </a:r>
            <a:endParaRPr lang="en-US" altLang="zh-CN" sz="2000" dirty="0">
              <a:solidFill>
                <a:srgbClr val="FFFF00"/>
              </a:solidFill>
              <a:latin typeface="Calibri" panose="020F0502020204030204" pitchFamily="34" charset="0"/>
              <a:ea typeface="SimSun" panose="02010600030101010101" pitchFamily="2" charset="-122"/>
            </a:endParaRPr>
          </a:p>
        </p:txBody>
      </p:sp>
      <p:pic>
        <p:nvPicPr>
          <p:cNvPr id="2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155" y="1503363"/>
            <a:ext cx="14589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0167" y="15962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0528" y="2365160"/>
            <a:ext cx="24193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3" descr="nurse for p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850" y="1976438"/>
            <a:ext cx="273685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8"/>
          <a:stretch>
            <a:fillRect/>
          </a:stretch>
        </p:blipFill>
        <p:spPr>
          <a:xfrm>
            <a:off x="5842528" y="1735965"/>
            <a:ext cx="2341067" cy="2603218"/>
          </a:xfrm>
          <a:prstGeom prst="rect">
            <a:avLst/>
          </a:prstGeom>
        </p:spPr>
      </p:pic>
      <p:cxnSp>
        <p:nvCxnSpPr>
          <p:cNvPr id="32" name="Straight Arrow Connector 18"/>
          <p:cNvCxnSpPr>
            <a:cxnSpLocks noChangeShapeType="1"/>
          </p:cNvCxnSpPr>
          <p:nvPr/>
        </p:nvCxnSpPr>
        <p:spPr bwMode="auto">
          <a:xfrm flipH="1">
            <a:off x="5684108" y="2991746"/>
            <a:ext cx="1278468" cy="302591"/>
          </a:xfrm>
          <a:prstGeom prst="straightConnector1">
            <a:avLst/>
          </a:prstGeom>
          <a:noFill/>
          <a:ln w="31750">
            <a:solidFill>
              <a:srgbClr val="FFFF00"/>
            </a:solidFill>
            <a:prstDash val="dash"/>
            <a:miter lim="800000"/>
            <a:headEnd/>
            <a:tailEnd type="arrow" w="med" len="med"/>
          </a:ln>
          <a:extLst>
            <a:ext uri="{909E8E84-426E-40DD-AFC4-6F175D3DCCD1}">
              <a14:hiddenFill xmlns:a14="http://schemas.microsoft.com/office/drawing/2010/main">
                <a:noFill/>
              </a14:hiddenFill>
            </a:ext>
          </a:extLst>
        </p:spPr>
      </p:cxnSp>
      <p:pic>
        <p:nvPicPr>
          <p:cNvPr id="13" name="Picture 12"/>
          <p:cNvPicPr>
            <a:picLocks noChangeAspect="1"/>
          </p:cNvPicPr>
          <p:nvPr/>
        </p:nvPicPr>
        <p:blipFill>
          <a:blip r:embed="rId9"/>
          <a:stretch>
            <a:fillRect/>
          </a:stretch>
        </p:blipFill>
        <p:spPr>
          <a:xfrm rot="1515866">
            <a:off x="4990466" y="1992802"/>
            <a:ext cx="2017951" cy="560881"/>
          </a:xfrm>
          <a:prstGeom prst="rect">
            <a:avLst/>
          </a:prstGeom>
        </p:spPr>
      </p:pic>
      <p:sp>
        <p:nvSpPr>
          <p:cNvPr id="27" name="Content Placeholder 2"/>
          <p:cNvSpPr>
            <a:spLocks noChangeArrowheads="1"/>
          </p:cNvSpPr>
          <p:nvPr/>
        </p:nvSpPr>
        <p:spPr bwMode="auto">
          <a:xfrm>
            <a:off x="359717" y="6205289"/>
            <a:ext cx="8496000" cy="56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pPr>
            <a:r>
              <a:rPr lang="en-US" altLang="zh-CN" sz="2000" b="1" dirty="0">
                <a:solidFill>
                  <a:srgbClr val="FFFFFF"/>
                </a:solidFill>
                <a:latin typeface="Calibri" panose="020F0502020204030204" pitchFamily="34" charset="0"/>
                <a:sym typeface="Calibri" panose="020F0502020204030204" pitchFamily="34" charset="0"/>
              </a:rPr>
              <a:t>Rider / driver collects and delivers the package keeping controller informed</a:t>
            </a:r>
            <a:r>
              <a:rPr lang="en-US" altLang="zh-CN" sz="2000" b="1" dirty="0">
                <a:solidFill>
                  <a:srgbClr val="FF0000"/>
                </a:solidFill>
                <a:latin typeface="Calibri" panose="020F0502020204030204" pitchFamily="34" charset="0"/>
                <a:sym typeface="Calibri" panose="020F0502020204030204" pitchFamily="34" charset="0"/>
              </a:rPr>
              <a:t>.</a:t>
            </a:r>
          </a:p>
          <a:p>
            <a:pPr eaLnBrk="1" hangingPunct="1">
              <a:lnSpc>
                <a:spcPct val="80000"/>
              </a:lnSpc>
              <a:buFontTx/>
              <a:buNone/>
            </a:pPr>
            <a:endParaRPr lang="en-US" altLang="zh-CN" sz="2000" b="1" dirty="0">
              <a:solidFill>
                <a:srgbClr val="FFFFFF"/>
              </a:solidFill>
              <a:latin typeface="Calibri" panose="020F0502020204030204" pitchFamily="34" charset="0"/>
              <a:sym typeface="Calibri" panose="020F0502020204030204" pitchFamily="34" charset="0"/>
            </a:endParaRPr>
          </a:p>
        </p:txBody>
      </p:sp>
      <p:sp>
        <p:nvSpPr>
          <p:cNvPr id="28" name="Content Placeholder 2"/>
          <p:cNvSpPr>
            <a:spLocks noGrp="1" noChangeArrowheads="1"/>
          </p:cNvSpPr>
          <p:nvPr>
            <p:ph idx="4294967295"/>
          </p:nvPr>
        </p:nvSpPr>
        <p:spPr>
          <a:xfrm>
            <a:off x="359717" y="4888644"/>
            <a:ext cx="8496000" cy="568481"/>
          </a:xfrm>
        </p:spPr>
        <p:txBody>
          <a:bodyPr/>
          <a:lstStyle/>
          <a:p>
            <a:pPr eaLnBrk="1" hangingPunct="1"/>
            <a:r>
              <a:rPr lang="en-US" altLang="zh-CN" sz="2000" b="1" dirty="0">
                <a:solidFill>
                  <a:schemeClr val="bg1"/>
                </a:solidFill>
                <a:latin typeface="Calibri" panose="020F0502020204030204" pitchFamily="34" charset="0"/>
                <a:ea typeface="SimSun" panose="02010600030101010101" pitchFamily="2" charset="-122"/>
              </a:rPr>
              <a:t>Our volunteers can redirect the number to their home phone</a:t>
            </a:r>
            <a:r>
              <a:rPr lang="en-US" altLang="zh-CN" sz="2000" b="1" dirty="0">
                <a:solidFill>
                  <a:srgbClr val="FFFF00"/>
                </a:solidFill>
                <a:latin typeface="Calibri" panose="020F0502020204030204" pitchFamily="34" charset="0"/>
                <a:ea typeface="SimSun" panose="02010600030101010101" pitchFamily="2" charset="-122"/>
              </a:rPr>
              <a:t>.</a:t>
            </a:r>
            <a:endParaRPr lang="en-US" altLang="zh-CN" sz="2000" dirty="0">
              <a:solidFill>
                <a:srgbClr val="FFFF00"/>
              </a:solidFill>
              <a:latin typeface="Calibri" panose="020F0502020204030204" pitchFamily="34" charset="0"/>
              <a:ea typeface="SimSun" panose="02010600030101010101" pitchFamily="2" charset="-122"/>
            </a:endParaRPr>
          </a:p>
        </p:txBody>
      </p:sp>
      <p:sp>
        <p:nvSpPr>
          <p:cNvPr id="33" name="Content Placeholder 2"/>
          <p:cNvSpPr>
            <a:spLocks noGrp="1" noChangeArrowheads="1"/>
          </p:cNvSpPr>
          <p:nvPr>
            <p:ph idx="4294967295"/>
          </p:nvPr>
        </p:nvSpPr>
        <p:spPr>
          <a:xfrm>
            <a:off x="359717" y="5327526"/>
            <a:ext cx="8496000" cy="568481"/>
          </a:xfrm>
        </p:spPr>
        <p:txBody>
          <a:bodyPr/>
          <a:lstStyle/>
          <a:p>
            <a:pPr eaLnBrk="1" hangingPunct="1"/>
            <a:r>
              <a:rPr lang="en-US" altLang="zh-CN" sz="2000" b="1" dirty="0">
                <a:solidFill>
                  <a:srgbClr val="FFFFFF"/>
                </a:solidFill>
                <a:latin typeface="Calibri" panose="020F0502020204030204" pitchFamily="34" charset="0"/>
                <a:sym typeface="Calibri" panose="020F0502020204030204" pitchFamily="34" charset="0"/>
              </a:rPr>
              <a:t>Hospitals call our ‘hotline’ number, our volunteer gets the call</a:t>
            </a:r>
            <a:r>
              <a:rPr lang="en-US" altLang="zh-CN" sz="2000" b="1" dirty="0">
                <a:solidFill>
                  <a:srgbClr val="FFFF00"/>
                </a:solidFill>
                <a:latin typeface="Calibri" panose="020F0502020204030204" pitchFamily="34" charset="0"/>
                <a:ea typeface="SimSun" panose="02010600030101010101" pitchFamily="2" charset="-122"/>
              </a:rPr>
              <a:t>.</a:t>
            </a:r>
            <a:endParaRPr lang="en-US" altLang="zh-CN" sz="2000" dirty="0">
              <a:solidFill>
                <a:srgbClr val="FFFF00"/>
              </a:solidFill>
              <a:latin typeface="Calibri" panose="020F0502020204030204" pitchFamily="34" charset="0"/>
              <a:ea typeface="SimSun" panose="02010600030101010101" pitchFamily="2" charset="-122"/>
            </a:endParaRPr>
          </a:p>
        </p:txBody>
      </p:sp>
      <p:sp>
        <p:nvSpPr>
          <p:cNvPr id="34" name="Content Placeholder 2"/>
          <p:cNvSpPr>
            <a:spLocks noGrp="1" noChangeArrowheads="1"/>
          </p:cNvSpPr>
          <p:nvPr>
            <p:ph idx="4294967295"/>
          </p:nvPr>
        </p:nvSpPr>
        <p:spPr>
          <a:xfrm>
            <a:off x="359717" y="5766408"/>
            <a:ext cx="8496000" cy="568481"/>
          </a:xfrm>
        </p:spPr>
        <p:txBody>
          <a:bodyPr/>
          <a:lstStyle/>
          <a:p>
            <a:pPr eaLnBrk="1" hangingPunct="1"/>
            <a:r>
              <a:rPr lang="en-US" altLang="zh-CN" sz="2000" b="1" dirty="0">
                <a:solidFill>
                  <a:srgbClr val="FFFFFF"/>
                </a:solidFill>
                <a:latin typeface="Calibri" panose="020F0502020204030204" pitchFamily="34" charset="0"/>
                <a:sym typeface="Calibri" panose="020F0502020204030204" pitchFamily="34" charset="0"/>
              </a:rPr>
              <a:t>We take the details of the job, and pass them to a rider / driver</a:t>
            </a:r>
            <a:r>
              <a:rPr lang="en-US" altLang="zh-CN" sz="2000" b="1" dirty="0">
                <a:solidFill>
                  <a:srgbClr val="FFFF00"/>
                </a:solidFill>
                <a:latin typeface="Calibri" panose="020F0502020204030204" pitchFamily="34" charset="0"/>
                <a:ea typeface="SimSun" panose="02010600030101010101" pitchFamily="2" charset="-122"/>
              </a:rPr>
              <a:t>.</a:t>
            </a:r>
            <a:endParaRPr lang="en-US" altLang="zh-CN" sz="2000" dirty="0">
              <a:solidFill>
                <a:srgbClr val="FFFF00"/>
              </a:solidFill>
              <a:latin typeface="Calibri" panose="020F0502020204030204" pitchFamily="34" charset="0"/>
              <a:ea typeface="SimSun" panose="02010600030101010101" pitchFamily="2" charset="-122"/>
            </a:endParaRPr>
          </a:p>
        </p:txBody>
      </p:sp>
      <p:grpSp>
        <p:nvGrpSpPr>
          <p:cNvPr id="29" name="Group 28"/>
          <p:cNvGrpSpPr/>
          <p:nvPr/>
        </p:nvGrpSpPr>
        <p:grpSpPr>
          <a:xfrm>
            <a:off x="325438" y="128826"/>
            <a:ext cx="5949269" cy="1246307"/>
            <a:chOff x="916151" y="69601"/>
            <a:chExt cx="5949269" cy="1246307"/>
          </a:xfrm>
        </p:grpSpPr>
        <p:sp>
          <p:nvSpPr>
            <p:cNvPr id="31" name="Rounded Rectangle 30"/>
            <p:cNvSpPr/>
            <p:nvPr/>
          </p:nvSpPr>
          <p:spPr bwMode="auto">
            <a:xfrm>
              <a:off x="1681060" y="360613"/>
              <a:ext cx="5184360" cy="664285"/>
            </a:xfrm>
            <a:prstGeom prst="roundRect">
              <a:avLst/>
            </a:prstGeom>
            <a:solidFill>
              <a:srgbClr val="8C0000"/>
            </a:solidFill>
            <a:ln w="1905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en-GB" sz="1800" b="0" i="0" u="none" strike="noStrike" cap="none" normalizeH="0" baseline="0">
                <a:ln>
                  <a:noFill/>
                </a:ln>
                <a:solidFill>
                  <a:schemeClr val="tx1"/>
                </a:solidFill>
                <a:effectLst/>
                <a:latin typeface="Arial" panose="020B0604020202020204" pitchFamily="34" charset="0"/>
                <a:ea typeface="SimSun" panose="02010600030101010101" pitchFamily="2" charset="-122"/>
              </a:endParaRPr>
            </a:p>
          </p:txBody>
        </p:sp>
        <p:sp>
          <p:nvSpPr>
            <p:cNvPr id="35" name="TextBox 34"/>
            <p:cNvSpPr txBox="1"/>
            <p:nvPr/>
          </p:nvSpPr>
          <p:spPr>
            <a:xfrm>
              <a:off x="2162458" y="461923"/>
              <a:ext cx="4702962" cy="461665"/>
            </a:xfrm>
            <a:prstGeom prst="rect">
              <a:avLst/>
            </a:prstGeom>
            <a:noFill/>
            <a:effectLst>
              <a:innerShdw blurRad="63500" dist="50800" dir="2700000">
                <a:schemeClr val="tx1"/>
              </a:innerShdw>
            </a:effectLst>
          </p:spPr>
          <p:txBody>
            <a:bodyPr wrap="square" rtlCol="0">
              <a:spAutoFit/>
            </a:bodyPr>
            <a:lstStyle/>
            <a:p>
              <a:r>
                <a:rPr lang="en-GB" sz="2400" b="1" dirty="0">
                  <a:solidFill>
                    <a:schemeClr val="bg1"/>
                  </a:solidFill>
                  <a:effectLst>
                    <a:outerShdw blurRad="50800" dist="76200" dir="5400000" algn="t" rotWithShape="0">
                      <a:prstClr val="black">
                        <a:alpha val="85000"/>
                      </a:prstClr>
                    </a:outerShdw>
                  </a:effectLst>
                </a:rPr>
                <a:t>NORTHUMBRIA</a:t>
              </a:r>
              <a:r>
                <a:rPr lang="en-GB" sz="2400" b="1" dirty="0">
                  <a:solidFill>
                    <a:schemeClr val="bg1"/>
                  </a:solidFill>
                </a:rPr>
                <a:t> </a:t>
              </a:r>
              <a:r>
                <a:rPr lang="en-GB" sz="2400" b="1" dirty="0">
                  <a:solidFill>
                    <a:schemeClr val="bg1"/>
                  </a:solidFill>
                  <a:effectLst>
                    <a:outerShdw blurRad="50800" dist="76200" dir="5400000" algn="t" rotWithShape="0">
                      <a:prstClr val="black">
                        <a:alpha val="85000"/>
                      </a:prstClr>
                    </a:outerShdw>
                  </a:effectLst>
                </a:rPr>
                <a:t>BLOODBIKES</a:t>
              </a:r>
            </a:p>
          </p:txBody>
        </p:sp>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6151" y="69601"/>
              <a:ext cx="1246307" cy="1246307"/>
            </a:xfrm>
            <a:prstGeom prst="rect">
              <a:avLst/>
            </a:prstGeom>
          </p:spPr>
        </p:pic>
      </p:grpSp>
    </p:spTree>
    <p:extLst>
      <p:ext uri="{BB962C8B-B14F-4D97-AF65-F5344CB8AC3E}">
        <p14:creationId xmlns:p14="http://schemas.microsoft.com/office/powerpoint/2010/main" val="37405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ppt_x</p:attrName>
                                        </p:attrNameLst>
                                      </p:cBhvr>
                                      <p:tavLst>
                                        <p:tav tm="0">
                                          <p:val>
                                            <p:strVal val="#ppt_x"/>
                                          </p:val>
                                        </p:tav>
                                        <p:tav tm="100000">
                                          <p:val>
                                            <p:strVal val="#ppt_x"/>
                                          </p:val>
                                        </p:tav>
                                      </p:tavLst>
                                    </p:anim>
                                    <p:anim calcmode="lin" valueType="num">
                                      <p:cBhvr>
                                        <p:cTn id="11" dur="500" fill="hold"/>
                                        <p:tgtEl>
                                          <p:spTgt spid="1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500"/>
                                  </p:stCondLst>
                                  <p:childTnLst>
                                    <p:set>
                                      <p:cBhvr>
                                        <p:cTn id="13" dur="1" fill="hold">
                                          <p:stCondLst>
                                            <p:cond delay="0"/>
                                          </p:stCondLst>
                                        </p:cTn>
                                        <p:tgtEl>
                                          <p:spTgt spid="19">
                                            <p:txEl>
                                              <p:pRg st="0" end="0"/>
                                            </p:txEl>
                                          </p:spTgt>
                                        </p:tgtEl>
                                        <p:attrNameLst>
                                          <p:attrName>style.visibility</p:attrName>
                                        </p:attrNameLst>
                                      </p:cBhvr>
                                      <p:to>
                                        <p:strVal val="visible"/>
                                      </p:to>
                                    </p:set>
                                    <p:anim calcmode="lin" valueType="num">
                                      <p:cBhvr>
                                        <p:cTn id="1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9">
                                            <p:txEl>
                                              <p:pRg st="0" end="0"/>
                                            </p:txEl>
                                          </p:spTgt>
                                        </p:tgtEl>
                                        <p:attrNameLst>
                                          <p:attrName>ppt_c</p:attrName>
                                        </p:attrNameLst>
                                      </p:cBhvr>
                                      <p:to>
                                        <a:schemeClr val="bg2"/>
                                      </p:to>
                                    </p:animClr>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2" presetClass="entr" presetSubtype="4" fill="hold" grpId="0" nodeType="with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2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8">
                                            <p:txEl>
                                              <p:pRg st="0" end="0"/>
                                            </p:txEl>
                                          </p:spTgt>
                                        </p:tgtEl>
                                        <p:attrNameLst>
                                          <p:attrName>ppt_c</p:attrName>
                                        </p:attrNameLst>
                                      </p:cBhvr>
                                      <p:to>
                                        <a:schemeClr val="bg2"/>
                                      </p:to>
                                    </p:animClr>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ppt_x"/>
                                          </p:val>
                                        </p:tav>
                                        <p:tav tm="100000">
                                          <p:val>
                                            <p:strVal val="#ppt_x"/>
                                          </p:val>
                                        </p:tav>
                                      </p:tavLst>
                                    </p:anim>
                                    <p:anim calcmode="lin" valueType="num">
                                      <p:cBhvr>
                                        <p:cTn id="35" dur="500" fill="hold"/>
                                        <p:tgtEl>
                                          <p:spTgt spid="24"/>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p:cBhvr>
                                        <p:cTn id="39" dur="500"/>
                                        <p:tgtEl>
                                          <p:spTgt spid="26"/>
                                        </p:tgtEl>
                                      </p:cBhvr>
                                    </p:animEffect>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p:cBhvr>
                                        <p:cTn id="46" dur="500"/>
                                        <p:tgtEl>
                                          <p:spTgt spid="25"/>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 calcmode="lin" valueType="num">
                                      <p:cBhvr>
                                        <p:cTn id="4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3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3">
                                            <p:txEl>
                                              <p:pRg st="0" end="0"/>
                                            </p:txEl>
                                          </p:spTgt>
                                        </p:tgtEl>
                                        <p:attrNameLst>
                                          <p:attrName>ppt_c</p:attrName>
                                        </p:attrNameLst>
                                      </p:cBhvr>
                                      <p:to>
                                        <a:schemeClr val="bg2"/>
                                      </p:to>
                                    </p:animClr>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p:cBhvr>
                                        <p:cTn id="57" dur="500"/>
                                        <p:tgtEl>
                                          <p:spTgt spid="3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p:cBhvr>
                                        <p:cTn id="61" dur="500"/>
                                        <p:tgtEl>
                                          <p:spTgt spid="32"/>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34">
                                            <p:txEl>
                                              <p:pRg st="0" end="0"/>
                                            </p:txEl>
                                          </p:spTgt>
                                        </p:tgtEl>
                                        <p:attrNameLst>
                                          <p:attrName>style.visibility</p:attrName>
                                        </p:attrNameLst>
                                      </p:cBhvr>
                                      <p:to>
                                        <p:strVal val="visible"/>
                                      </p:to>
                                    </p:set>
                                    <p:anim calcmode="lin" valueType="num">
                                      <p:cBhvr>
                                        <p:cTn id="64"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3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4">
                                            <p:txEl>
                                              <p:pRg st="0" end="0"/>
                                            </p:txEl>
                                          </p:spTgt>
                                        </p:tgtEl>
                                        <p:attrNameLst>
                                          <p:attrName>ppt_c</p:attrName>
                                        </p:attrNameLst>
                                      </p:cBhvr>
                                      <p:to>
                                        <a:schemeClr val="bg2"/>
                                      </p:to>
                                    </p:animClr>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0" grpId="0" bldLvl="0" autoUpdateAnimBg="0"/>
      <p:bldP spid="19" grpId="0" build="p" bldLvl="0" autoUpdateAnimBg="0"/>
      <p:bldP spid="32" grpId="0" animBg="1"/>
      <p:bldP spid="27" grpId="0" bldLvl="0" autoUpdateAnimBg="0"/>
      <p:bldP spid="28" grpId="0" build="p" bldLvl="0" autoUpdateAnimBg="0"/>
      <p:bldP spid="33" grpId="0" build="p" bldLvl="0" autoUpdateAnimBg="0"/>
      <p:bldP spid="34" grpId="0" build="p" bldLvl="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TotalTime>
  <Pages>0</Pages>
  <Words>2003</Words>
  <Characters>0</Characters>
  <Application>Microsoft Office PowerPoint</Application>
  <DocSecurity>0</DocSecurity>
  <PresentationFormat>On-screen Show (4:3)</PresentationFormat>
  <Lines>0</Lines>
  <Paragraphs>264</Paragraphs>
  <Slides>24</Slides>
  <Notes>9</Notes>
  <HiddenSlides>0</HiddenSlides>
  <MMClips>0</MMClips>
  <ScaleCrop>false</ScaleCrop>
  <HeadingPairs>
    <vt:vector size="8" baseType="variant">
      <vt:variant>
        <vt:lpstr>Fonts Used</vt:lpstr>
      </vt:variant>
      <vt:variant>
        <vt:i4>4</vt:i4>
      </vt:variant>
      <vt:variant>
        <vt:lpstr>Theme</vt:lpstr>
      </vt:variant>
      <vt:variant>
        <vt:i4>2</vt:i4>
      </vt:variant>
      <vt:variant>
        <vt:lpstr>Slide Titles</vt:lpstr>
      </vt:variant>
      <vt:variant>
        <vt:i4>24</vt:i4>
      </vt:variant>
      <vt:variant>
        <vt:lpstr>Custom Shows</vt:lpstr>
      </vt:variant>
      <vt:variant>
        <vt:i4>1</vt:i4>
      </vt:variant>
    </vt:vector>
  </HeadingPairs>
  <TitlesOfParts>
    <vt:vector size="31" baseType="lpstr">
      <vt:lpstr>SimSun</vt:lpstr>
      <vt:lpstr>Arial</vt:lpstr>
      <vt:lpstr>Calibri</vt:lpstr>
      <vt:lpstr>Comic Sans MS</vt:lpstr>
      <vt:lpstr>Default Design</vt:lpstr>
      <vt:lpstr>1_Office Theme</vt:lpstr>
      <vt:lpstr>PowerPoint Presentation</vt:lpstr>
      <vt:lpstr>Who are we? What do we do?</vt:lpstr>
      <vt:lpstr>Background &amp; History</vt:lpstr>
      <vt:lpstr>What do we do?</vt:lpstr>
      <vt:lpstr>Our Coverage:</vt:lpstr>
      <vt:lpstr>Our Funding:</vt:lpstr>
      <vt:lpstr>Why use Motorbikes?</vt:lpstr>
      <vt:lpstr>PowerPoint Presentation</vt:lpstr>
      <vt:lpstr>PowerPoint Presentation</vt:lpstr>
      <vt:lpstr>The information we need:</vt:lpstr>
      <vt:lpstr>Operating Methodology:</vt:lpstr>
      <vt:lpstr>PowerPoint Presentation</vt:lpstr>
      <vt:lpstr>PowerPoint Presentation</vt:lpstr>
      <vt:lpstr>Membership:</vt:lpstr>
      <vt:lpstr>PowerPoint Presentation</vt:lpstr>
      <vt:lpstr>PowerPoint Presentation</vt:lpstr>
      <vt:lpstr>PowerPoint Presentation</vt:lpstr>
      <vt:lpstr>PowerPoint Presentation</vt:lpstr>
      <vt:lpstr>PowerPoint Presentation</vt:lpstr>
      <vt:lpstr>PowerPoint Presentation</vt:lpstr>
      <vt:lpstr>Patrons:</vt:lpstr>
      <vt:lpstr>Feedback:</vt:lpstr>
      <vt:lpstr>Feedback:</vt:lpstr>
      <vt:lpstr>PowerPoint Presentation</vt:lpstr>
      <vt:lpstr>NBB Short</vt:lpstr>
    </vt:vector>
  </TitlesOfParts>
  <Company>Home for Work</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East Pathology Network Managers Meeting  1 October 2013</dc:title>
  <dc:creator>Peter</dc:creator>
  <cp:lastModifiedBy>Michael Thompson</cp:lastModifiedBy>
  <cp:revision>168</cp:revision>
  <dcterms:created xsi:type="dcterms:W3CDTF">2013-09-02T15:59:00Z</dcterms:created>
  <dcterms:modified xsi:type="dcterms:W3CDTF">2016-10-24T07:58:10Z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