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31"/>
  </p:notesMasterIdLst>
  <p:sldIdLst>
    <p:sldId id="256" r:id="rId5"/>
    <p:sldId id="257" r:id="rId6"/>
    <p:sldId id="258" r:id="rId7"/>
    <p:sldId id="259"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83" r:id="rId22"/>
    <p:sldId id="275" r:id="rId23"/>
    <p:sldId id="276" r:id="rId24"/>
    <p:sldId id="277" r:id="rId25"/>
    <p:sldId id="278" r:id="rId26"/>
    <p:sldId id="279" r:id="rId27"/>
    <p:sldId id="280" r:id="rId28"/>
    <p:sldId id="281" r:id="rId29"/>
    <p:sldId id="282" r:id="rId30"/>
  </p:sldIdLst>
  <p:sldSz cx="9144000" cy="6858000" type="screen4x3"/>
  <p:notesSz cx="7104063" cy="10234613"/>
  <p:custShowLst>
    <p:custShow name="NBB Short" id="0">
      <p:sldLst>
        <p:sld r:id="rId5"/>
        <p:sld r:id="rId7"/>
        <p:sld r:id="rId10"/>
        <p:sld r:id="rId11"/>
        <p:sld r:id="rId12"/>
        <p:sld r:id="rId13"/>
        <p:sld r:id="rId14"/>
        <p:sld r:id="rId15"/>
        <p:sld r:id="rId17"/>
        <p:sld r:id="rId18"/>
        <p:sld r:id="rId19"/>
        <p:sld r:id="rId24"/>
        <p:sld r:id="rId25"/>
        <p:sld r:id="rId26"/>
        <p:sld r:id="rId30"/>
      </p:sldLst>
    </p:custShow>
    <p:custShow name="mikey" id="1">
      <p:sldLst>
        <p:sld r:id="rId5"/>
        <p:sld r:id="rId7"/>
        <p:sld r:id="rId10"/>
        <p:sld r:id="rId11"/>
        <p:sld r:id="rId12"/>
        <p:sld r:id="rId13"/>
        <p:sld r:id="rId14"/>
        <p:sld r:id="rId15"/>
        <p:sld r:id="rId16"/>
        <p:sld r:id="rId17"/>
        <p:sld r:id="rId21"/>
        <p:sld r:id="rId24"/>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4" d="100"/>
          <a:sy n="114" d="100"/>
        </p:scale>
        <p:origin x="1560" y="102"/>
      </p:cViewPr>
      <p:guideLst/>
    </p:cSldViewPr>
  </p:slideViewPr>
  <p:notesTextViewPr>
    <p:cViewPr>
      <p:scale>
        <a:sx n="1" d="1"/>
        <a:sy n="1" d="1"/>
      </p:scale>
      <p:origin x="0" y="0"/>
    </p:cViewPr>
  </p:notesTextViewPr>
  <p:sorterViewPr>
    <p:cViewPr>
      <p:scale>
        <a:sx n="100" d="100"/>
        <a:sy n="100" d="100"/>
      </p:scale>
      <p:origin x="0" y="-1626"/>
    </p:cViewPr>
  </p:sorterViewPr>
  <p:notesViewPr>
    <p:cSldViewPr snapToGrid="0">
      <p:cViewPr varScale="1">
        <p:scale>
          <a:sx n="60" d="100"/>
          <a:sy n="60" d="100"/>
        </p:scale>
        <p:origin x="248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rot="0"/>
          <a:lstStyle/>
          <a:p>
            <a:pPr>
              <a:defRPr sz="1862" b="0" strike="noStrike" spc="-1">
                <a:solidFill>
                  <a:srgbClr val="8C0000"/>
                </a:solidFill>
                <a:latin typeface="Arial"/>
              </a:defRPr>
            </a:pPr>
            <a:r>
              <a:rPr lang="en-GB" sz="1862" b="0" strike="noStrike" spc="-1">
                <a:solidFill>
                  <a:srgbClr val="8C0000"/>
                </a:solidFill>
                <a:latin typeface="Arial"/>
              </a:rPr>
              <a:t>Packages</a:t>
            </a:r>
          </a:p>
        </c:rich>
      </c:tx>
      <c:overlay val="0"/>
      <c:spPr>
        <a:noFill/>
        <a:ln w="0">
          <a:noFill/>
        </a:ln>
      </c:spPr>
    </c:title>
    <c:autoTitleDeleted val="0"/>
    <c:plotArea>
      <c:layout/>
      <c:barChart>
        <c:barDir val="col"/>
        <c:grouping val="clustered"/>
        <c:varyColors val="0"/>
        <c:ser>
          <c:idx val="0"/>
          <c:order val="0"/>
          <c:tx>
            <c:strRef>
              <c:f>Sheet1!$B$1</c:f>
              <c:strCache>
                <c:ptCount val="1"/>
                <c:pt idx="0">
                  <c:v>Packages</c:v>
                </c:pt>
              </c:strCache>
            </c:strRef>
          </c:tx>
          <c:spPr>
            <a:solidFill>
              <a:srgbClr val="C00000"/>
            </a:solidFill>
            <a:ln w="0">
              <a:noFill/>
            </a:ln>
          </c:spPr>
          <c:invertIfNegative val="0"/>
          <c:dLbls>
            <c:numFmt formatCode="General" sourceLinked="0"/>
            <c:spPr>
              <a:noFill/>
              <a:ln>
                <a:noFill/>
              </a:ln>
              <a:effectLst/>
            </c:spPr>
            <c:txPr>
              <a:bodyPr wrap="square"/>
              <a:lstStyle/>
              <a:p>
                <a:pPr>
                  <a:defRPr sz="1197" b="0" strike="noStrike" spc="-1">
                    <a:solidFill>
                      <a:srgbClr val="404040"/>
                    </a:solidFill>
                    <a:latin typeface="Arial"/>
                  </a:defRPr>
                </a:pPr>
                <a:endParaRPr lang="en-US"/>
              </a:p>
            </c:txPr>
            <c:dLblPos val="outEnd"/>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ext>
            </c:extLst>
          </c:dLbls>
          <c:cat>
            <c:numRef>
              <c:f>Sheet1!$A$2:$A$9</c:f>
              <c:numCache>
                <c:formatCode>General</c:formatCode>
                <c:ptCount val="8"/>
                <c:pt idx="0">
                  <c:v>2014</c:v>
                </c:pt>
                <c:pt idx="1">
                  <c:v>2015</c:v>
                </c:pt>
                <c:pt idx="2">
                  <c:v>2016</c:v>
                </c:pt>
                <c:pt idx="3">
                  <c:v>2017</c:v>
                </c:pt>
                <c:pt idx="4">
                  <c:v>2018</c:v>
                </c:pt>
                <c:pt idx="5">
                  <c:v>2019</c:v>
                </c:pt>
                <c:pt idx="6">
                  <c:v>2020</c:v>
                </c:pt>
                <c:pt idx="7">
                  <c:v>2021</c:v>
                </c:pt>
              </c:numCache>
            </c:numRef>
          </c:cat>
          <c:val>
            <c:numRef>
              <c:f>Sheet1!$B$2:$B$9</c:f>
              <c:numCache>
                <c:formatCode>General</c:formatCode>
                <c:ptCount val="8"/>
                <c:pt idx="0">
                  <c:v>1047</c:v>
                </c:pt>
                <c:pt idx="1">
                  <c:v>4337</c:v>
                </c:pt>
                <c:pt idx="2">
                  <c:v>9222</c:v>
                </c:pt>
                <c:pt idx="3">
                  <c:v>12161</c:v>
                </c:pt>
                <c:pt idx="4">
                  <c:v>14221</c:v>
                </c:pt>
                <c:pt idx="5">
                  <c:v>14168</c:v>
                </c:pt>
                <c:pt idx="6">
                  <c:v>13308</c:v>
                </c:pt>
                <c:pt idx="7">
                  <c:v>13300</c:v>
                </c:pt>
              </c:numCache>
            </c:numRef>
          </c:val>
          <c:extLst>
            <c:ext xmlns:c16="http://schemas.microsoft.com/office/drawing/2014/chart" uri="{C3380CC4-5D6E-409C-BE32-E72D297353CC}">
              <c16:uniqueId val="{00000000-2971-4662-AEF2-671D2C21C5C0}"/>
            </c:ext>
          </c:extLst>
        </c:ser>
        <c:dLbls>
          <c:showLegendKey val="0"/>
          <c:showVal val="0"/>
          <c:showCatName val="0"/>
          <c:showSerName val="0"/>
          <c:showPercent val="0"/>
          <c:showBubbleSize val="0"/>
        </c:dLbls>
        <c:gapWidth val="219"/>
        <c:overlap val="-27"/>
        <c:axId val="9473723"/>
        <c:axId val="58480091"/>
      </c:barChart>
      <c:catAx>
        <c:axId val="9473723"/>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sz="1197" b="0" strike="noStrike" spc="-1">
                <a:solidFill>
                  <a:srgbClr val="000000"/>
                </a:solidFill>
                <a:latin typeface="Arial"/>
              </a:defRPr>
            </a:pPr>
            <a:endParaRPr lang="en-US"/>
          </a:p>
        </c:txPr>
        <c:crossAx val="58480091"/>
        <c:crosses val="autoZero"/>
        <c:auto val="1"/>
        <c:lblAlgn val="ctr"/>
        <c:lblOffset val="100"/>
        <c:noMultiLvlLbl val="0"/>
      </c:catAx>
      <c:valAx>
        <c:axId val="58480091"/>
        <c:scaling>
          <c:orientation val="minMax"/>
        </c:scaling>
        <c:delete val="0"/>
        <c:axPos val="l"/>
        <c:majorGridlines>
          <c:spPr>
            <a:ln w="9360">
              <a:solidFill>
                <a:srgbClr val="D9D9D9"/>
              </a:solidFill>
              <a:round/>
            </a:ln>
          </c:spPr>
        </c:majorGridlines>
        <c:numFmt formatCode="General" sourceLinked="0"/>
        <c:majorTickMark val="none"/>
        <c:minorTickMark val="none"/>
        <c:tickLblPos val="nextTo"/>
        <c:spPr>
          <a:ln w="6480">
            <a:noFill/>
          </a:ln>
        </c:spPr>
        <c:txPr>
          <a:bodyPr/>
          <a:lstStyle/>
          <a:p>
            <a:pPr>
              <a:defRPr sz="1197" b="0" strike="noStrike" spc="-1">
                <a:solidFill>
                  <a:srgbClr val="595959"/>
                </a:solidFill>
                <a:latin typeface="Arial"/>
              </a:defRPr>
            </a:pPr>
            <a:endParaRPr lang="en-US"/>
          </a:p>
        </c:txPr>
        <c:crossAx val="9473723"/>
        <c:crosses val="autoZero"/>
        <c:crossBetween val="between"/>
        <c:majorUnit val="2000"/>
        <c:minorUnit val="500"/>
      </c:valAx>
      <c:spPr>
        <a:noFill/>
        <a:ln w="0">
          <a:noFill/>
        </a:ln>
      </c:spPr>
    </c:plotArea>
    <c:legend>
      <c:legendPos val="b"/>
      <c:overlay val="0"/>
      <c:spPr>
        <a:solidFill>
          <a:srgbClr val="FFFFFF"/>
        </a:solidFill>
        <a:ln w="0">
          <a:noFill/>
        </a:ln>
      </c:spPr>
      <c:txPr>
        <a:bodyPr/>
        <a:lstStyle/>
        <a:p>
          <a:pPr>
            <a:defRPr sz="1197" b="0" strike="noStrike" spc="-1">
              <a:solidFill>
                <a:srgbClr val="000000"/>
              </a:solidFill>
              <a:latin typeface="Arial"/>
            </a:defRPr>
          </a:pPr>
          <a:endParaRPr lang="en-US"/>
        </a:p>
      </c:txPr>
    </c:legend>
    <c:plotVisOnly val="1"/>
    <c:dispBlanksAs val="gap"/>
    <c:showDLblsOverMax val="1"/>
  </c:chart>
  <c:spPr>
    <a:solidFill>
      <a:srgbClr val="FFFFFF">
        <a:alpha val="65000"/>
      </a:srgbClr>
    </a:solidFill>
    <a:ln w="9360">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GB" sz="4400" b="0" strike="noStrike" spc="-1">
                <a:solidFill>
                  <a:srgbClr val="000000"/>
                </a:solidFill>
                <a:latin typeface="Arial"/>
              </a:rPr>
              <a:t>Click to move the slide</a:t>
            </a:r>
          </a:p>
        </p:txBody>
      </p:sp>
      <p:sp>
        <p:nvSpPr>
          <p:cNvPr id="16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Click to edit the notes format</a:t>
            </a:r>
          </a:p>
        </p:txBody>
      </p:sp>
      <p:sp>
        <p:nvSpPr>
          <p:cNvPr id="166"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en-GB" sz="1400" b="0" strike="noStrike" spc="-1">
                <a:latin typeface="Times New Roman"/>
              </a:rPr>
              <a:t>&lt;header&gt;</a:t>
            </a:r>
          </a:p>
        </p:txBody>
      </p:sp>
      <p:sp>
        <p:nvSpPr>
          <p:cNvPr id="167" name="PlaceHolder 4"/>
          <p:cNvSpPr>
            <a:spLocks noGrp="1"/>
          </p:cNvSpPr>
          <p:nvPr>
            <p:ph type="dt"/>
          </p:nvPr>
        </p:nvSpPr>
        <p:spPr>
          <a:xfrm>
            <a:off x="4278960" y="0"/>
            <a:ext cx="3280680" cy="534240"/>
          </a:xfrm>
          <a:prstGeom prst="rect">
            <a:avLst/>
          </a:prstGeom>
          <a:noFill/>
          <a:ln w="0">
            <a:noFill/>
          </a:ln>
        </p:spPr>
        <p:txBody>
          <a:bodyPr lIns="0" tIns="0" rIns="0" bIns="0" anchor="t">
            <a:noAutofit/>
          </a:bodyPr>
          <a:lstStyle/>
          <a:p>
            <a:pPr algn="r"/>
            <a:r>
              <a:rPr lang="en-GB" sz="1400" b="0" strike="noStrike" spc="-1">
                <a:latin typeface="Times New Roman"/>
              </a:rPr>
              <a:t>&lt;date/time&gt;</a:t>
            </a:r>
          </a:p>
        </p:txBody>
      </p:sp>
      <p:sp>
        <p:nvSpPr>
          <p:cNvPr id="168" name="PlaceHolder 5"/>
          <p:cNvSpPr>
            <a:spLocks noGrp="1"/>
          </p:cNvSpPr>
          <p:nvPr>
            <p:ph type="ftr"/>
          </p:nvPr>
        </p:nvSpPr>
        <p:spPr>
          <a:xfrm>
            <a:off x="0" y="10157400"/>
            <a:ext cx="3280680" cy="534240"/>
          </a:xfrm>
          <a:prstGeom prst="rect">
            <a:avLst/>
          </a:prstGeom>
          <a:noFill/>
          <a:ln w="0">
            <a:noFill/>
          </a:ln>
        </p:spPr>
        <p:txBody>
          <a:bodyPr lIns="0" tIns="0" rIns="0" bIns="0" anchor="b">
            <a:noAutofit/>
          </a:bodyPr>
          <a:lstStyle/>
          <a:p>
            <a:r>
              <a:rPr lang="en-GB" sz="1400" b="0" strike="noStrike" spc="-1">
                <a:latin typeface="Times New Roman"/>
              </a:rPr>
              <a:t>&lt;footer&gt;</a:t>
            </a:r>
          </a:p>
        </p:txBody>
      </p:sp>
      <p:sp>
        <p:nvSpPr>
          <p:cNvPr id="169" name="PlaceHolder 6"/>
          <p:cNvSpPr>
            <a:spLocks noGrp="1"/>
          </p:cNvSpPr>
          <p:nvPr>
            <p:ph type="sldNum"/>
          </p:nvPr>
        </p:nvSpPr>
        <p:spPr>
          <a:xfrm>
            <a:off x="4278960" y="10157400"/>
            <a:ext cx="3280680" cy="534240"/>
          </a:xfrm>
          <a:prstGeom prst="rect">
            <a:avLst/>
          </a:prstGeom>
          <a:noFill/>
          <a:ln w="0">
            <a:noFill/>
          </a:ln>
        </p:spPr>
        <p:txBody>
          <a:bodyPr lIns="0" tIns="0" rIns="0" bIns="0" anchor="b">
            <a:noAutofit/>
          </a:bodyPr>
          <a:lstStyle/>
          <a:p>
            <a:pPr algn="r"/>
            <a:fld id="{BA9DD6C3-AA57-4724-AEAC-66CE69C66880}"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1251000" y="1279440"/>
            <a:ext cx="4605120" cy="3454200"/>
          </a:xfrm>
          <a:prstGeom prst="rect">
            <a:avLst/>
          </a:prstGeom>
          <a:ln w="0">
            <a:noFill/>
          </a:ln>
        </p:spPr>
      </p:sp>
      <p:sp>
        <p:nvSpPr>
          <p:cNvPr id="451"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171360" indent="-171360">
              <a:lnSpc>
                <a:spcPct val="100000"/>
              </a:lnSpc>
              <a:buClr>
                <a:srgbClr val="000000"/>
              </a:buClr>
              <a:buFont typeface="Arial"/>
              <a:buChar char="•"/>
            </a:pPr>
            <a:r>
              <a:rPr lang="en-GB" sz="2000" b="0" strike="noStrike" spc="-1">
                <a:latin typeface="Arial"/>
              </a:rPr>
              <a:t>Hello My Name Is</a:t>
            </a:r>
          </a:p>
          <a:p>
            <a:pPr marL="171360" indent="-171360">
              <a:lnSpc>
                <a:spcPct val="100000"/>
              </a:lnSpc>
              <a:buClr>
                <a:srgbClr val="000000"/>
              </a:buClr>
              <a:buFont typeface="Arial"/>
              <a:buChar char="•"/>
            </a:pPr>
            <a:r>
              <a:rPr lang="en-GB" sz="2000" b="0" strike="noStrike" spc="-1">
                <a:latin typeface="Arial"/>
              </a:rPr>
              <a:t>I’m a  Rider / Driver / Volunteer with Northumbria Blood Bikes</a:t>
            </a:r>
          </a:p>
          <a:p>
            <a:pPr marL="171360" indent="-171360">
              <a:lnSpc>
                <a:spcPct val="100000"/>
              </a:lnSpc>
              <a:buClr>
                <a:srgbClr val="000000"/>
              </a:buClr>
              <a:buFont typeface="Arial"/>
              <a:buChar char="•"/>
            </a:pPr>
            <a:r>
              <a:rPr lang="en-GB" sz="2000" b="0" strike="noStrike" spc="-1">
                <a:latin typeface="Arial"/>
              </a:rPr>
              <a:t>Thanks for the opportunity to share our story with you </a:t>
            </a:r>
          </a:p>
          <a:p>
            <a:pPr marL="171360" indent="-171360">
              <a:lnSpc>
                <a:spcPct val="100000"/>
              </a:lnSpc>
              <a:buClr>
                <a:srgbClr val="000000"/>
              </a:buClr>
              <a:buFont typeface="Arial"/>
              <a:buChar char="•"/>
            </a:pPr>
            <a:r>
              <a:rPr lang="en-GB" sz="2000" b="0" strike="noStrike" spc="-1">
                <a:latin typeface="Arial"/>
              </a:rPr>
              <a:t>Straw Poll – “how many of you have heard of us or know what we do”</a:t>
            </a:r>
          </a:p>
        </p:txBody>
      </p:sp>
      <p:sp>
        <p:nvSpPr>
          <p:cNvPr id="452"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19337757-E021-48D6-85DE-E435AE663061}"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53"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857CC0F7-B201-407E-B8B2-E45BEF6EEABF}" type="slidenum">
              <a:rPr lang="en-US" sz="1400" b="0" strike="noStrike" spc="-1">
                <a:solidFill>
                  <a:srgbClr val="000000"/>
                </a:solidFill>
                <a:latin typeface="Arial"/>
                <a:ea typeface="SimSun"/>
              </a:rPr>
              <a:t>1</a:t>
            </a:fld>
            <a:endParaRPr lang="en-GB" sz="14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PlaceHolder 1"/>
          <p:cNvSpPr>
            <a:spLocks noGrp="1" noRot="1" noChangeAspect="1"/>
          </p:cNvSpPr>
          <p:nvPr>
            <p:ph type="sldImg"/>
          </p:nvPr>
        </p:nvSpPr>
        <p:spPr>
          <a:xfrm>
            <a:off x="1250950" y="1279525"/>
            <a:ext cx="4605338" cy="3454400"/>
          </a:xfrm>
          <a:prstGeom prst="rect">
            <a:avLst/>
          </a:prstGeom>
          <a:ln w="0">
            <a:noFill/>
          </a:ln>
        </p:spPr>
      </p:sp>
      <p:sp>
        <p:nvSpPr>
          <p:cNvPr id="487"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endParaRPr lang="en-GB" sz="2000" b="0" strike="noStrike" spc="-1">
              <a:latin typeface="Arial"/>
            </a:endParaRPr>
          </a:p>
        </p:txBody>
      </p:sp>
      <p:sp>
        <p:nvSpPr>
          <p:cNvPr id="488"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8671AC1B-F978-4BB2-B03A-1501D1A94BD9}"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89"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859084A7-A9A0-4B16-9A40-09C6AD152CA4}" type="slidenum">
              <a:rPr lang="en-US" sz="1400" b="0" strike="noStrike" spc="-1">
                <a:solidFill>
                  <a:srgbClr val="000000"/>
                </a:solidFill>
                <a:latin typeface="Arial"/>
                <a:ea typeface="SimSun"/>
              </a:rPr>
              <a:t>10</a:t>
            </a:fld>
            <a:endParaRPr lang="en-GB" sz="14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PlaceHolder 1"/>
          <p:cNvSpPr>
            <a:spLocks noGrp="1" noRot="1" noChangeAspect="1"/>
          </p:cNvSpPr>
          <p:nvPr>
            <p:ph type="sldImg"/>
          </p:nvPr>
        </p:nvSpPr>
        <p:spPr>
          <a:xfrm>
            <a:off x="1250950" y="1279525"/>
            <a:ext cx="4605338" cy="3454400"/>
          </a:xfrm>
          <a:prstGeom prst="rect">
            <a:avLst/>
          </a:prstGeom>
          <a:ln w="0">
            <a:noFill/>
          </a:ln>
        </p:spPr>
      </p:sp>
      <p:sp>
        <p:nvSpPr>
          <p:cNvPr id="491"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endParaRPr lang="en-GB" sz="2000" b="0" strike="noStrike" spc="-1">
              <a:latin typeface="Arial"/>
            </a:endParaRPr>
          </a:p>
        </p:txBody>
      </p:sp>
      <p:sp>
        <p:nvSpPr>
          <p:cNvPr id="492"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81663024-2A4D-4F9E-91FA-F2551A9A59D5}"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93"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035F091C-54D7-440F-B605-F3CC26C39F92}" type="slidenum">
              <a:rPr lang="en-US" sz="1400" b="0" strike="noStrike" spc="-1">
                <a:solidFill>
                  <a:srgbClr val="000000"/>
                </a:solidFill>
                <a:latin typeface="Arial"/>
                <a:ea typeface="SimSun"/>
              </a:rPr>
              <a:t>11</a:t>
            </a:fld>
            <a:endParaRPr lang="en-GB" sz="14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PlaceHolder 1"/>
          <p:cNvSpPr>
            <a:spLocks noGrp="1" noRot="1" noChangeAspect="1"/>
          </p:cNvSpPr>
          <p:nvPr>
            <p:ph type="sldImg"/>
          </p:nvPr>
        </p:nvSpPr>
        <p:spPr>
          <a:xfrm>
            <a:off x="1250950" y="1279525"/>
            <a:ext cx="4605338" cy="3454400"/>
          </a:xfrm>
          <a:prstGeom prst="rect">
            <a:avLst/>
          </a:prstGeom>
          <a:ln w="0">
            <a:noFill/>
          </a:ln>
        </p:spPr>
      </p:sp>
      <p:sp>
        <p:nvSpPr>
          <p:cNvPr id="495"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endParaRPr lang="en-GB" sz="2000" b="0" strike="noStrike" spc="-1">
              <a:latin typeface="Arial"/>
            </a:endParaRPr>
          </a:p>
        </p:txBody>
      </p:sp>
      <p:sp>
        <p:nvSpPr>
          <p:cNvPr id="496"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ED7BC473-9AF5-4CB9-9876-0959A52608E5}"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97"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73FC8819-2729-47D4-8900-A87B09186794}" type="slidenum">
              <a:rPr lang="en-US" sz="1400" b="0" strike="noStrike" spc="-1">
                <a:solidFill>
                  <a:srgbClr val="000000"/>
                </a:solidFill>
                <a:latin typeface="Arial"/>
                <a:ea typeface="SimSun"/>
              </a:rPr>
              <a:t>12</a:t>
            </a:fld>
            <a:endParaRPr lang="en-GB" sz="14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PlaceHolder 1"/>
          <p:cNvSpPr>
            <a:spLocks noGrp="1" noRot="1" noChangeAspect="1"/>
          </p:cNvSpPr>
          <p:nvPr>
            <p:ph type="sldImg"/>
          </p:nvPr>
        </p:nvSpPr>
        <p:spPr>
          <a:xfrm>
            <a:off x="1250950" y="1279525"/>
            <a:ext cx="4605338" cy="3454400"/>
          </a:xfrm>
          <a:prstGeom prst="rect">
            <a:avLst/>
          </a:prstGeom>
          <a:ln w="0">
            <a:noFill/>
          </a:ln>
        </p:spPr>
      </p:sp>
      <p:sp>
        <p:nvSpPr>
          <p:cNvPr id="499"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b="0" strike="noStrike" spc="-1" dirty="0">
                <a:latin typeface="Arial"/>
              </a:rPr>
              <a:t>At the time of the photo (Feb 2014) this represented the complete fleet of vehicles  - 2 motorcycles</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there are 31 people in the photo (plus two taking photos) that represented about 90% of the membership at the time</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We refresh our group portraits regularly</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You can see the fleet has grown considerably but even that photo now needs updated</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The volunteers photo was taken early summer 2017 and we had around sixty people at the photoshoot – only now it represented just over 10% of the group.</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While Carol Malia (Front and Centre) did wear her NBB fleece on the day – she clearly didn’t get the message about black trousers being part of the uniform</a:t>
            </a:r>
            <a:r>
              <a:rPr lang="en-GB" b="0" strike="noStrike" spc="-1" dirty="0">
                <a:latin typeface="Wingdings"/>
              </a:rPr>
              <a:t></a:t>
            </a:r>
            <a:endParaRPr lang="en-GB" b="0" strike="noStrike" spc="-1" dirty="0">
              <a:latin typeface="Arial"/>
            </a:endParaRPr>
          </a:p>
          <a:p>
            <a:pPr marL="216000" indent="-216000">
              <a:lnSpc>
                <a:spcPct val="100000"/>
              </a:lnSpc>
            </a:pPr>
            <a:endParaRPr lang="en-GB" sz="2000" b="0" strike="noStrike" spc="-1" dirty="0">
              <a:latin typeface="Arial"/>
            </a:endParaRPr>
          </a:p>
        </p:txBody>
      </p:sp>
      <p:sp>
        <p:nvSpPr>
          <p:cNvPr id="500"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1369070B-DE70-488E-BFC5-19DAC6F95F8D}"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01"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BA6C1541-EFC7-4200-B5E6-AA38B02D7124}" type="slidenum">
              <a:rPr lang="en-US" sz="1400" b="0" strike="noStrike" spc="-1">
                <a:solidFill>
                  <a:srgbClr val="000000"/>
                </a:solidFill>
                <a:latin typeface="Arial"/>
                <a:ea typeface="SimSun"/>
              </a:rPr>
              <a:t>13</a:t>
            </a:fld>
            <a:endParaRPr lang="en-GB" sz="14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laceHolder 1"/>
          <p:cNvSpPr>
            <a:spLocks noGrp="1" noRot="1" noChangeAspect="1"/>
          </p:cNvSpPr>
          <p:nvPr>
            <p:ph type="sldImg"/>
          </p:nvPr>
        </p:nvSpPr>
        <p:spPr>
          <a:xfrm>
            <a:off x="1250950" y="1279525"/>
            <a:ext cx="4605338" cy="3454400"/>
          </a:xfrm>
          <a:prstGeom prst="rect">
            <a:avLst/>
          </a:prstGeom>
          <a:ln w="0">
            <a:noFill/>
          </a:ln>
        </p:spPr>
      </p:sp>
      <p:sp>
        <p:nvSpPr>
          <p:cNvPr id="503"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b="0" strike="noStrike" spc="-1" dirty="0">
                <a:latin typeface="Arial"/>
              </a:rPr>
              <a:t>Use big bikes for rider weather protection, rider visibility and load carrying capacity.</a:t>
            </a:r>
            <a:br>
              <a:rPr lang="en-GB" b="0" strike="noStrike" spc="-1" dirty="0">
                <a:latin typeface="Arial"/>
              </a:rPr>
            </a:br>
            <a:endParaRPr lang="en-GB" b="0" strike="noStrike" spc="-1" dirty="0">
              <a:latin typeface="Arial"/>
            </a:endParaRPr>
          </a:p>
          <a:p>
            <a:pPr marL="216000" indent="-216000">
              <a:lnSpc>
                <a:spcPct val="100000"/>
              </a:lnSpc>
            </a:pPr>
            <a:r>
              <a:rPr lang="en-GB" spc="-1" dirty="0">
                <a:latin typeface="Arial"/>
              </a:rPr>
              <a:t>BMW F800s  are slightly smaller to encourage shorter riders and lady riders to join</a:t>
            </a:r>
          </a:p>
          <a:p>
            <a:pPr marL="216000" indent="-216000">
              <a:lnSpc>
                <a:spcPct val="100000"/>
              </a:lnSpc>
            </a:pPr>
            <a:endParaRPr lang="en-GB" b="0" strike="noStrike" spc="-1" dirty="0">
              <a:latin typeface="Arial"/>
            </a:endParaRPr>
          </a:p>
          <a:p>
            <a:pPr marL="216000" indent="-216000">
              <a:lnSpc>
                <a:spcPct val="100000"/>
              </a:lnSpc>
            </a:pPr>
            <a:r>
              <a:rPr lang="en-GB" spc="-1" dirty="0">
                <a:latin typeface="Arial"/>
              </a:rPr>
              <a:t>A number of our cars have automatic gearboxes to improve inclusivity</a:t>
            </a:r>
            <a:endParaRPr lang="en-GB" b="0" strike="noStrike" spc="-1" dirty="0">
              <a:latin typeface="Arial"/>
            </a:endParaRPr>
          </a:p>
        </p:txBody>
      </p:sp>
      <p:sp>
        <p:nvSpPr>
          <p:cNvPr id="504"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B525CF1C-90A7-4253-81E3-5D37D0F90691}"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05"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8C9358FF-30D0-48BC-839C-109913F934AC}" type="slidenum">
              <a:rPr lang="en-US" sz="1400" b="0" strike="noStrike" spc="-1">
                <a:solidFill>
                  <a:srgbClr val="000000"/>
                </a:solidFill>
                <a:latin typeface="Arial"/>
                <a:ea typeface="SimSun"/>
              </a:rPr>
              <a:t>14</a:t>
            </a:fld>
            <a:endParaRPr lang="en-GB" sz="1400" b="0" strike="noStrike"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PlaceHolder 1"/>
          <p:cNvSpPr>
            <a:spLocks noGrp="1" noRot="1" noChangeAspect="1"/>
          </p:cNvSpPr>
          <p:nvPr>
            <p:ph type="sldImg"/>
          </p:nvPr>
        </p:nvSpPr>
        <p:spPr>
          <a:xfrm>
            <a:off x="1250950" y="1279525"/>
            <a:ext cx="4605338" cy="3454400"/>
          </a:xfrm>
          <a:prstGeom prst="rect">
            <a:avLst/>
          </a:prstGeom>
          <a:ln w="0">
            <a:noFill/>
          </a:ln>
        </p:spPr>
      </p:sp>
      <p:sp>
        <p:nvSpPr>
          <p:cNvPr id="507"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b="0" strike="noStrike" spc="-1" dirty="0">
                <a:latin typeface="Arial"/>
              </a:rPr>
              <a:t>Numbers correct in Oct 2021</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Analysis shows that around 50% of membership are “Active” in any given period</a:t>
            </a:r>
          </a:p>
          <a:p>
            <a:pPr marL="216000" indent="-216000">
              <a:lnSpc>
                <a:spcPct val="100000"/>
              </a:lnSpc>
            </a:pPr>
            <a:endParaRPr lang="en-GB" spc="-1" dirty="0">
              <a:latin typeface="Arial"/>
            </a:endParaRPr>
          </a:p>
          <a:p>
            <a:pPr marL="216000" indent="-216000">
              <a:lnSpc>
                <a:spcPct val="100000"/>
              </a:lnSpc>
            </a:pPr>
            <a:r>
              <a:rPr lang="en-GB" b="0" strike="noStrike" spc="-1" dirty="0">
                <a:latin typeface="Arial"/>
              </a:rPr>
              <a:t>NABB reports 3,300 volunteers nationally in 2019 so NBB represent about 10% or 1 in 10</a:t>
            </a:r>
          </a:p>
        </p:txBody>
      </p:sp>
      <p:sp>
        <p:nvSpPr>
          <p:cNvPr id="508"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1E5F232F-6972-4314-9CA0-696F8A96B61B}"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09"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5EA81196-D46E-41EB-BD42-60D5C0EFD0B0}" type="slidenum">
              <a:rPr lang="en-US" sz="1400" b="0" strike="noStrike" spc="-1">
                <a:solidFill>
                  <a:srgbClr val="000000"/>
                </a:solidFill>
                <a:latin typeface="Arial"/>
                <a:ea typeface="SimSun"/>
              </a:rPr>
              <a:t>15</a:t>
            </a:fld>
            <a:endParaRPr lang="en-GB" sz="14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PlaceHolder 1"/>
          <p:cNvSpPr>
            <a:spLocks noGrp="1" noRot="1" noChangeAspect="1"/>
          </p:cNvSpPr>
          <p:nvPr>
            <p:ph type="sldImg"/>
          </p:nvPr>
        </p:nvSpPr>
        <p:spPr>
          <a:xfrm>
            <a:off x="1250950" y="1279525"/>
            <a:ext cx="4605338" cy="3454400"/>
          </a:xfrm>
          <a:prstGeom prst="rect">
            <a:avLst/>
          </a:prstGeom>
          <a:ln w="0">
            <a:noFill/>
          </a:ln>
        </p:spPr>
      </p:sp>
      <p:sp>
        <p:nvSpPr>
          <p:cNvPr id="511"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b="0" strike="noStrike" spc="-1" dirty="0">
                <a:latin typeface="Arial"/>
              </a:rPr>
              <a:t>Pick your favourite stats </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13,000 per year = approx. 40 packages per day – or at least 40 people everyday whose healthcare is improved by what we do. (many packages contain more than one item)</a:t>
            </a:r>
            <a:br>
              <a:rPr dirty="0"/>
            </a:br>
            <a:endParaRPr lang="en-GB" b="0" strike="noStrike" spc="-1" dirty="0">
              <a:latin typeface="Arial"/>
            </a:endParaRPr>
          </a:p>
          <a:p>
            <a:pPr marL="216000" indent="-216000">
              <a:lnSpc>
                <a:spcPct val="100000"/>
              </a:lnSpc>
            </a:pPr>
            <a:r>
              <a:rPr lang="en-GB" b="0" strike="noStrike" spc="-1" dirty="0">
                <a:latin typeface="Arial"/>
              </a:rPr>
              <a:t>You could compare that to the number of people in the room</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We grew quickly to start but seem to have reached a plateau at around 1250 packages per month – that’s more than we did in our first year!</a:t>
            </a:r>
          </a:p>
          <a:p>
            <a:pPr marL="216000" indent="-216000">
              <a:lnSpc>
                <a:spcPct val="100000"/>
              </a:lnSpc>
            </a:pPr>
            <a:endParaRPr lang="en-GB" spc="-1" dirty="0">
              <a:latin typeface="Arial"/>
            </a:endParaRPr>
          </a:p>
          <a:p>
            <a:pPr marL="216000" indent="-216000">
              <a:lnSpc>
                <a:spcPct val="100000"/>
              </a:lnSpc>
            </a:pPr>
            <a:r>
              <a:rPr lang="en-GB" b="0" strike="noStrike" spc="-1" dirty="0">
                <a:latin typeface="Arial"/>
              </a:rPr>
              <a:t>Average jobs per year over the last 5 years is around 13,300 or 1 in 7 of all jobs done nationally.</a:t>
            </a:r>
          </a:p>
          <a:p>
            <a:pPr marL="216000" indent="-216000">
              <a:lnSpc>
                <a:spcPct val="100000"/>
              </a:lnSpc>
            </a:pPr>
            <a:endParaRPr lang="en-GB" spc="-1" dirty="0">
              <a:latin typeface="Arial"/>
            </a:endParaRPr>
          </a:p>
          <a:p>
            <a:pPr marL="216000" indent="-216000">
              <a:lnSpc>
                <a:spcPct val="100000"/>
              </a:lnSpc>
            </a:pPr>
            <a:r>
              <a:rPr lang="en-GB" b="0" strike="noStrike" spc="-1" dirty="0">
                <a:latin typeface="Arial"/>
              </a:rPr>
              <a:t>Figures for 2021 are an estimate in Nov 21</a:t>
            </a:r>
          </a:p>
          <a:p>
            <a:pPr marL="216000" indent="-216000">
              <a:lnSpc>
                <a:spcPct val="100000"/>
              </a:lnSpc>
            </a:pPr>
            <a:endParaRPr lang="en-GB" spc="-1" dirty="0">
              <a:latin typeface="Arial"/>
            </a:endParaRPr>
          </a:p>
          <a:p>
            <a:pPr marL="216000" indent="-216000">
              <a:lnSpc>
                <a:spcPct val="100000"/>
              </a:lnSpc>
            </a:pPr>
            <a:r>
              <a:rPr lang="en-GB" b="0" strike="noStrike" spc="-1" dirty="0">
                <a:latin typeface="Arial"/>
              </a:rPr>
              <a:t>Reduction in 2020 /2021 represents 5% drop – probably due to reduced numbers of patients arriving in A&amp;E or regular clinics not being completely balanced out by increase in covid activity???</a:t>
            </a:r>
          </a:p>
          <a:p>
            <a:pPr marL="216000" indent="-216000">
              <a:lnSpc>
                <a:spcPct val="100000"/>
              </a:lnSpc>
            </a:pPr>
            <a:endParaRPr lang="en-GB" sz="2000" b="0" strike="noStrike" spc="-1" dirty="0">
              <a:latin typeface="Arial"/>
            </a:endParaRPr>
          </a:p>
        </p:txBody>
      </p:sp>
      <p:sp>
        <p:nvSpPr>
          <p:cNvPr id="512"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CC57DC2D-DE88-41C4-B7D4-01CF8D88262C}"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13"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37CE392D-4201-417F-8A31-553F22C2E544}" type="slidenum">
              <a:rPr lang="en-US" sz="1400" b="0" strike="noStrike" spc="-1">
                <a:solidFill>
                  <a:srgbClr val="000000"/>
                </a:solidFill>
                <a:latin typeface="Arial"/>
                <a:ea typeface="SimSun"/>
              </a:rPr>
              <a:t>16</a:t>
            </a:fld>
            <a:endParaRPr lang="en-GB" sz="14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PlaceHolder 1"/>
          <p:cNvSpPr>
            <a:spLocks noGrp="1" noRot="1" noChangeAspect="1"/>
          </p:cNvSpPr>
          <p:nvPr>
            <p:ph type="sldImg"/>
          </p:nvPr>
        </p:nvSpPr>
        <p:spPr>
          <a:xfrm>
            <a:off x="1250950" y="1279525"/>
            <a:ext cx="4605338" cy="3454400"/>
          </a:xfrm>
          <a:prstGeom prst="rect">
            <a:avLst/>
          </a:prstGeom>
          <a:ln w="0">
            <a:noFill/>
          </a:ln>
        </p:spPr>
      </p:sp>
      <p:sp>
        <p:nvSpPr>
          <p:cNvPr id="515"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b="0" strike="noStrike" spc="-1" dirty="0">
                <a:latin typeface="Arial"/>
              </a:rPr>
              <a:t>We are doing jobs much farther afield as our service and reputation grows.  This puts more stress on the duty riders / drivers as jobs can take much longer.  Controllers also have to “box clever” to ensure that the “Newcastle Shuttle”  (RVI / Freeman / NHSBT) is covered and all vehicles are not scattered far and wide.</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We have been involved in a series of long distance relays including:   A weekly run for several weeks of samples from Chesterfield Royal Hospital which needed to be tested at the Freeman as it was the only hospital capable of doing the tests. (reading between the lines this might have been a heart transplant patient) We relayed with Cumbria &gt;&gt; North West Lakes and </a:t>
            </a:r>
            <a:r>
              <a:rPr lang="en-GB" b="0" strike="noStrike" spc="-1" dirty="0" err="1">
                <a:latin typeface="Arial"/>
              </a:rPr>
              <a:t>Lancs</a:t>
            </a:r>
            <a:endParaRPr lang="en-GB" b="0" strike="noStrike" spc="-1" dirty="0">
              <a:latin typeface="Arial"/>
            </a:endParaRP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A series of runs from Northumberland to the Human Milk Bank in Chester- this was a lady in Northumberland who lost a very young baby and continued to express milk which was frozen and taken to the Milk Bank in Chester.  (There is no Human Milk Bank in the North East)  We relayed with White Knights (Yorkshire) &gt;&gt; Derbyshire.</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We know of a long distance relay from Liverpool to Newcastle which was sent by taxi by mistake cost the trust involved around £250. </a:t>
            </a:r>
          </a:p>
        </p:txBody>
      </p:sp>
      <p:sp>
        <p:nvSpPr>
          <p:cNvPr id="516"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088EA1D9-C760-449F-B7CD-13A9660DA4C6}"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17"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779A4521-AD8C-4823-90A4-630EDC745A3F}" type="slidenum">
              <a:rPr lang="en-US" sz="1400" b="0" strike="noStrike" spc="-1">
                <a:solidFill>
                  <a:srgbClr val="000000"/>
                </a:solidFill>
                <a:latin typeface="Arial"/>
                <a:ea typeface="SimSun"/>
              </a:rPr>
              <a:t>17</a:t>
            </a:fld>
            <a:endParaRPr lang="en-GB" sz="1400" b="0" strike="noStrike"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PlaceHolder 1"/>
          <p:cNvSpPr>
            <a:spLocks noGrp="1" noRot="1" noChangeAspect="1"/>
          </p:cNvSpPr>
          <p:nvPr>
            <p:ph type="sldImg"/>
          </p:nvPr>
        </p:nvSpPr>
        <p:spPr>
          <a:xfrm>
            <a:off x="1250950" y="1279525"/>
            <a:ext cx="4605338" cy="3454400"/>
          </a:xfrm>
          <a:prstGeom prst="rect">
            <a:avLst/>
          </a:prstGeom>
          <a:ln w="0">
            <a:noFill/>
          </a:ln>
        </p:spPr>
      </p:sp>
      <p:sp>
        <p:nvSpPr>
          <p:cNvPr id="515"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b="0" strike="noStrike" spc="-1" dirty="0">
                <a:latin typeface="Arial"/>
              </a:rPr>
              <a:t>Our service continued to all trusts throughout th</a:t>
            </a:r>
            <a:r>
              <a:rPr lang="en-GB" spc="-1" dirty="0">
                <a:latin typeface="Arial"/>
              </a:rPr>
              <a:t>e pandemic. </a:t>
            </a:r>
            <a:br>
              <a:rPr lang="en-GB" spc="-1" dirty="0">
                <a:latin typeface="Arial"/>
              </a:rPr>
            </a:br>
            <a:r>
              <a:rPr lang="en-GB" spc="-1" dirty="0">
                <a:latin typeface="Arial"/>
              </a:rPr>
              <a:t>We have changed our protocols to include face masks and improved cleaning where appropriate.</a:t>
            </a:r>
          </a:p>
          <a:p>
            <a:pPr marL="216000" indent="-216000">
              <a:lnSpc>
                <a:spcPct val="100000"/>
              </a:lnSpc>
            </a:pPr>
            <a:endParaRPr lang="en-GB" b="0" strike="noStrike" spc="-1" dirty="0">
              <a:latin typeface="Arial"/>
            </a:endParaRPr>
          </a:p>
          <a:p>
            <a:pPr marL="216000" indent="-216000">
              <a:lnSpc>
                <a:spcPct val="100000"/>
              </a:lnSpc>
            </a:pPr>
            <a:r>
              <a:rPr lang="en-GB" spc="-1" dirty="0">
                <a:latin typeface="Arial"/>
              </a:rPr>
              <a:t>Newcastle hospitals approached us to increase our service to them,</a:t>
            </a:r>
          </a:p>
          <a:p>
            <a:pPr marL="216000" indent="-216000">
              <a:lnSpc>
                <a:spcPct val="100000"/>
              </a:lnSpc>
            </a:pPr>
            <a:r>
              <a:rPr lang="en-GB" b="0" strike="noStrike" spc="-1" dirty="0">
                <a:latin typeface="Arial"/>
              </a:rPr>
              <a:t>	regular, scheduled shuttle runs between hospital laboratories </a:t>
            </a:r>
            <a:br>
              <a:rPr lang="en-GB" b="0" strike="noStrike" spc="-1" dirty="0">
                <a:latin typeface="Arial"/>
              </a:rPr>
            </a:br>
            <a:r>
              <a:rPr lang="en-GB" b="0" strike="noStrike" spc="-1" dirty="0">
                <a:latin typeface="Arial"/>
              </a:rPr>
              <a:t>This included throughout the day.</a:t>
            </a:r>
          </a:p>
          <a:p>
            <a:pPr marL="216000" indent="-216000">
              <a:lnSpc>
                <a:spcPct val="100000"/>
              </a:lnSpc>
            </a:pPr>
            <a:r>
              <a:rPr lang="en-GB" spc="-1" dirty="0">
                <a:latin typeface="Arial"/>
              </a:rPr>
              <a:t>	We also provided daytime volunteer drives for other covid related activities such as deliveries of medications to care homes.</a:t>
            </a:r>
          </a:p>
          <a:p>
            <a:pPr marL="216000" indent="-216000">
              <a:lnSpc>
                <a:spcPct val="100000"/>
              </a:lnSpc>
            </a:pPr>
            <a:endParaRPr lang="en-GB" b="0" strike="noStrike" spc="-1" dirty="0">
              <a:latin typeface="Arial"/>
            </a:endParaRPr>
          </a:p>
          <a:p>
            <a:pPr marL="216000" indent="-216000">
              <a:lnSpc>
                <a:spcPct val="100000"/>
              </a:lnSpc>
            </a:pPr>
            <a:r>
              <a:rPr lang="en-GB" spc="-1" dirty="0">
                <a:latin typeface="Arial"/>
              </a:rPr>
              <a:t>As events and meetings were cancelled during lockdown, our fundraising activities were severely hit.  We were fortunate to benefit from charitable grants and subsidised fuel from BP during the pandemic which means our financial reserves have not taken too much of a hit.</a:t>
            </a:r>
          </a:p>
          <a:p>
            <a:pPr marL="216000" indent="-216000">
              <a:lnSpc>
                <a:spcPct val="100000"/>
              </a:lnSpc>
            </a:pPr>
            <a:endParaRPr lang="en-GB" b="0" strike="noStrike" spc="-1" dirty="0">
              <a:latin typeface="Arial"/>
            </a:endParaRPr>
          </a:p>
          <a:p>
            <a:pPr marL="216000" indent="-216000">
              <a:lnSpc>
                <a:spcPct val="100000"/>
              </a:lnSpc>
            </a:pPr>
            <a:r>
              <a:rPr lang="en-GB" spc="-1" dirty="0">
                <a:latin typeface="Arial"/>
              </a:rPr>
              <a:t>As we were unable to meet up during lockdown our rider/driver training and assessment activities were severely restricted which had a knock-on effect to our recruitment of volunteers.  As restrictions are eased we are slowly getting back to normal, although we have adapted some activities so thy can be </a:t>
            </a:r>
            <a:r>
              <a:rPr lang="en-GB" spc="-1" dirty="0" err="1">
                <a:latin typeface="Arial"/>
              </a:rPr>
              <a:t>carrid</a:t>
            </a:r>
            <a:r>
              <a:rPr lang="en-GB" spc="-1" dirty="0">
                <a:latin typeface="Arial"/>
              </a:rPr>
              <a:t> out on-line</a:t>
            </a:r>
            <a:endParaRPr lang="en-GB" b="0" strike="noStrike" spc="-1" dirty="0">
              <a:latin typeface="Arial"/>
            </a:endParaRPr>
          </a:p>
        </p:txBody>
      </p:sp>
      <p:sp>
        <p:nvSpPr>
          <p:cNvPr id="516"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088EA1D9-C760-449F-B7CD-13A9660DA4C6}"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17"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779A4521-AD8C-4823-90A4-630EDC745A3F}" type="slidenum">
              <a:rPr lang="en-US" sz="1400" b="0" strike="noStrike" spc="-1">
                <a:solidFill>
                  <a:srgbClr val="000000"/>
                </a:solidFill>
                <a:latin typeface="Arial"/>
                <a:ea typeface="SimSun"/>
              </a:rPr>
              <a:t>18</a:t>
            </a:fld>
            <a:endParaRPr lang="en-GB" sz="1400" b="0" strike="noStrike" spc="-1">
              <a:latin typeface="Times New Roman"/>
            </a:endParaRPr>
          </a:p>
        </p:txBody>
      </p:sp>
    </p:spTree>
    <p:extLst>
      <p:ext uri="{BB962C8B-B14F-4D97-AF65-F5344CB8AC3E}">
        <p14:creationId xmlns:p14="http://schemas.microsoft.com/office/powerpoint/2010/main" val="1235533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PlaceHolder 1"/>
          <p:cNvSpPr>
            <a:spLocks noGrp="1" noRot="1" noChangeAspect="1"/>
          </p:cNvSpPr>
          <p:nvPr>
            <p:ph type="sldImg"/>
          </p:nvPr>
        </p:nvSpPr>
        <p:spPr>
          <a:xfrm>
            <a:off x="1250950" y="1279525"/>
            <a:ext cx="4605338" cy="3454400"/>
          </a:xfrm>
          <a:prstGeom prst="rect">
            <a:avLst/>
          </a:prstGeom>
          <a:ln w="0">
            <a:noFill/>
          </a:ln>
        </p:spPr>
      </p:sp>
      <p:sp>
        <p:nvSpPr>
          <p:cNvPr id="523"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b="0" strike="noStrike" spc="-1" dirty="0">
                <a:latin typeface="Arial"/>
              </a:rPr>
              <a:t>Highlighting our all-female shift on boxing day 2015 to demonstrate our diversity and that there are roles in our group for everybody. </a:t>
            </a:r>
            <a:br>
              <a:rPr lang="en-GB" b="0" strike="noStrike" spc="-1" dirty="0">
                <a:latin typeface="Arial"/>
              </a:rPr>
            </a:br>
            <a:r>
              <a:rPr lang="en-GB" b="0" strike="noStrike" spc="-1" dirty="0">
                <a:latin typeface="Arial"/>
              </a:rPr>
              <a:t>We can claim that even national airlines, national treasures (</a:t>
            </a:r>
            <a:r>
              <a:rPr lang="en-GB" b="0" strike="noStrike" spc="-1" dirty="0" err="1">
                <a:latin typeface="Arial"/>
              </a:rPr>
              <a:t>Emmerdales</a:t>
            </a:r>
            <a:r>
              <a:rPr lang="en-GB" b="0" strike="noStrike" spc="-1" dirty="0">
                <a:latin typeface="Arial"/>
              </a:rPr>
              <a:t>) and inter-galactic space travellers (NASA) are copying our ideas and show the publicity / news items.</a:t>
            </a:r>
          </a:p>
          <a:p>
            <a:pPr marL="216000" indent="-216000">
              <a:lnSpc>
                <a:spcPct val="100000"/>
              </a:lnSpc>
            </a:pPr>
            <a:endParaRPr lang="en-GB" b="0" strike="noStrike" spc="-1" dirty="0">
              <a:latin typeface="Arial"/>
            </a:endParaRP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We could mention our smaller bikes and automatic cars as further evidence of our strive for inclusivity and diversity.</a:t>
            </a:r>
          </a:p>
          <a:p>
            <a:pPr marL="216000" indent="-216000">
              <a:lnSpc>
                <a:spcPct val="100000"/>
              </a:lnSpc>
            </a:pPr>
            <a:endParaRPr lang="en-GB" sz="2000" b="0" strike="noStrike" spc="-1" dirty="0">
              <a:latin typeface="Arial"/>
            </a:endParaRPr>
          </a:p>
        </p:txBody>
      </p:sp>
      <p:sp>
        <p:nvSpPr>
          <p:cNvPr id="524"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AF7F00CE-BF01-407A-973E-D19F72EA84F5}"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25"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23135D5F-4FFC-458C-9B53-90168408AE29}" type="slidenum">
              <a:rPr lang="en-US" sz="1400" b="0" strike="noStrike" spc="-1">
                <a:solidFill>
                  <a:srgbClr val="000000"/>
                </a:solidFill>
                <a:latin typeface="Arial"/>
                <a:ea typeface="SimSun"/>
              </a:rPr>
              <a:t>19</a:t>
            </a:fld>
            <a:endParaRPr lang="en-GB" sz="14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PlaceHolder 1"/>
          <p:cNvSpPr>
            <a:spLocks noGrp="1" noRot="1" noChangeAspect="1"/>
          </p:cNvSpPr>
          <p:nvPr>
            <p:ph type="sldImg"/>
          </p:nvPr>
        </p:nvSpPr>
        <p:spPr>
          <a:xfrm>
            <a:off x="1250950" y="1279525"/>
            <a:ext cx="4605338" cy="3454400"/>
          </a:xfrm>
          <a:prstGeom prst="rect">
            <a:avLst/>
          </a:prstGeom>
          <a:ln w="0">
            <a:noFill/>
          </a:ln>
        </p:spPr>
      </p:sp>
      <p:sp>
        <p:nvSpPr>
          <p:cNvPr id="455" name="PlaceHolder 2"/>
          <p:cNvSpPr>
            <a:spLocks noGrp="1"/>
          </p:cNvSpPr>
          <p:nvPr>
            <p:ph type="body"/>
          </p:nvPr>
        </p:nvSpPr>
        <p:spPr>
          <a:xfrm>
            <a:off x="702945" y="5011125"/>
            <a:ext cx="5851800" cy="3780720"/>
          </a:xfrm>
          <a:prstGeom prst="rect">
            <a:avLst/>
          </a:prstGeom>
          <a:noFill/>
          <a:ln w="0">
            <a:noFill/>
          </a:ln>
        </p:spPr>
        <p:txBody>
          <a:bodyPr lIns="90000" tIns="45000" rIns="90000" bIns="45000" anchor="t">
            <a:noAutofit/>
          </a:bodyPr>
          <a:lstStyle/>
          <a:p>
            <a:pPr marL="171360" indent="-171360">
              <a:lnSpc>
                <a:spcPct val="100000"/>
              </a:lnSpc>
              <a:buClr>
                <a:srgbClr val="000000"/>
              </a:buClr>
              <a:buFont typeface="Arial"/>
              <a:buChar char="•"/>
            </a:pPr>
            <a:r>
              <a:rPr lang="en-GB" b="0" strike="noStrike" spc="-1" dirty="0">
                <a:latin typeface="Arial"/>
              </a:rPr>
              <a:t>This slide </a:t>
            </a:r>
            <a:r>
              <a:rPr lang="en-GB" spc="-1" dirty="0">
                <a:latin typeface="Arial"/>
              </a:rPr>
              <a:t>demonstrates how the NHS is not as “Joined up” as you might think.</a:t>
            </a:r>
            <a:endParaRPr lang="en-GB" b="0" strike="noStrike" spc="-1" dirty="0">
              <a:latin typeface="Arial"/>
            </a:endParaRPr>
          </a:p>
          <a:p>
            <a:pPr marL="171360" indent="-171360">
              <a:lnSpc>
                <a:spcPct val="100000"/>
              </a:lnSpc>
              <a:buClr>
                <a:srgbClr val="000000"/>
              </a:buClr>
              <a:buFont typeface="Arial"/>
              <a:buChar char="•"/>
            </a:pPr>
            <a:r>
              <a:rPr lang="en-GB" b="0" strike="noStrike" spc="-1" dirty="0">
                <a:latin typeface="Arial"/>
              </a:rPr>
              <a:t>Set the scene – </a:t>
            </a:r>
          </a:p>
          <a:p>
            <a:pPr marL="628560" lvl="1" indent="-171360">
              <a:buClr>
                <a:srgbClr val="000000"/>
              </a:buClr>
              <a:buFont typeface="Arial"/>
              <a:buChar char="•"/>
            </a:pPr>
            <a:r>
              <a:rPr lang="en-GB" b="0" strike="noStrike" spc="-1" dirty="0">
                <a:latin typeface="Arial"/>
              </a:rPr>
              <a:t>embellish </a:t>
            </a:r>
            <a:r>
              <a:rPr lang="en-GB" spc="-1" dirty="0">
                <a:latin typeface="Arial"/>
              </a:rPr>
              <a:t>“a patient” with “someone you love”</a:t>
            </a:r>
          </a:p>
          <a:p>
            <a:pPr marL="628560" lvl="1" indent="-171360">
              <a:buClr>
                <a:srgbClr val="000000"/>
              </a:buClr>
              <a:buFont typeface="Arial"/>
              <a:buChar char="•"/>
            </a:pPr>
            <a:r>
              <a:rPr lang="en-GB" b="0" strike="noStrike" spc="-1" dirty="0">
                <a:latin typeface="Arial"/>
              </a:rPr>
              <a:t>Explain that there are 8 main blood types and each hospital has a limited supply of each type and can easily run out in the case of a serious trauma or having more tha</a:t>
            </a:r>
            <a:r>
              <a:rPr lang="en-GB" spc="-1" dirty="0">
                <a:latin typeface="Arial"/>
              </a:rPr>
              <a:t>n one emergency at a time (Road traffic collision?)</a:t>
            </a:r>
          </a:p>
          <a:p>
            <a:pPr marL="171360" indent="-171360">
              <a:buClr>
                <a:srgbClr val="000000"/>
              </a:buClr>
              <a:buFont typeface="Arial"/>
              <a:buChar char="•"/>
            </a:pPr>
            <a:r>
              <a:rPr lang="en-GB" spc="-1" dirty="0">
                <a:latin typeface="Arial"/>
              </a:rPr>
              <a:t>Ask the audience to put the four possible supply routes in order, either in </a:t>
            </a:r>
            <a:r>
              <a:rPr lang="en-GB" spc="-1" dirty="0" err="1">
                <a:latin typeface="Arial"/>
              </a:rPr>
              <a:t>thir</a:t>
            </a:r>
            <a:r>
              <a:rPr lang="en-GB" spc="-1" dirty="0">
                <a:latin typeface="Arial"/>
              </a:rPr>
              <a:t> heads or shout it out.</a:t>
            </a:r>
          </a:p>
          <a:p>
            <a:pPr marL="171360" indent="-171360">
              <a:buClr>
                <a:srgbClr val="000000"/>
              </a:buClr>
              <a:buFont typeface="Arial"/>
              <a:buChar char="•"/>
            </a:pPr>
            <a:r>
              <a:rPr lang="en-GB" b="0" strike="noStrike" spc="-1" dirty="0">
                <a:latin typeface="Arial"/>
              </a:rPr>
              <a:t>Reveal the answers</a:t>
            </a:r>
          </a:p>
          <a:p>
            <a:pPr marL="628560" lvl="1" indent="-171360">
              <a:buClr>
                <a:srgbClr val="000000"/>
              </a:buClr>
              <a:buFont typeface="Arial"/>
              <a:buChar char="•"/>
            </a:pPr>
            <a:r>
              <a:rPr lang="en-GB" spc="-1" dirty="0">
                <a:latin typeface="Arial"/>
              </a:rPr>
              <a:t>Most people get </a:t>
            </a:r>
            <a:r>
              <a:rPr lang="en-GB" spc="-1" dirty="0" err="1">
                <a:latin typeface="Arial"/>
              </a:rPr>
              <a:t>bloodbike</a:t>
            </a:r>
            <a:r>
              <a:rPr lang="en-GB" spc="-1" dirty="0">
                <a:latin typeface="Arial"/>
              </a:rPr>
              <a:t> – that’s why we’re there</a:t>
            </a:r>
          </a:p>
          <a:p>
            <a:pPr marL="628560" lvl="1" indent="-171360">
              <a:buClr>
                <a:srgbClr val="000000"/>
              </a:buClr>
              <a:buFont typeface="Arial"/>
              <a:buChar char="•"/>
            </a:pPr>
            <a:r>
              <a:rPr lang="en-GB" b="0" strike="noStrike" spc="-1" dirty="0">
                <a:latin typeface="Arial"/>
              </a:rPr>
              <a:t>Most groups are surprised that taxi is the next choice, explain that it is  a common occurrence to use taxis especially before we came along) but that it costs money and there is no service guarantee.</a:t>
            </a:r>
          </a:p>
          <a:p>
            <a:pPr marL="628560" lvl="1" indent="-171360">
              <a:buClr>
                <a:srgbClr val="000000"/>
              </a:buClr>
              <a:buFont typeface="Arial"/>
              <a:buChar char="•"/>
            </a:pPr>
            <a:r>
              <a:rPr lang="en-GB" spc="-1" dirty="0">
                <a:latin typeface="Arial"/>
              </a:rPr>
              <a:t>NHSBT do have a 24hr delivery service, however the charges are determined nationally and we believe it is around £150 per delivery</a:t>
            </a:r>
          </a:p>
          <a:p>
            <a:pPr marL="628560" lvl="1" indent="-171360">
              <a:buClr>
                <a:srgbClr val="000000"/>
              </a:buClr>
              <a:buFont typeface="Arial"/>
              <a:buChar char="•"/>
            </a:pPr>
            <a:r>
              <a:rPr lang="en-GB" b="0" strike="noStrike" spc="-1" dirty="0">
                <a:latin typeface="Arial"/>
              </a:rPr>
              <a:t>Ambulances have never been used to ferry equipment for hospitals, they are under enough stress dealing with the demand from patients.</a:t>
            </a:r>
          </a:p>
          <a:p>
            <a:pPr marL="171360" indent="-171360">
              <a:lnSpc>
                <a:spcPct val="100000"/>
              </a:lnSpc>
              <a:buClr>
                <a:srgbClr val="000000"/>
              </a:buClr>
              <a:buFont typeface="Arial"/>
              <a:buChar char="•"/>
            </a:pPr>
            <a:r>
              <a:rPr lang="en-GB" b="0" strike="noStrike" spc="-1" dirty="0">
                <a:latin typeface="Arial"/>
              </a:rPr>
              <a:t>Now ask for an odd one out </a:t>
            </a:r>
          </a:p>
          <a:p>
            <a:pPr marL="628560" lvl="1" indent="-171360">
              <a:buClr>
                <a:srgbClr val="000000"/>
              </a:buClr>
              <a:buFont typeface="Arial"/>
              <a:buChar char="•"/>
            </a:pPr>
            <a:r>
              <a:rPr lang="en-GB" b="0" strike="noStrike" spc="-1" dirty="0" err="1">
                <a:latin typeface="Arial"/>
              </a:rPr>
              <a:t>Bloodbikes</a:t>
            </a:r>
            <a:r>
              <a:rPr lang="en-GB" b="0" strike="noStrike" spc="-1" dirty="0">
                <a:latin typeface="Arial"/>
              </a:rPr>
              <a:t> are the odd one out.  NHSBT and NEAS are fully funded by the NHS, Taxi firms obviously do it commercially – we are the only provider who do it for free run completely y volunteers.</a:t>
            </a:r>
          </a:p>
        </p:txBody>
      </p:sp>
      <p:sp>
        <p:nvSpPr>
          <p:cNvPr id="456"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5C748351-16D4-42B9-95C0-06FEB62208E2}"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57"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C5703CB0-E900-4CF0-9F90-15FD3DD287B3}" type="slidenum">
              <a:rPr lang="en-US" sz="1400" b="0" strike="noStrike" spc="-1">
                <a:solidFill>
                  <a:srgbClr val="000000"/>
                </a:solidFill>
                <a:latin typeface="Arial"/>
                <a:ea typeface="SimSun"/>
              </a:rPr>
              <a:t>2</a:t>
            </a:fld>
            <a:endParaRPr lang="en-GB" sz="1400" b="0" strike="noStrike"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PlaceHolder 1"/>
          <p:cNvSpPr>
            <a:spLocks noGrp="1" noRot="1" noChangeAspect="1"/>
          </p:cNvSpPr>
          <p:nvPr>
            <p:ph type="sldImg"/>
          </p:nvPr>
        </p:nvSpPr>
        <p:spPr>
          <a:xfrm>
            <a:off x="1250950" y="1279525"/>
            <a:ext cx="4605338" cy="3454400"/>
          </a:xfrm>
          <a:prstGeom prst="rect">
            <a:avLst/>
          </a:prstGeom>
          <a:ln w="0">
            <a:noFill/>
          </a:ln>
        </p:spPr>
      </p:sp>
      <p:sp>
        <p:nvSpPr>
          <p:cNvPr id="527"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endParaRPr lang="en-GB" sz="2000" b="0" strike="noStrike" spc="-1">
              <a:latin typeface="Arial"/>
            </a:endParaRPr>
          </a:p>
        </p:txBody>
      </p:sp>
      <p:sp>
        <p:nvSpPr>
          <p:cNvPr id="528"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84BA0BE9-1A70-4FB5-9826-8F53BC107746}"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29"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64316386-C4FF-4173-BAC8-25F57C7B1058}" type="slidenum">
              <a:rPr lang="en-US" sz="1400" b="0" strike="noStrike" spc="-1">
                <a:solidFill>
                  <a:srgbClr val="000000"/>
                </a:solidFill>
                <a:latin typeface="Arial"/>
                <a:ea typeface="SimSun"/>
              </a:rPr>
              <a:t>20</a:t>
            </a:fld>
            <a:endParaRPr lang="en-GB" sz="14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PlaceHolder 1"/>
          <p:cNvSpPr>
            <a:spLocks noGrp="1" noRot="1" noChangeAspect="1"/>
          </p:cNvSpPr>
          <p:nvPr>
            <p:ph type="sldImg"/>
          </p:nvPr>
        </p:nvSpPr>
        <p:spPr>
          <a:xfrm>
            <a:off x="1250950" y="1279525"/>
            <a:ext cx="4605338" cy="3454400"/>
          </a:xfrm>
          <a:prstGeom prst="rect">
            <a:avLst/>
          </a:prstGeom>
          <a:ln w="0">
            <a:noFill/>
          </a:ln>
        </p:spPr>
      </p:sp>
      <p:sp>
        <p:nvSpPr>
          <p:cNvPr id="531"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sz="1000" b="0" strike="noStrike" spc="-1" dirty="0">
                <a:latin typeface="Arial"/>
              </a:rPr>
              <a:t>Update August 2018</a:t>
            </a:r>
            <a:r>
              <a:rPr lang="en-GB" sz="1000" b="1" strike="noStrike" spc="-1" dirty="0">
                <a:latin typeface="Arial"/>
              </a:rPr>
              <a:t>– latest figures not yet received from GNAAS</a:t>
            </a:r>
            <a:endParaRPr lang="en-GB" sz="1000" b="0" strike="noStrike" spc="-1" dirty="0">
              <a:latin typeface="Arial"/>
            </a:endParaRPr>
          </a:p>
          <a:p>
            <a:pPr marL="216000" indent="-216000">
              <a:lnSpc>
                <a:spcPct val="100000"/>
              </a:lnSpc>
            </a:pPr>
            <a:r>
              <a:rPr lang="en-GB" sz="1000" b="0" strike="noStrike" spc="-1" dirty="0">
                <a:latin typeface="Arial"/>
              </a:rPr>
              <a:t>At least 28 lives have been saved as a result of air ambulances carrying blood on board, the charity has said averaging one per month.</a:t>
            </a:r>
          </a:p>
          <a:p>
            <a:pPr marL="216000" indent="-216000">
              <a:lnSpc>
                <a:spcPct val="100000"/>
              </a:lnSpc>
            </a:pPr>
            <a:r>
              <a:rPr lang="en-GB" sz="1000" b="0" strike="noStrike" spc="-1" dirty="0">
                <a:latin typeface="Arial"/>
              </a:rPr>
              <a:t>The Great North Air Ambulance Service (GNAAS), which covers the North East, Cumbria and North Yorkshire, started the scheme in January 2015.  We can generalise to say one “unexpected survivor” per month.</a:t>
            </a:r>
          </a:p>
          <a:p>
            <a:pPr marL="216000" indent="-216000">
              <a:lnSpc>
                <a:spcPct val="100000"/>
              </a:lnSpc>
            </a:pPr>
            <a:endParaRPr lang="en-GB" sz="1000" b="0" strike="noStrike" spc="-1" dirty="0">
              <a:latin typeface="Arial"/>
            </a:endParaRPr>
          </a:p>
          <a:p>
            <a:pPr marL="216000" indent="-216000">
              <a:lnSpc>
                <a:spcPct val="100000"/>
              </a:lnSpc>
            </a:pPr>
            <a:r>
              <a:rPr lang="en-GB" sz="1000" b="0" strike="noStrike" spc="-1" dirty="0">
                <a:latin typeface="Arial"/>
              </a:rPr>
              <a:t>Since then, medics have performed hundreds of transfusions, a third of which were deemed to have been of critical importance to survival.  Many others have had their outcomes improved by having the intervention.</a:t>
            </a:r>
            <a:br>
              <a:rPr sz="1000" dirty="0"/>
            </a:br>
            <a:br>
              <a:rPr sz="1000" dirty="0"/>
            </a:br>
            <a:r>
              <a:rPr lang="en-GB" sz="1000" b="0" strike="noStrike" spc="-1" dirty="0">
                <a:latin typeface="Arial"/>
              </a:rPr>
              <a:t>GNAAS  now run a HEMS (Helicopter Emergency Medical Service) car service in our city centres on Friday and Saturday nights which will soon be extended to operate weekend days too.  NBB now replenish the HEMS car or Helicopter (if required) during daytime.</a:t>
            </a:r>
          </a:p>
          <a:p>
            <a:pPr marL="216000" indent="-216000">
              <a:lnSpc>
                <a:spcPct val="100000"/>
              </a:lnSpc>
            </a:pPr>
            <a:r>
              <a:rPr lang="en-GB" sz="1000" b="0" strike="noStrike" spc="-1" dirty="0">
                <a:latin typeface="Arial"/>
              </a:rPr>
              <a:t>--------------------------------------------------------------------------------------------------------------</a:t>
            </a:r>
          </a:p>
          <a:p>
            <a:pPr marL="216000" indent="-216000">
              <a:lnSpc>
                <a:spcPct val="100000"/>
              </a:lnSpc>
            </a:pPr>
            <a:endParaRPr lang="en-GB" sz="1000" b="0" strike="noStrike" spc="-1" dirty="0">
              <a:latin typeface="Arial"/>
            </a:endParaRPr>
          </a:p>
          <a:p>
            <a:pPr marL="216000" indent="-216000">
              <a:lnSpc>
                <a:spcPct val="100000"/>
              </a:lnSpc>
            </a:pPr>
            <a:r>
              <a:rPr lang="en-GB" sz="1000" b="0" strike="noStrike" spc="-1" dirty="0">
                <a:latin typeface="Arial"/>
              </a:rPr>
              <a:t>As part of their 15</a:t>
            </a:r>
            <a:r>
              <a:rPr lang="en-GB" sz="1000" b="0" strike="noStrike" spc="-1" baseline="30000" dirty="0">
                <a:latin typeface="Arial"/>
              </a:rPr>
              <a:t>th</a:t>
            </a:r>
            <a:r>
              <a:rPr lang="en-GB" sz="1000" b="0" strike="noStrike" spc="-1" dirty="0">
                <a:latin typeface="Arial"/>
              </a:rPr>
              <a:t> Anniversary celebrations GNAAS highlighted 15 memorable patients – including Logan Murdoch a </a:t>
            </a:r>
            <a:r>
              <a:rPr lang="en-GB" sz="1000" b="1" strike="noStrike" spc="-1" dirty="0" err="1">
                <a:solidFill>
                  <a:srgbClr val="000000"/>
                </a:solidFill>
                <a:latin typeface="Arial"/>
                <a:ea typeface="SimSun"/>
              </a:rPr>
              <a:t>FOUR-year</a:t>
            </a:r>
            <a:r>
              <a:rPr lang="en-GB" sz="1000" b="1" strike="noStrike" spc="-1" dirty="0">
                <a:solidFill>
                  <a:srgbClr val="000000"/>
                </a:solidFill>
                <a:latin typeface="Arial"/>
                <a:ea typeface="SimSun"/>
              </a:rPr>
              <a:t>-old</a:t>
            </a:r>
            <a:r>
              <a:rPr lang="en-GB" sz="1000" b="0" strike="noStrike" spc="-1" dirty="0">
                <a:solidFill>
                  <a:srgbClr val="000000"/>
                </a:solidFill>
                <a:latin typeface="Arial"/>
                <a:ea typeface="SimSun"/>
              </a:rPr>
              <a:t> boy who was ‘internally decapitated’ and not expected to survive the same horrific road crash which killed his mother and great-grandmother</a:t>
            </a:r>
            <a:endParaRPr lang="en-GB" sz="1000" b="0" strike="noStrike" spc="-1" dirty="0">
              <a:latin typeface="Arial"/>
            </a:endParaRPr>
          </a:p>
          <a:p>
            <a:pPr marL="216000" indent="-216000">
              <a:lnSpc>
                <a:spcPct val="100000"/>
              </a:lnSpc>
            </a:pPr>
            <a:endParaRPr lang="en-GB" sz="1000" b="0" strike="noStrike" spc="-1" dirty="0">
              <a:latin typeface="Arial"/>
            </a:endParaRPr>
          </a:p>
          <a:p>
            <a:pPr marL="216000" indent="-216000">
              <a:lnSpc>
                <a:spcPct val="100000"/>
              </a:lnSpc>
            </a:pPr>
            <a:r>
              <a:rPr lang="en-GB" sz="1000" b="0" strike="noStrike" spc="-1" dirty="0">
                <a:solidFill>
                  <a:srgbClr val="000000"/>
                </a:solidFill>
                <a:latin typeface="Arial"/>
                <a:ea typeface="SimSun"/>
              </a:rPr>
              <a:t>Logan Murdoch, from Carlisle, was left fighting for his life after a serious traffic collision on the A595 at Newby Cross. His mother, and great-grandmother, died in the incident, when their car collided with a van on February 23, 2016.  Logan suffered an internal decapitation, which is a separation of the spinal column from the base of the skull, as well as brain injuries, a punctured lung and a broken collar bone. He was not breathing when the GNAAS crew arrived at the incident.  Logan was resuscitated at the roadside before being put into a medically-induced coma by the GNAAS doctor-led trauma team. He was also given blood </a:t>
            </a:r>
            <a:r>
              <a:rPr lang="en-GB" sz="1000" b="0" strike="noStrike" spc="-1" dirty="0" err="1">
                <a:solidFill>
                  <a:srgbClr val="000000"/>
                </a:solidFill>
                <a:latin typeface="Arial"/>
                <a:ea typeface="SimSun"/>
              </a:rPr>
              <a:t>en</a:t>
            </a:r>
            <a:r>
              <a:rPr lang="en-GB" sz="1000" b="0" strike="noStrike" spc="-1" dirty="0">
                <a:solidFill>
                  <a:srgbClr val="000000"/>
                </a:solidFill>
                <a:latin typeface="Arial"/>
                <a:ea typeface="SimSun"/>
              </a:rPr>
              <a:t> route to the Royal Victoria Infirmary in Newcastle.  </a:t>
            </a:r>
            <a:endParaRPr lang="en-GB" sz="1000" b="0" strike="noStrike" spc="-1" dirty="0">
              <a:latin typeface="Arial"/>
            </a:endParaRPr>
          </a:p>
          <a:p>
            <a:pPr marL="216000" indent="-216000">
              <a:lnSpc>
                <a:spcPct val="100000"/>
              </a:lnSpc>
            </a:pPr>
            <a:endParaRPr lang="en-GB" sz="1000" b="0" strike="noStrike" spc="-1" dirty="0">
              <a:latin typeface="Arial"/>
            </a:endParaRPr>
          </a:p>
          <a:p>
            <a:pPr marL="216000" indent="-216000">
              <a:lnSpc>
                <a:spcPct val="100000"/>
              </a:lnSpc>
            </a:pPr>
            <a:r>
              <a:rPr lang="en-GB" sz="1000" b="0" strike="noStrike" spc="-1" dirty="0">
                <a:solidFill>
                  <a:srgbClr val="000000"/>
                </a:solidFill>
                <a:latin typeface="Arial"/>
                <a:ea typeface="SimSun"/>
              </a:rPr>
              <a:t>GNAAS  - Dr Duffy said: “Logan was one of our ‘unexpected survivors.’ That means that statistically, with the injuries he sustained, he was unlikely to survive.” </a:t>
            </a:r>
            <a:br>
              <a:rPr sz="1000" dirty="0"/>
            </a:br>
            <a:br>
              <a:rPr dirty="0"/>
            </a:b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532"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785D6E84-9632-4E48-8E27-BB0075811B13}"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33"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4EDA1194-8FA3-42D5-815E-07691DD9CD2A}" type="slidenum">
              <a:rPr lang="en-US" sz="1400" b="0" strike="noStrike" spc="-1">
                <a:solidFill>
                  <a:srgbClr val="000000"/>
                </a:solidFill>
                <a:latin typeface="Arial"/>
                <a:ea typeface="SimSun"/>
              </a:rPr>
              <a:t>21</a:t>
            </a:fld>
            <a:endParaRPr lang="en-GB" sz="14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PlaceHolder 1"/>
          <p:cNvSpPr>
            <a:spLocks noGrp="1" noRot="1" noChangeAspect="1"/>
          </p:cNvSpPr>
          <p:nvPr>
            <p:ph type="sldImg"/>
          </p:nvPr>
        </p:nvSpPr>
        <p:spPr>
          <a:xfrm>
            <a:off x="1251000" y="1279440"/>
            <a:ext cx="4605120" cy="3454200"/>
          </a:xfrm>
          <a:prstGeom prst="rect">
            <a:avLst/>
          </a:prstGeom>
          <a:ln w="0">
            <a:noFill/>
          </a:ln>
        </p:spPr>
      </p:sp>
      <p:sp>
        <p:nvSpPr>
          <p:cNvPr id="535"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sz="2000" b="0" strike="noStrike" spc="-1">
                <a:latin typeface="Arial"/>
              </a:rPr>
              <a:t>Highlighted some key phrases </a:t>
            </a:r>
          </a:p>
        </p:txBody>
      </p:sp>
      <p:sp>
        <p:nvSpPr>
          <p:cNvPr id="536"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55DA21D5-82F2-4639-9D83-8AC6A5F2F58F}"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37"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CDC73135-7C5E-4BDC-814E-B659FBACC850}" type="slidenum">
              <a:rPr lang="en-US" sz="1400" b="0" strike="noStrike" spc="-1">
                <a:solidFill>
                  <a:srgbClr val="000000"/>
                </a:solidFill>
                <a:latin typeface="Arial"/>
                <a:ea typeface="SimSun"/>
              </a:rPr>
              <a:t>22</a:t>
            </a:fld>
            <a:endParaRPr lang="en-GB" sz="1400" b="0" strike="noStrike"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PlaceHolder 1"/>
          <p:cNvSpPr>
            <a:spLocks noGrp="1" noRot="1" noChangeAspect="1"/>
          </p:cNvSpPr>
          <p:nvPr>
            <p:ph type="sldImg"/>
          </p:nvPr>
        </p:nvSpPr>
        <p:spPr>
          <a:xfrm>
            <a:off x="1250950" y="1279525"/>
            <a:ext cx="4605338" cy="3454400"/>
          </a:xfrm>
          <a:prstGeom prst="rect">
            <a:avLst/>
          </a:prstGeom>
          <a:ln w="0">
            <a:noFill/>
          </a:ln>
        </p:spPr>
      </p:sp>
      <p:sp>
        <p:nvSpPr>
          <p:cNvPr id="539" name="PlaceHolder 2"/>
          <p:cNvSpPr>
            <a:spLocks noGrp="1"/>
          </p:cNvSpPr>
          <p:nvPr>
            <p:ph type="body"/>
          </p:nvPr>
        </p:nvSpPr>
        <p:spPr>
          <a:xfrm>
            <a:off x="710640" y="4926240"/>
            <a:ext cx="5682240" cy="4028760"/>
          </a:xfrm>
          <a:prstGeom prst="rect">
            <a:avLst/>
          </a:prstGeom>
          <a:noFill/>
          <a:ln w="0">
            <a:noFill/>
          </a:ln>
        </p:spPr>
        <p:txBody>
          <a:bodyPr lIns="90000" tIns="45000" rIns="90000" bIns="45000" anchor="t">
            <a:noAutofit/>
          </a:bodyPr>
          <a:lstStyle/>
          <a:p>
            <a:endParaRPr lang="en-GB" sz="2000" b="0" strike="noStrike" spc="-1">
              <a:latin typeface="Arial"/>
            </a:endParaRPr>
          </a:p>
        </p:txBody>
      </p:sp>
      <p:sp>
        <p:nvSpPr>
          <p:cNvPr id="540"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CD5E595B-6ECC-4822-8E5B-C08FD13C1158}" type="datetime1">
              <a:rPr lang="en-GB" sz="1400" b="0" strike="noStrike" spc="-1">
                <a:latin typeface="Times New Roman"/>
              </a:rPr>
              <a:t>03/11/2021</a:t>
            </a:fld>
            <a:endParaRPr lang="en-GB" sz="1400" b="0" strike="noStrike" spc="-1">
              <a:latin typeface="Times New Roman"/>
            </a:endParaRPr>
          </a:p>
        </p:txBody>
      </p:sp>
      <p:sp>
        <p:nvSpPr>
          <p:cNvPr id="541"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7B98831E-58B4-4A57-A13D-57745DE1B752}" type="slidenum">
              <a:rPr lang="en-US" sz="1400" b="0" strike="noStrike" spc="-1">
                <a:latin typeface="Times New Roman"/>
              </a:rPr>
              <a:t>23</a:t>
            </a:fld>
            <a:endParaRPr lang="en-GB" sz="1400" b="0" strike="noStrike" spc="-1">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PlaceHolder 1"/>
          <p:cNvSpPr>
            <a:spLocks noGrp="1" noRot="1" noChangeAspect="1"/>
          </p:cNvSpPr>
          <p:nvPr>
            <p:ph type="sldImg"/>
          </p:nvPr>
        </p:nvSpPr>
        <p:spPr>
          <a:xfrm>
            <a:off x="1250950" y="1279525"/>
            <a:ext cx="4605338" cy="3454400"/>
          </a:xfrm>
          <a:prstGeom prst="rect">
            <a:avLst/>
          </a:prstGeom>
          <a:ln w="0">
            <a:noFill/>
          </a:ln>
        </p:spPr>
      </p:sp>
      <p:sp>
        <p:nvSpPr>
          <p:cNvPr id="543"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sz="2000" b="0" strike="noStrike" spc="-1">
                <a:latin typeface="Arial"/>
              </a:rPr>
              <a:t>Feedback received from the RVI -  some details redacted to aid anonymity for the patient</a:t>
            </a:r>
            <a:br/>
            <a:br/>
            <a:r>
              <a:rPr lang="en-GB" sz="2000" b="0" strike="noStrike" spc="-1">
                <a:latin typeface="Arial"/>
              </a:rPr>
              <a:t>Perhaps enhances our ability to say that our service saves lives</a:t>
            </a:r>
          </a:p>
        </p:txBody>
      </p:sp>
      <p:sp>
        <p:nvSpPr>
          <p:cNvPr id="544"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6AEEA27E-FAE3-4ED7-990E-338ABD9814AD}"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45"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9E026793-376D-417A-80A1-F8BB474FA641}" type="slidenum">
              <a:rPr lang="en-US" sz="1400" b="0" strike="noStrike" spc="-1">
                <a:solidFill>
                  <a:srgbClr val="000000"/>
                </a:solidFill>
                <a:latin typeface="Arial"/>
                <a:ea typeface="SimSun"/>
              </a:rPr>
              <a:t>24</a:t>
            </a:fld>
            <a:endParaRPr lang="en-GB" sz="1400" b="0" strike="noStrike" spc="-1">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PlaceHolder 1"/>
          <p:cNvSpPr>
            <a:spLocks noGrp="1" noRot="1" noChangeAspect="1"/>
          </p:cNvSpPr>
          <p:nvPr>
            <p:ph type="sldImg"/>
          </p:nvPr>
        </p:nvSpPr>
        <p:spPr>
          <a:xfrm>
            <a:off x="1250950" y="1279525"/>
            <a:ext cx="4605338" cy="3454400"/>
          </a:xfrm>
          <a:prstGeom prst="rect">
            <a:avLst/>
          </a:prstGeom>
          <a:ln w="0">
            <a:noFill/>
          </a:ln>
        </p:spPr>
      </p:sp>
      <p:sp>
        <p:nvSpPr>
          <p:cNvPr id="547"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sz="2000" b="0" strike="noStrike" spc="-1">
                <a:latin typeface="Arial"/>
              </a:rPr>
              <a:t>Feedback received from Carol Malia</a:t>
            </a:r>
          </a:p>
        </p:txBody>
      </p:sp>
      <p:sp>
        <p:nvSpPr>
          <p:cNvPr id="548"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AF1E03B8-48B2-4D99-ACC4-3E3F76423CEC}"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49"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BAB18000-4254-4C66-883E-02A70084FD46}" type="slidenum">
              <a:rPr lang="en-US" sz="1400" b="0" strike="noStrike" spc="-1">
                <a:solidFill>
                  <a:srgbClr val="000000"/>
                </a:solidFill>
                <a:latin typeface="Arial"/>
                <a:ea typeface="SimSun"/>
              </a:rPr>
              <a:t>25</a:t>
            </a:fld>
            <a:endParaRPr lang="en-GB" sz="1400" b="0" strike="noStrike" spc="-1">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PlaceHolder 1"/>
          <p:cNvSpPr>
            <a:spLocks noGrp="1" noRot="1" noChangeAspect="1"/>
          </p:cNvSpPr>
          <p:nvPr>
            <p:ph type="sldImg"/>
          </p:nvPr>
        </p:nvSpPr>
        <p:spPr>
          <a:xfrm>
            <a:off x="1251000" y="1279440"/>
            <a:ext cx="4605120" cy="3454200"/>
          </a:xfrm>
          <a:prstGeom prst="rect">
            <a:avLst/>
          </a:prstGeom>
          <a:ln w="0">
            <a:noFill/>
          </a:ln>
        </p:spPr>
      </p:sp>
      <p:sp>
        <p:nvSpPr>
          <p:cNvPr id="551"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endParaRPr lang="en-GB" sz="2000" b="0" strike="noStrike" spc="-1">
              <a:latin typeface="Arial"/>
            </a:endParaRPr>
          </a:p>
        </p:txBody>
      </p:sp>
      <p:sp>
        <p:nvSpPr>
          <p:cNvPr id="552"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94261CB5-D697-4872-AF75-4478B457BE33}"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553"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C440EA58-2E5A-42AA-AAFD-5B9F90936725}" type="slidenum">
              <a:rPr lang="en-US" sz="1400" b="0" strike="noStrike" spc="-1">
                <a:solidFill>
                  <a:srgbClr val="000000"/>
                </a:solidFill>
                <a:latin typeface="Arial"/>
                <a:ea typeface="SimSun"/>
              </a:rPr>
              <a:t>26</a:t>
            </a:fld>
            <a:endParaRPr lang="en-GB" sz="14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noRot="1" noChangeAspect="1"/>
          </p:cNvSpPr>
          <p:nvPr>
            <p:ph type="sldImg"/>
          </p:nvPr>
        </p:nvSpPr>
        <p:spPr>
          <a:xfrm>
            <a:off x="1250950" y="1279525"/>
            <a:ext cx="4605338" cy="3454400"/>
          </a:xfrm>
          <a:prstGeom prst="rect">
            <a:avLst/>
          </a:prstGeom>
          <a:ln w="0">
            <a:noFill/>
          </a:ln>
        </p:spPr>
      </p:sp>
      <p:sp>
        <p:nvSpPr>
          <p:cNvPr id="459"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b="0" strike="noStrike" spc="-1" dirty="0">
                <a:latin typeface="Arial"/>
              </a:rPr>
              <a:t>We are a charity.  </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When NHS couriers go home, hospitals used to rely on taxis or couriers to move urgent items out of hours.</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We are not part of the NHS, or Blood Transfusion Service, but an independent charity.</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Our charitable aim is to improve health and save lives.</a:t>
            </a:r>
          </a:p>
        </p:txBody>
      </p:sp>
      <p:sp>
        <p:nvSpPr>
          <p:cNvPr id="460"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4504966E-A26D-4E72-9FB8-EC5498A4D760}"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61"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E8E58273-C299-4411-9B05-F34DD6D46CBD}" type="slidenum">
              <a:rPr lang="en-US" sz="1400" b="0" strike="noStrike" spc="-1">
                <a:solidFill>
                  <a:srgbClr val="000000"/>
                </a:solidFill>
                <a:latin typeface="Arial"/>
                <a:ea typeface="SimSun"/>
              </a:rPr>
              <a:t>3</a:t>
            </a:fld>
            <a:endParaRPr lang="en-GB" sz="14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PlaceHolder 1"/>
          <p:cNvSpPr>
            <a:spLocks noGrp="1" noRot="1" noChangeAspect="1"/>
          </p:cNvSpPr>
          <p:nvPr>
            <p:ph type="sldImg"/>
          </p:nvPr>
        </p:nvSpPr>
        <p:spPr>
          <a:xfrm>
            <a:off x="1250950" y="1279525"/>
            <a:ext cx="4605338" cy="3454400"/>
          </a:xfrm>
          <a:prstGeom prst="rect">
            <a:avLst/>
          </a:prstGeom>
          <a:ln w="0">
            <a:noFill/>
          </a:ln>
        </p:spPr>
      </p:sp>
      <p:sp>
        <p:nvSpPr>
          <p:cNvPr id="463"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sz="1400" b="0" strike="noStrike" spc="-1" dirty="0">
                <a:latin typeface="Arial"/>
              </a:rPr>
              <a:t>Only the North West of Scotland is not covered.</a:t>
            </a:r>
          </a:p>
          <a:p>
            <a:pPr marL="216000" indent="-216000">
              <a:lnSpc>
                <a:spcPct val="100000"/>
              </a:lnSpc>
            </a:pPr>
            <a:r>
              <a:rPr lang="en-GB" sz="1400" b="0" strike="noStrike" spc="-1" dirty="0">
                <a:latin typeface="Arial"/>
              </a:rPr>
              <a:t>A group has formed in Aberdeen to cover the NE of Scotland</a:t>
            </a:r>
          </a:p>
          <a:p>
            <a:pPr marL="216000" indent="-216000">
              <a:lnSpc>
                <a:spcPct val="100000"/>
              </a:lnSpc>
            </a:pPr>
            <a:r>
              <a:rPr lang="en-GB" sz="1400" b="0" strike="noStrike" spc="-1" dirty="0">
                <a:latin typeface="Arial"/>
              </a:rPr>
              <a:t>Of the ? groups that are not members of NABB, many are working towards the standards required for membership</a:t>
            </a:r>
          </a:p>
          <a:p>
            <a:pPr marL="216000" indent="-216000">
              <a:lnSpc>
                <a:spcPct val="100000"/>
              </a:lnSpc>
            </a:pPr>
            <a:endParaRPr lang="en-GB" sz="1400" b="0" strike="noStrike" spc="-1" dirty="0">
              <a:latin typeface="Arial"/>
            </a:endParaRPr>
          </a:p>
          <a:p>
            <a:pPr marL="216000" indent="-216000">
              <a:lnSpc>
                <a:spcPct val="100000"/>
              </a:lnSpc>
            </a:pPr>
            <a:r>
              <a:rPr lang="en-GB" sz="1400" b="0" strike="noStrike" spc="-1" dirty="0">
                <a:latin typeface="Arial"/>
              </a:rPr>
              <a:t>In recent years NBB has carried out 13,000 jobs on average, that about 1 in 7 of all jobs nationally.</a:t>
            </a:r>
          </a:p>
          <a:p>
            <a:pPr marL="216000" indent="-216000">
              <a:lnSpc>
                <a:spcPct val="100000"/>
              </a:lnSpc>
            </a:pPr>
            <a:endParaRPr lang="en-GB" sz="1400" b="0" strike="noStrike" spc="-1" dirty="0">
              <a:latin typeface="Arial"/>
            </a:endParaRPr>
          </a:p>
          <a:p>
            <a:pPr marL="216000" indent="-216000">
              <a:lnSpc>
                <a:spcPct val="100000"/>
              </a:lnSpc>
            </a:pPr>
            <a:r>
              <a:rPr lang="en-GB" sz="1400" b="0" strike="noStrike" spc="-1" dirty="0">
                <a:latin typeface="Arial"/>
              </a:rPr>
              <a:t>Queen’s award for voluntary service is </a:t>
            </a:r>
            <a:r>
              <a:rPr lang="en-GB" sz="1400" b="1" strike="noStrike" spc="-1" dirty="0">
                <a:latin typeface="Arial"/>
              </a:rPr>
              <a:t>regarded as the MBE for charities </a:t>
            </a:r>
            <a:r>
              <a:rPr lang="en-GB" sz="1400" b="0" strike="noStrike" spc="-1" dirty="0">
                <a:latin typeface="Arial"/>
              </a:rPr>
              <a:t>it is open to </a:t>
            </a:r>
            <a:r>
              <a:rPr lang="en-GB" sz="1400" b="1" strike="noStrike" spc="-1" dirty="0">
                <a:latin typeface="Arial"/>
              </a:rPr>
              <a:t>local </a:t>
            </a:r>
            <a:r>
              <a:rPr lang="en-GB" sz="1400" b="0" strike="noStrike" spc="-1" dirty="0">
                <a:latin typeface="Arial"/>
              </a:rPr>
              <a:t>charities who have existed for 3 years or more deemed to enhance their local communities.  Our view is that we are, of course, delighted to receive the award it recognises the importance of the service we provide as well as the professionalism and dedication of our volunteers</a:t>
            </a:r>
          </a:p>
        </p:txBody>
      </p:sp>
      <p:sp>
        <p:nvSpPr>
          <p:cNvPr id="464"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A1489270-80E7-40A7-BD2B-3FB92B2B1449}"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65"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287ACD02-626B-46D9-96D9-8778BD21B693}" type="slidenum">
              <a:rPr lang="en-US" sz="1400" b="0" strike="noStrike" spc="-1">
                <a:solidFill>
                  <a:srgbClr val="000000"/>
                </a:solidFill>
                <a:latin typeface="Arial"/>
                <a:ea typeface="SimSun"/>
              </a:rPr>
              <a:t>4</a:t>
            </a:fld>
            <a:endParaRPr lang="en-GB" sz="14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250950" y="1279525"/>
            <a:ext cx="4605338" cy="3454400"/>
          </a:xfrm>
          <a:prstGeom prst="rect">
            <a:avLst/>
          </a:prstGeom>
          <a:ln w="0">
            <a:noFill/>
          </a:ln>
        </p:spPr>
      </p:sp>
      <p:sp>
        <p:nvSpPr>
          <p:cNvPr id="467"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endParaRPr lang="en-GB" sz="2000" b="0" strike="noStrike" spc="-1" dirty="0">
              <a:latin typeface="Arial"/>
            </a:endParaRPr>
          </a:p>
          <a:p>
            <a:pPr marL="216000" indent="-216000">
              <a:lnSpc>
                <a:spcPct val="100000"/>
              </a:lnSpc>
            </a:pPr>
            <a:r>
              <a:rPr lang="en-GB" sz="1400" b="0" strike="noStrike" spc="-1" dirty="0">
                <a:latin typeface="Arial"/>
              </a:rPr>
              <a:t>In 2021 (or 2019)  NBB carried out around 13300 jobs  - 13% of the national total of 100,000 that’s about 1 in 7 jobs  From 1 in 36 groups</a:t>
            </a:r>
          </a:p>
          <a:p>
            <a:pPr marL="216000" indent="-216000">
              <a:lnSpc>
                <a:spcPct val="100000"/>
              </a:lnSpc>
            </a:pPr>
            <a:endParaRPr lang="en-GB" sz="1400" b="0" strike="noStrike" spc="-1" dirty="0">
              <a:latin typeface="Arial"/>
            </a:endParaRPr>
          </a:p>
          <a:p>
            <a:pPr marL="216000" indent="-216000">
              <a:lnSpc>
                <a:spcPct val="100000"/>
              </a:lnSpc>
            </a:pPr>
            <a:r>
              <a:rPr lang="en-GB" sz="1400" b="0" strike="noStrike" spc="-1" dirty="0">
                <a:latin typeface="Arial"/>
              </a:rPr>
              <a:t>Queen’s award for voluntary service is </a:t>
            </a:r>
            <a:r>
              <a:rPr lang="en-GB" sz="1400" b="1" strike="noStrike" spc="-1" dirty="0">
                <a:latin typeface="Arial"/>
              </a:rPr>
              <a:t>regarded as the MBE for charities </a:t>
            </a:r>
            <a:r>
              <a:rPr lang="en-GB" sz="1400" b="0" strike="noStrike" spc="-1" dirty="0">
                <a:latin typeface="Arial"/>
              </a:rPr>
              <a:t>it is open to </a:t>
            </a:r>
            <a:r>
              <a:rPr lang="en-GB" sz="1400" b="1" strike="noStrike" spc="-1" dirty="0">
                <a:latin typeface="Arial"/>
              </a:rPr>
              <a:t>local </a:t>
            </a:r>
            <a:r>
              <a:rPr lang="en-GB" sz="1400" b="0" strike="noStrike" spc="-1" dirty="0">
                <a:latin typeface="Arial"/>
              </a:rPr>
              <a:t>charities who have existed for 3 years or more deemed to enhance their local communities.  Our view is that we are, of course, delighted to receive the award it recognises the importance of the service we provide as well as the professionalism and dedication of our volunteers</a:t>
            </a:r>
          </a:p>
          <a:p>
            <a:pPr marL="216000" indent="-216000">
              <a:lnSpc>
                <a:spcPct val="100000"/>
              </a:lnSpc>
            </a:pPr>
            <a:endParaRPr lang="en-GB" sz="1400" b="0" strike="noStrike" spc="-1" dirty="0">
              <a:latin typeface="Arial"/>
            </a:endParaRPr>
          </a:p>
          <a:p>
            <a:pPr marL="216000" indent="-216000">
              <a:lnSpc>
                <a:spcPct val="100000"/>
              </a:lnSpc>
            </a:pPr>
            <a:r>
              <a:rPr lang="en-GB" sz="1400" b="0" strike="noStrike" spc="-1" dirty="0">
                <a:latin typeface="Arial"/>
              </a:rPr>
              <a:t>Winning the “Volunteer of the Year at Newcastle Hospitals shows that the NHS Trusts value the work we do.  This was the first time Newcastle Hospitals have had such an award so we were up against the likes of the Royal Volunteer Service (previously WRVS) and Daft as a Brush (to name just two) so we were especially proud that the staff and the management recognised the work we do.</a:t>
            </a:r>
          </a:p>
        </p:txBody>
      </p:sp>
      <p:sp>
        <p:nvSpPr>
          <p:cNvPr id="468"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67CABC1D-8EDC-406C-8BB8-8B15B95565A0}"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69"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C43FE280-A90B-4940-B332-2D1A64A45DEF}" type="slidenum">
              <a:rPr lang="en-US" sz="1400" b="0" strike="noStrike" spc="-1">
                <a:solidFill>
                  <a:srgbClr val="000000"/>
                </a:solidFill>
                <a:latin typeface="Arial"/>
                <a:ea typeface="SimSun"/>
              </a:rPr>
              <a:t>5</a:t>
            </a:fld>
            <a:endParaRPr lang="en-GB" sz="14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PlaceHolder 1"/>
          <p:cNvSpPr>
            <a:spLocks noGrp="1" noRot="1" noChangeAspect="1"/>
          </p:cNvSpPr>
          <p:nvPr>
            <p:ph type="sldImg"/>
          </p:nvPr>
        </p:nvSpPr>
        <p:spPr>
          <a:xfrm>
            <a:off x="1250950" y="1279525"/>
            <a:ext cx="4605338" cy="3454400"/>
          </a:xfrm>
          <a:prstGeom prst="rect">
            <a:avLst/>
          </a:prstGeom>
          <a:ln w="0">
            <a:noFill/>
          </a:ln>
        </p:spPr>
      </p:sp>
      <p:sp>
        <p:nvSpPr>
          <p:cNvPr id="471"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b="0" strike="noStrike" spc="-1" dirty="0">
                <a:latin typeface="Arial"/>
              </a:rPr>
              <a:t>Delivering to hospitals is the visible part of our service, our equivalent of a duck on the lake</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Everything else is what it takes to enable the delivery service – paddling like mad under the water.</a:t>
            </a:r>
          </a:p>
        </p:txBody>
      </p:sp>
      <p:sp>
        <p:nvSpPr>
          <p:cNvPr id="472"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E1F340E5-CF0C-4151-9623-A6773DF1D3BE}"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73"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93C2BB5C-E183-43A3-A4FE-0A5D4BFE3423}" type="slidenum">
              <a:rPr lang="en-US" sz="1400" b="0" strike="noStrike" spc="-1">
                <a:solidFill>
                  <a:srgbClr val="000000"/>
                </a:solidFill>
                <a:latin typeface="Arial"/>
                <a:ea typeface="SimSun"/>
              </a:rPr>
              <a:t>6</a:t>
            </a:fld>
            <a:endParaRPr lang="en-GB" sz="14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PlaceHolder 1"/>
          <p:cNvSpPr>
            <a:spLocks noGrp="1" noRot="1" noChangeAspect="1"/>
          </p:cNvSpPr>
          <p:nvPr>
            <p:ph type="sldImg"/>
          </p:nvPr>
        </p:nvSpPr>
        <p:spPr>
          <a:xfrm>
            <a:off x="1250950" y="1279525"/>
            <a:ext cx="4605338" cy="3454400"/>
          </a:xfrm>
          <a:prstGeom prst="rect">
            <a:avLst/>
          </a:prstGeom>
          <a:ln w="0">
            <a:noFill/>
          </a:ln>
        </p:spPr>
      </p:sp>
      <p:sp>
        <p:nvSpPr>
          <p:cNvPr id="475"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endParaRPr lang="en-GB" sz="2000" b="0" strike="noStrike" spc="-1" dirty="0">
              <a:latin typeface="Arial"/>
            </a:endParaRPr>
          </a:p>
          <a:p>
            <a:pPr marL="216000" indent="-216000">
              <a:lnSpc>
                <a:spcPct val="100000"/>
              </a:lnSpc>
            </a:pPr>
            <a:endParaRPr lang="en-GB" sz="2000" b="0" strike="noStrike" spc="-1" dirty="0">
              <a:latin typeface="Arial"/>
            </a:endParaRPr>
          </a:p>
          <a:p>
            <a:pPr marL="216000" indent="-216000">
              <a:lnSpc>
                <a:spcPct val="100000"/>
              </a:lnSpc>
            </a:pPr>
            <a:endParaRPr lang="en-GB" sz="2000" b="0" strike="noStrike" spc="-1" dirty="0">
              <a:latin typeface="Arial"/>
            </a:endParaRPr>
          </a:p>
          <a:p>
            <a:pPr marL="216000" indent="-216000">
              <a:lnSpc>
                <a:spcPct val="100000"/>
              </a:lnSpc>
            </a:pPr>
            <a:r>
              <a:rPr lang="en-GB" b="0" strike="noStrike" spc="-1" dirty="0">
                <a:latin typeface="Arial"/>
              </a:rPr>
              <a:t>The map outlines our region</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It is more or less the medieval kingdom of Northumbria. (Originally it included North Yorkshire hence “North of the Humber Area”)</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We can do relay runs with neighbouring groups.</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We have serviced over 80 locations in the region</a:t>
            </a:r>
          </a:p>
        </p:txBody>
      </p:sp>
      <p:sp>
        <p:nvSpPr>
          <p:cNvPr id="476"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C4CAD163-F92B-41F6-BE7C-443E58C1D76C}"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77"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804B8847-39FC-4716-A8CC-22C3A8BAA17D}" type="slidenum">
              <a:rPr lang="en-US" sz="1400" b="0" strike="noStrike" spc="-1">
                <a:solidFill>
                  <a:srgbClr val="000000"/>
                </a:solidFill>
                <a:latin typeface="Arial"/>
                <a:ea typeface="SimSun"/>
              </a:rPr>
              <a:t>7</a:t>
            </a:fld>
            <a:endParaRPr lang="en-GB" sz="14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PlaceHolder 1"/>
          <p:cNvSpPr>
            <a:spLocks noGrp="1" noRot="1" noChangeAspect="1"/>
          </p:cNvSpPr>
          <p:nvPr>
            <p:ph type="sldImg"/>
          </p:nvPr>
        </p:nvSpPr>
        <p:spPr>
          <a:xfrm>
            <a:off x="1250950" y="1279525"/>
            <a:ext cx="4605338" cy="3454400"/>
          </a:xfrm>
          <a:prstGeom prst="rect">
            <a:avLst/>
          </a:prstGeom>
          <a:ln w="0">
            <a:noFill/>
          </a:ln>
        </p:spPr>
      </p:sp>
      <p:sp>
        <p:nvSpPr>
          <p:cNvPr id="479" name="PlaceHolder 2"/>
          <p:cNvSpPr>
            <a:spLocks noGrp="1"/>
          </p:cNvSpPr>
          <p:nvPr>
            <p:ph type="body"/>
          </p:nvPr>
        </p:nvSpPr>
        <p:spPr>
          <a:xfrm>
            <a:off x="710280" y="4925520"/>
            <a:ext cx="5682960" cy="4030200"/>
          </a:xfrm>
          <a:prstGeom prst="rect">
            <a:avLst/>
          </a:prstGeom>
          <a:noFill/>
          <a:ln w="0">
            <a:noFill/>
          </a:ln>
        </p:spPr>
        <p:txBody>
          <a:bodyPr lIns="90000" tIns="45000" rIns="90000" bIns="45000" anchor="t">
            <a:noAutofit/>
          </a:bodyPr>
          <a:lstStyle/>
          <a:p>
            <a:pPr marL="216000" indent="-216000">
              <a:lnSpc>
                <a:spcPct val="100000"/>
              </a:lnSpc>
            </a:pPr>
            <a:r>
              <a:rPr lang="en-GB" b="0" strike="noStrike" spc="-1" dirty="0">
                <a:latin typeface="Arial"/>
              </a:rPr>
              <a:t>We are led to believe that just one of the Trusts in the North East saved over £50,000 in a financial year as a result of NBB.</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While corporate and large donors are happy enough to fund major capital items like vehicles, it is much harder to get funding for “running costs” as donors find it hard to see “what they get for their money”.  We still, therefore, run hundreds (literally) of “tin – rattling” events collecting small donations to cover our running costs.  After one busy bank holiday weekend our cashier had 35Kg of cash to take to the bank (that’s the equivalent of 35 bags of sugar).</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We have no gender pay gap, the women get nowt the same as the men</a:t>
            </a:r>
          </a:p>
        </p:txBody>
      </p:sp>
      <p:sp>
        <p:nvSpPr>
          <p:cNvPr id="480"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F5323B6D-E72C-4F17-A8BC-7C64A5DA90AA}"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81"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D8B85D45-A2BF-4537-9965-A186F6605263}" type="slidenum">
              <a:rPr lang="en-US" sz="1400" b="0" strike="noStrike" spc="-1">
                <a:solidFill>
                  <a:srgbClr val="000000"/>
                </a:solidFill>
                <a:latin typeface="Arial"/>
                <a:ea typeface="SimSun"/>
              </a:rPr>
              <a:t>8</a:t>
            </a:fld>
            <a:endParaRPr lang="en-GB" sz="14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noRot="1" noChangeAspect="1"/>
          </p:cNvSpPr>
          <p:nvPr>
            <p:ph type="sldImg"/>
          </p:nvPr>
        </p:nvSpPr>
        <p:spPr>
          <a:xfrm>
            <a:off x="1250950" y="1279525"/>
            <a:ext cx="4605338" cy="3454400"/>
          </a:xfrm>
          <a:prstGeom prst="rect">
            <a:avLst/>
          </a:prstGeom>
          <a:ln w="0">
            <a:noFill/>
          </a:ln>
        </p:spPr>
      </p:sp>
      <p:sp>
        <p:nvSpPr>
          <p:cNvPr id="483" name="PlaceHolder 2"/>
          <p:cNvSpPr>
            <a:spLocks noGrp="1"/>
          </p:cNvSpPr>
          <p:nvPr>
            <p:ph type="body"/>
          </p:nvPr>
        </p:nvSpPr>
        <p:spPr>
          <a:xfrm>
            <a:off x="561975" y="4925520"/>
            <a:ext cx="5831265" cy="4030200"/>
          </a:xfrm>
          <a:prstGeom prst="rect">
            <a:avLst/>
          </a:prstGeom>
          <a:noFill/>
          <a:ln w="0">
            <a:noFill/>
          </a:ln>
        </p:spPr>
        <p:txBody>
          <a:bodyPr lIns="90000" tIns="45000" rIns="90000" bIns="45000" anchor="t">
            <a:noAutofit/>
          </a:bodyPr>
          <a:lstStyle/>
          <a:p>
            <a:pPr marL="216000" indent="-216000">
              <a:lnSpc>
                <a:spcPct val="100000"/>
              </a:lnSpc>
            </a:pPr>
            <a:r>
              <a:rPr lang="en-GB" b="0" strike="noStrike" spc="-1" dirty="0">
                <a:latin typeface="Arial"/>
              </a:rPr>
              <a:t>Filtering is legal in the UK</a:t>
            </a:r>
            <a:br>
              <a:rPr dirty="0"/>
            </a:br>
            <a:br>
              <a:rPr dirty="0"/>
            </a:br>
            <a:r>
              <a:rPr lang="en-GB" b="0" strike="noStrike" spc="-1" dirty="0">
                <a:latin typeface="Arial"/>
              </a:rPr>
              <a:t>We can use “no Car” or Bus lanes except in Gateshead who don’t/won’t allow it.  </a:t>
            </a:r>
            <a:br>
              <a:rPr dirty="0"/>
            </a:br>
            <a:r>
              <a:rPr lang="en-GB" b="0" strike="noStrike" spc="-1" dirty="0">
                <a:latin typeface="Arial"/>
              </a:rPr>
              <a:t>In Newcastle we have dispensation for our cars to use the No-Car lanes in Emergencies</a:t>
            </a:r>
          </a:p>
          <a:p>
            <a:pPr marL="216000" indent="-216000">
              <a:lnSpc>
                <a:spcPct val="100000"/>
              </a:lnSpc>
            </a:pPr>
            <a:endParaRPr lang="en-GB" b="0" strike="noStrike" spc="-1" dirty="0">
              <a:latin typeface="Arial"/>
            </a:endParaRPr>
          </a:p>
          <a:p>
            <a:pPr marL="216000" indent="-216000">
              <a:lnSpc>
                <a:spcPct val="100000"/>
              </a:lnSpc>
            </a:pPr>
            <a:r>
              <a:rPr lang="en-GB" spc="-1" dirty="0">
                <a:latin typeface="Arial"/>
              </a:rPr>
              <a:t>	We have a scheme to allow riders subsidised access to rider </a:t>
            </a:r>
            <a:r>
              <a:rPr lang="en-GB" spc="-1" dirty="0" err="1">
                <a:latin typeface="Arial"/>
              </a:rPr>
              <a:t>airvests</a:t>
            </a:r>
            <a:r>
              <a:rPr lang="en-GB" spc="-1" dirty="0">
                <a:latin typeface="Arial"/>
              </a:rPr>
              <a:t> to further improve their safety – unlike the BB uniform riders are able to use the </a:t>
            </a:r>
            <a:r>
              <a:rPr lang="en-GB" spc="-1" dirty="0" err="1">
                <a:latin typeface="Arial"/>
              </a:rPr>
              <a:t>airvest</a:t>
            </a:r>
            <a:r>
              <a:rPr lang="en-GB" spc="-1" dirty="0">
                <a:latin typeface="Arial"/>
              </a:rPr>
              <a:t> when riding their own bikes.</a:t>
            </a:r>
          </a:p>
          <a:p>
            <a:pPr marL="216000" indent="-216000">
              <a:lnSpc>
                <a:spcPct val="100000"/>
              </a:lnSpc>
            </a:pPr>
            <a:endParaRPr lang="en-GB" b="0" strike="noStrike" spc="-1" dirty="0">
              <a:latin typeface="Arial"/>
            </a:endParaRPr>
          </a:p>
          <a:p>
            <a:pPr marL="216000" indent="-216000">
              <a:lnSpc>
                <a:spcPct val="100000"/>
              </a:lnSpc>
            </a:pPr>
            <a:r>
              <a:rPr lang="en-GB" b="0" strike="noStrike" spc="-1" dirty="0">
                <a:latin typeface="Arial"/>
              </a:rPr>
              <a:t>Our car fleet is now completely integrated into operations and we make no distinctions about their use, despite the charity still being called Northumbria Blood Bikes.</a:t>
            </a:r>
          </a:p>
        </p:txBody>
      </p:sp>
      <p:sp>
        <p:nvSpPr>
          <p:cNvPr id="484" name="PlaceHolder 3"/>
          <p:cNvSpPr>
            <a:spLocks noGrp="1"/>
          </p:cNvSpPr>
          <p:nvPr>
            <p:ph type="dt"/>
          </p:nvPr>
        </p:nvSpPr>
        <p:spPr>
          <a:xfrm>
            <a:off x="4024080" y="0"/>
            <a:ext cx="3078000" cy="513000"/>
          </a:xfrm>
          <a:prstGeom prst="rect">
            <a:avLst/>
          </a:prstGeom>
          <a:noFill/>
          <a:ln w="0">
            <a:noFill/>
          </a:ln>
        </p:spPr>
        <p:txBody>
          <a:bodyPr numCol="1" spcCol="0" anchor="t">
            <a:noAutofit/>
          </a:bodyPr>
          <a:lstStyle/>
          <a:p>
            <a:pPr algn="r">
              <a:lnSpc>
                <a:spcPct val="100000"/>
              </a:lnSpc>
            </a:pPr>
            <a:fld id="{04F6F228-D41A-4AFF-8B18-AE31CD06EE32}" type="datetime1">
              <a:rPr lang="en-GB" sz="1400" b="0" strike="noStrike" spc="-1">
                <a:solidFill>
                  <a:srgbClr val="000000"/>
                </a:solidFill>
                <a:latin typeface="Arial"/>
                <a:ea typeface="SimSun"/>
              </a:rPr>
              <a:t>03/11/2021</a:t>
            </a:fld>
            <a:endParaRPr lang="en-GB" sz="1400" b="0" strike="noStrike" spc="-1">
              <a:latin typeface="Times New Roman"/>
            </a:endParaRPr>
          </a:p>
        </p:txBody>
      </p:sp>
      <p:sp>
        <p:nvSpPr>
          <p:cNvPr id="485" name="PlaceHolder 4"/>
          <p:cNvSpPr>
            <a:spLocks noGrp="1"/>
          </p:cNvSpPr>
          <p:nvPr>
            <p:ph type="sldNum"/>
          </p:nvPr>
        </p:nvSpPr>
        <p:spPr>
          <a:xfrm>
            <a:off x="4024080" y="9721080"/>
            <a:ext cx="3078000" cy="513000"/>
          </a:xfrm>
          <a:prstGeom prst="rect">
            <a:avLst/>
          </a:prstGeom>
          <a:noFill/>
          <a:ln w="0">
            <a:noFill/>
          </a:ln>
        </p:spPr>
        <p:txBody>
          <a:bodyPr numCol="1" spcCol="0" anchor="b">
            <a:noAutofit/>
          </a:bodyPr>
          <a:lstStyle/>
          <a:p>
            <a:pPr algn="r">
              <a:lnSpc>
                <a:spcPct val="100000"/>
              </a:lnSpc>
            </a:pPr>
            <a:fld id="{5347F4DB-EA2E-4998-BFD3-693849BCB71A}" type="slidenum">
              <a:rPr lang="en-US" sz="1400" b="0" strike="noStrike" spc="-1">
                <a:solidFill>
                  <a:srgbClr val="000000"/>
                </a:solidFill>
                <a:latin typeface="Arial"/>
                <a:ea typeface="SimSun"/>
              </a:rPr>
              <a:t>9</a:t>
            </a:fld>
            <a:endParaRPr lang="en-GB" sz="14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27"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28"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35"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6"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7"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8"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9"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40"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47"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49"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51"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52"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143000" y="1122480"/>
            <a:ext cx="6857640" cy="11066760"/>
          </a:xfrm>
          <a:prstGeom prst="rect">
            <a:avLst/>
          </a:prstGeom>
          <a:noFill/>
          <a:ln w="0">
            <a:noFill/>
          </a:ln>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56"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57"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58"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6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6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62"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64"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65"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66"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68"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69"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71"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72"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73"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74"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76"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77"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78"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79"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80"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81"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88"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90"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92"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93"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8"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1143000" y="1122480"/>
            <a:ext cx="6857640" cy="11066760"/>
          </a:xfrm>
          <a:prstGeom prst="rect">
            <a:avLst/>
          </a:prstGeom>
          <a:noFill/>
          <a:ln w="0">
            <a:noFill/>
          </a:ln>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97"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98"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99"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01"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02"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03"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0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06"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07"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09"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10"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1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1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14"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15"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17"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18"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19"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20"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21"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22"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29"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31"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1"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33"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34"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1143000" y="1122480"/>
            <a:ext cx="6857640" cy="11066760"/>
          </a:xfrm>
          <a:prstGeom prst="rect">
            <a:avLst/>
          </a:prstGeom>
          <a:noFill/>
          <a:ln w="0">
            <a:noFill/>
          </a:ln>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38"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39"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40"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42"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4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44"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46"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47"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48"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50"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51"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5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5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55"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56"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58"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59"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60"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61"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62"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63"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143000" y="1122480"/>
            <a:ext cx="6857640" cy="11066760"/>
          </a:xfrm>
          <a:prstGeom prst="rect">
            <a:avLst/>
          </a:prstGeom>
          <a:noFill/>
          <a:ln w="0">
            <a:noFill/>
          </a:ln>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6"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7"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2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21"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2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2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25"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143000" y="1122480"/>
            <a:ext cx="6857640" cy="2387160"/>
          </a:xfrm>
          <a:prstGeom prst="rect">
            <a:avLst/>
          </a:prstGeom>
          <a:noFill/>
          <a:ln w="0">
            <a:noFill/>
          </a:ln>
        </p:spPr>
        <p:txBody>
          <a:bodyPr numCol="1" spcCol="0" anchor="b">
            <a:noAutofit/>
          </a:bodyPr>
          <a:lstStyle/>
          <a:p>
            <a:pPr algn="ctr">
              <a:lnSpc>
                <a:spcPct val="100000"/>
              </a:lnSpc>
            </a:pPr>
            <a:r>
              <a:rPr lang="en-US" sz="6000" b="0" strike="noStrike" spc="-1">
                <a:solidFill>
                  <a:srgbClr val="000000"/>
                </a:solidFill>
                <a:latin typeface="Arial"/>
              </a:rPr>
              <a:t>Click to edit Master title style</a:t>
            </a:r>
            <a:endParaRPr lang="en-GB" sz="6000" b="0" strike="noStrike" spc="-1">
              <a:solidFill>
                <a:srgbClr val="000000"/>
              </a:solidFill>
              <a:latin typeface="Arial"/>
            </a:endParaRPr>
          </a:p>
        </p:txBody>
      </p:sp>
      <p:sp>
        <p:nvSpPr>
          <p:cNvPr id="6" name="PlaceHolder 2"/>
          <p:cNvSpPr>
            <a:spLocks noGrp="1"/>
          </p:cNvSpPr>
          <p:nvPr>
            <p:ph type="dt"/>
          </p:nvPr>
        </p:nvSpPr>
        <p:spPr>
          <a:xfrm>
            <a:off x="457200" y="6245280"/>
            <a:ext cx="2133360" cy="475920"/>
          </a:xfrm>
          <a:prstGeom prst="rect">
            <a:avLst/>
          </a:prstGeom>
          <a:noFill/>
          <a:ln w="0">
            <a:noFill/>
          </a:ln>
        </p:spPr>
        <p:txBody>
          <a:bodyPr numCol="1" spcCol="0" anchor="t">
            <a:noAutofit/>
          </a:bodyPr>
          <a:lstStyle/>
          <a:p>
            <a:endParaRPr lang="en-GB" sz="2400" b="0" strike="noStrike" spc="-1">
              <a:latin typeface="Times New Roman"/>
            </a:endParaRPr>
          </a:p>
        </p:txBody>
      </p:sp>
      <p:sp>
        <p:nvSpPr>
          <p:cNvPr id="2" name="PlaceHolder 3"/>
          <p:cNvSpPr>
            <a:spLocks noGrp="1"/>
          </p:cNvSpPr>
          <p:nvPr>
            <p:ph type="ftr"/>
          </p:nvPr>
        </p:nvSpPr>
        <p:spPr>
          <a:xfrm>
            <a:off x="3124080" y="6245280"/>
            <a:ext cx="2895120" cy="475920"/>
          </a:xfrm>
          <a:prstGeom prst="rect">
            <a:avLst/>
          </a:prstGeom>
          <a:noFill/>
          <a:ln w="0">
            <a:noFill/>
          </a:ln>
        </p:spPr>
        <p:txBody>
          <a:bodyPr numCol="1" spcCol="0" anchor="t">
            <a:noAutofit/>
          </a:bodyPr>
          <a:lstStyle/>
          <a:p>
            <a:endParaRPr lang="en-GB" sz="2400" b="0" strike="noStrike" spc="-1">
              <a:latin typeface="Times New Roman"/>
            </a:endParaRPr>
          </a:p>
        </p:txBody>
      </p:sp>
      <p:sp>
        <p:nvSpPr>
          <p:cNvPr id="3" name="PlaceHolder 4"/>
          <p:cNvSpPr>
            <a:spLocks noGrp="1"/>
          </p:cNvSpPr>
          <p:nvPr>
            <p:ph type="sldNum"/>
          </p:nvPr>
        </p:nvSpPr>
        <p:spPr>
          <a:xfrm>
            <a:off x="6553080" y="6245280"/>
            <a:ext cx="2133360" cy="475920"/>
          </a:xfrm>
          <a:prstGeom prst="rect">
            <a:avLst/>
          </a:prstGeom>
          <a:noFill/>
          <a:ln w="0">
            <a:noFill/>
          </a:ln>
        </p:spPr>
        <p:txBody>
          <a:bodyPr numCol="1" spcCol="0" anchor="t">
            <a:noAutofit/>
          </a:bodyPr>
          <a:lstStyle/>
          <a:p>
            <a:pPr algn="r">
              <a:lnSpc>
                <a:spcPct val="100000"/>
              </a:lnSpc>
            </a:pPr>
            <a:fld id="{675D9486-DBDC-4CCA-A611-D0F1F8047371}" type="slidenum">
              <a:rPr lang="en-US" sz="1400" b="0" strike="noStrike" spc="-1">
                <a:solidFill>
                  <a:srgbClr val="000000"/>
                </a:solidFill>
                <a:latin typeface="Arial"/>
                <a:ea typeface="SimSun"/>
              </a:rPr>
              <a:t>‹#›</a:t>
            </a:fld>
            <a:endParaRPr lang="en-GB" sz="14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GB" sz="32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GB" sz="24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GB" sz="20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a:noFill/>
          <a:ln w="0">
            <a:noFill/>
          </a:ln>
        </p:spPr>
        <p:txBody>
          <a:bodyPr numCol="1" spcCol="0" anchor="ctr">
            <a:noAutofit/>
          </a:bodyPr>
          <a:lstStyle/>
          <a:p>
            <a:pPr algn="ctr">
              <a:lnSpc>
                <a:spcPct val="100000"/>
              </a:lnSpc>
            </a:pPr>
            <a:r>
              <a:rPr lang="en-US" sz="4400" b="0" strike="noStrike" spc="-1">
                <a:solidFill>
                  <a:srgbClr val="000000"/>
                </a:solidFill>
                <a:latin typeface="Arial"/>
              </a:rPr>
              <a:t>Click to edit Master title style</a:t>
            </a:r>
            <a:endParaRPr lang="en-GB" sz="4400" b="0" strike="noStrike" spc="-1">
              <a:solidFill>
                <a:srgbClr val="000000"/>
              </a:solidFill>
              <a:latin typeface="Arial"/>
            </a:endParaRPr>
          </a:p>
        </p:txBody>
      </p:sp>
      <p:sp>
        <p:nvSpPr>
          <p:cNvPr id="42" name="PlaceHolder 2"/>
          <p:cNvSpPr>
            <a:spLocks noGrp="1"/>
          </p:cNvSpPr>
          <p:nvPr>
            <p:ph type="body"/>
          </p:nvPr>
        </p:nvSpPr>
        <p:spPr>
          <a:xfrm>
            <a:off x="457200" y="1600200"/>
            <a:ext cx="8229240" cy="4525560"/>
          </a:xfrm>
          <a:prstGeom prst="rect">
            <a:avLst/>
          </a:prstGeom>
          <a:noFill/>
          <a:ln w="0">
            <a:noFill/>
          </a:ln>
        </p:spPr>
        <p:txBody>
          <a:bodyPr numCol="1" spcCol="0" anchor="t">
            <a:noAutofit/>
          </a:bodyPr>
          <a:lstStyle/>
          <a:p>
            <a:pPr marL="343080" indent="-343080">
              <a:lnSpc>
                <a:spcPct val="100000"/>
              </a:lnSpc>
              <a:spcBef>
                <a:spcPts val="641"/>
              </a:spcBef>
              <a:buClr>
                <a:srgbClr val="000000"/>
              </a:buClr>
              <a:buFont typeface="Symbol" charset="2"/>
              <a:buChar char=""/>
            </a:pPr>
            <a:r>
              <a:rPr lang="en-US" sz="3200" b="0" strike="noStrike" spc="-1">
                <a:solidFill>
                  <a:srgbClr val="000000"/>
                </a:solidFill>
                <a:latin typeface="Arial"/>
              </a:rPr>
              <a:t>Click to edit Master text styles</a:t>
            </a:r>
            <a:endParaRPr lang="en-GB" sz="3200" b="0" strike="noStrike" spc="-1">
              <a:solidFill>
                <a:srgbClr val="000000"/>
              </a:solidFill>
              <a:latin typeface="Arial"/>
            </a:endParaRPr>
          </a:p>
          <a:p>
            <a:pPr marL="743040" lvl="1" indent="-285840">
              <a:lnSpc>
                <a:spcPct val="100000"/>
              </a:lnSpc>
              <a:spcBef>
                <a:spcPts val="561"/>
              </a:spcBef>
              <a:buClr>
                <a:srgbClr val="000000"/>
              </a:buClr>
              <a:buFont typeface="Symbol" charset="2"/>
              <a:buChar char=""/>
            </a:pPr>
            <a:r>
              <a:rPr lang="en-US" sz="2800" b="0" strike="noStrike" spc="-1">
                <a:solidFill>
                  <a:srgbClr val="000000"/>
                </a:solidFill>
                <a:latin typeface="Arial"/>
              </a:rPr>
              <a:t>Second level</a:t>
            </a:r>
            <a:endParaRPr lang="en-GB" sz="2800" b="0" strike="noStrike" spc="-1">
              <a:solidFill>
                <a:srgbClr val="000000"/>
              </a:solidFill>
              <a:latin typeface="Arial"/>
            </a:endParaRPr>
          </a:p>
          <a:p>
            <a:pPr marL="1143000" lvl="2" indent="-228600">
              <a:lnSpc>
                <a:spcPct val="100000"/>
              </a:lnSpc>
              <a:spcBef>
                <a:spcPts val="479"/>
              </a:spcBef>
              <a:buClr>
                <a:srgbClr val="000000"/>
              </a:buClr>
              <a:buFont typeface="Symbol" charset="2"/>
              <a:buChar char=""/>
            </a:pPr>
            <a:r>
              <a:rPr lang="en-US" sz="2400" b="0" strike="noStrike" spc="-1">
                <a:solidFill>
                  <a:srgbClr val="000000"/>
                </a:solidFill>
                <a:latin typeface="Arial"/>
              </a:rPr>
              <a:t>Third level</a:t>
            </a:r>
            <a:endParaRPr lang="en-GB" sz="2400" b="0" strike="noStrike" spc="-1">
              <a:solidFill>
                <a:srgbClr val="000000"/>
              </a:solidFill>
              <a:latin typeface="Arial"/>
            </a:endParaRPr>
          </a:p>
          <a:p>
            <a:pPr marL="1600200" lvl="3" indent="-228600">
              <a:lnSpc>
                <a:spcPct val="100000"/>
              </a:lnSpc>
              <a:spcBef>
                <a:spcPts val="400"/>
              </a:spcBef>
              <a:buClr>
                <a:srgbClr val="000000"/>
              </a:buClr>
              <a:buFont typeface="Symbol" charset="2"/>
              <a:buChar char=""/>
            </a:pPr>
            <a:r>
              <a:rPr lang="en-US" sz="2000" b="0" strike="noStrike" spc="-1">
                <a:solidFill>
                  <a:srgbClr val="000000"/>
                </a:solidFill>
                <a:latin typeface="Arial"/>
              </a:rPr>
              <a:t>Fourth level</a:t>
            </a:r>
            <a:endParaRPr lang="en-GB" sz="2000" b="0" strike="noStrike" spc="-1">
              <a:solidFill>
                <a:srgbClr val="000000"/>
              </a:solidFill>
              <a:latin typeface="Arial"/>
            </a:endParaRPr>
          </a:p>
          <a:p>
            <a:pPr marL="2057400" lvl="4" indent="-228600">
              <a:lnSpc>
                <a:spcPct val="100000"/>
              </a:lnSpc>
              <a:spcBef>
                <a:spcPts val="400"/>
              </a:spcBef>
              <a:buClr>
                <a:srgbClr val="000000"/>
              </a:buClr>
              <a:buFont typeface="StarSymbol"/>
              <a:buChar char="»"/>
            </a:pPr>
            <a:r>
              <a:rPr lang="en-US" sz="2000" b="0" strike="noStrike" spc="-1">
                <a:solidFill>
                  <a:srgbClr val="000000"/>
                </a:solidFill>
                <a:latin typeface="Arial"/>
              </a:rPr>
              <a:t>Fifth level</a:t>
            </a:r>
            <a:endParaRPr lang="en-GB" sz="2000" b="0" strike="noStrike" spc="-1">
              <a:solidFill>
                <a:srgbClr val="000000"/>
              </a:solidFill>
              <a:latin typeface="Arial"/>
            </a:endParaRPr>
          </a:p>
        </p:txBody>
      </p:sp>
      <p:sp>
        <p:nvSpPr>
          <p:cNvPr id="43" name="PlaceHolder 3"/>
          <p:cNvSpPr>
            <a:spLocks noGrp="1"/>
          </p:cNvSpPr>
          <p:nvPr>
            <p:ph type="dt"/>
          </p:nvPr>
        </p:nvSpPr>
        <p:spPr>
          <a:xfrm>
            <a:off x="457200" y="6245280"/>
            <a:ext cx="2133360" cy="475920"/>
          </a:xfrm>
          <a:prstGeom prst="rect">
            <a:avLst/>
          </a:prstGeom>
          <a:noFill/>
          <a:ln w="0">
            <a:noFill/>
          </a:ln>
        </p:spPr>
        <p:txBody>
          <a:bodyPr numCol="1" spcCol="0" anchor="t">
            <a:noAutofit/>
          </a:bodyPr>
          <a:lstStyle/>
          <a:p>
            <a:endParaRPr lang="en-GB" sz="2400" b="0" strike="noStrike" spc="-1">
              <a:latin typeface="Times New Roman"/>
            </a:endParaRPr>
          </a:p>
        </p:txBody>
      </p:sp>
      <p:sp>
        <p:nvSpPr>
          <p:cNvPr id="44" name="PlaceHolder 4"/>
          <p:cNvSpPr>
            <a:spLocks noGrp="1"/>
          </p:cNvSpPr>
          <p:nvPr>
            <p:ph type="ftr"/>
          </p:nvPr>
        </p:nvSpPr>
        <p:spPr>
          <a:xfrm>
            <a:off x="3124080" y="6245280"/>
            <a:ext cx="2895120" cy="475920"/>
          </a:xfrm>
          <a:prstGeom prst="rect">
            <a:avLst/>
          </a:prstGeom>
          <a:noFill/>
          <a:ln w="0">
            <a:noFill/>
          </a:ln>
        </p:spPr>
        <p:txBody>
          <a:bodyPr numCol="1" spcCol="0" anchor="t">
            <a:noAutofit/>
          </a:bodyPr>
          <a:lstStyle/>
          <a:p>
            <a:endParaRPr lang="en-GB" sz="2400" b="0" strike="noStrike" spc="-1">
              <a:latin typeface="Times New Roman"/>
            </a:endParaRPr>
          </a:p>
        </p:txBody>
      </p:sp>
      <p:sp>
        <p:nvSpPr>
          <p:cNvPr id="45" name="PlaceHolder 5"/>
          <p:cNvSpPr>
            <a:spLocks noGrp="1"/>
          </p:cNvSpPr>
          <p:nvPr>
            <p:ph type="sldNum"/>
          </p:nvPr>
        </p:nvSpPr>
        <p:spPr>
          <a:xfrm>
            <a:off x="6553080" y="6245280"/>
            <a:ext cx="2133360" cy="475920"/>
          </a:xfrm>
          <a:prstGeom prst="rect">
            <a:avLst/>
          </a:prstGeom>
          <a:noFill/>
          <a:ln w="0">
            <a:noFill/>
          </a:ln>
        </p:spPr>
        <p:txBody>
          <a:bodyPr numCol="1" spcCol="0" anchor="t">
            <a:noAutofit/>
          </a:bodyPr>
          <a:lstStyle/>
          <a:p>
            <a:pPr algn="r">
              <a:lnSpc>
                <a:spcPct val="100000"/>
              </a:lnSpc>
            </a:pPr>
            <a:fld id="{45322A4E-69F0-400C-A66F-1A19A514CD9C}" type="slidenum">
              <a:rPr lang="en-US" sz="1400" b="0" strike="noStrike" spc="-1">
                <a:solidFill>
                  <a:srgbClr val="000000"/>
                </a:solidFill>
                <a:latin typeface="Arial"/>
                <a:ea typeface="SimSu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1143000" y="1122480"/>
            <a:ext cx="6857640" cy="2387160"/>
          </a:xfrm>
          <a:prstGeom prst="rect">
            <a:avLst/>
          </a:prstGeom>
          <a:noFill/>
          <a:ln w="0">
            <a:noFill/>
          </a:ln>
        </p:spPr>
        <p:txBody>
          <a:bodyPr numCol="1" spcCol="0" anchor="b">
            <a:noAutofit/>
          </a:bodyPr>
          <a:lstStyle/>
          <a:p>
            <a:pPr marL="914400" indent="-914400" algn="ctr">
              <a:lnSpc>
                <a:spcPct val="100000"/>
              </a:lnSpc>
              <a:tabLst>
                <a:tab pos="0" algn="l"/>
              </a:tabLst>
            </a:pPr>
            <a:r>
              <a:rPr lang="en-US" sz="6000" b="0" strike="noStrike" spc="-1">
                <a:solidFill>
                  <a:srgbClr val="000000"/>
                </a:solidFill>
                <a:latin typeface="Calibri"/>
                <a:ea typeface="SimSun"/>
              </a:rPr>
              <a:t>Click to edit Master title style</a:t>
            </a:r>
            <a:endParaRPr lang="en-GB" sz="6000" b="0" strike="noStrike" spc="-1">
              <a:solidFill>
                <a:srgbClr val="000000"/>
              </a:solidFill>
              <a:latin typeface="Arial"/>
            </a:endParaRPr>
          </a:p>
        </p:txBody>
      </p:sp>
      <p:sp>
        <p:nvSpPr>
          <p:cNvPr id="83" name="PlaceHolder 2"/>
          <p:cNvSpPr>
            <a:spLocks noGrp="1"/>
          </p:cNvSpPr>
          <p:nvPr>
            <p:ph type="dt"/>
          </p:nvPr>
        </p:nvSpPr>
        <p:spPr>
          <a:xfrm>
            <a:off x="457200" y="6356520"/>
            <a:ext cx="2133360" cy="364680"/>
          </a:xfrm>
          <a:prstGeom prst="rect">
            <a:avLst/>
          </a:prstGeom>
          <a:noFill/>
          <a:ln w="0">
            <a:noFill/>
          </a:ln>
        </p:spPr>
        <p:txBody>
          <a:bodyPr numCol="1" spcCol="0" anchor="ctr">
            <a:noAutofit/>
          </a:bodyPr>
          <a:lstStyle/>
          <a:p>
            <a:pPr>
              <a:lnSpc>
                <a:spcPct val="100000"/>
              </a:lnSpc>
            </a:pPr>
            <a:fld id="{9F0E9422-4844-443D-9723-88D92594DFD3}" type="datetime1">
              <a:rPr lang="en-GB" sz="1200" b="0" strike="noStrike" spc="-1">
                <a:solidFill>
                  <a:srgbClr val="898989"/>
                </a:solidFill>
                <a:latin typeface="Arial"/>
                <a:ea typeface="SimSun"/>
              </a:rPr>
              <a:t>03/11/2021</a:t>
            </a:fld>
            <a:endParaRPr lang="en-GB" sz="1200" b="0" strike="noStrike" spc="-1">
              <a:latin typeface="Times New Roman"/>
            </a:endParaRPr>
          </a:p>
        </p:txBody>
      </p:sp>
      <p:sp>
        <p:nvSpPr>
          <p:cNvPr id="84" name="PlaceHolder 3"/>
          <p:cNvSpPr>
            <a:spLocks noGrp="1"/>
          </p:cNvSpPr>
          <p:nvPr>
            <p:ph type="ftr"/>
          </p:nvPr>
        </p:nvSpPr>
        <p:spPr>
          <a:xfrm>
            <a:off x="3124080" y="6356520"/>
            <a:ext cx="2895120" cy="364680"/>
          </a:xfrm>
          <a:prstGeom prst="rect">
            <a:avLst/>
          </a:prstGeom>
          <a:noFill/>
          <a:ln w="0">
            <a:noFill/>
          </a:ln>
        </p:spPr>
        <p:txBody>
          <a:bodyPr numCol="1" spcCol="0" anchor="ctr">
            <a:noAutofit/>
          </a:bodyPr>
          <a:lstStyle/>
          <a:p>
            <a:endParaRPr lang="en-GB" sz="2400" b="0" strike="noStrike" spc="-1">
              <a:latin typeface="Times New Roman"/>
            </a:endParaRPr>
          </a:p>
        </p:txBody>
      </p:sp>
      <p:sp>
        <p:nvSpPr>
          <p:cNvPr id="85" name="PlaceHolder 4"/>
          <p:cNvSpPr>
            <a:spLocks noGrp="1"/>
          </p:cNvSpPr>
          <p:nvPr>
            <p:ph type="sldNum"/>
          </p:nvPr>
        </p:nvSpPr>
        <p:spPr>
          <a:xfrm>
            <a:off x="6553080" y="6356520"/>
            <a:ext cx="2133360" cy="364680"/>
          </a:xfrm>
          <a:prstGeom prst="rect">
            <a:avLst/>
          </a:prstGeom>
          <a:noFill/>
          <a:ln w="0">
            <a:noFill/>
          </a:ln>
        </p:spPr>
        <p:txBody>
          <a:bodyPr numCol="1" spcCol="0" anchor="ctr">
            <a:noAutofit/>
          </a:bodyPr>
          <a:lstStyle/>
          <a:p>
            <a:pPr algn="r">
              <a:lnSpc>
                <a:spcPct val="100000"/>
              </a:lnSpc>
            </a:pPr>
            <a:fld id="{E83CDEC0-9282-4975-871D-677C3E4657C8}" type="slidenum">
              <a:rPr lang="en-US" sz="1200" b="0" strike="noStrike" spc="-1">
                <a:solidFill>
                  <a:srgbClr val="898989"/>
                </a:solidFill>
                <a:latin typeface="Arial"/>
                <a:ea typeface="SimSun"/>
              </a:rPr>
              <a:t>‹#›</a:t>
            </a:fld>
            <a:endParaRPr lang="en-GB" sz="1200" b="0" strike="noStrike" spc="-1">
              <a:latin typeface="Times New Roman"/>
            </a:endParaRPr>
          </a:p>
        </p:txBody>
      </p:sp>
      <p:sp>
        <p:nvSpPr>
          <p:cNvPr id="86"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GB" sz="3200" b="0" strike="noStrike" spc="-1">
                <a:solidFill>
                  <a:srgbClr val="000000"/>
                </a:solidFill>
                <a:latin typeface="Calibri"/>
              </a:rPr>
              <a:t>Click to edit the outline text format</a:t>
            </a:r>
          </a:p>
          <a:p>
            <a:pPr marL="864000" lvl="1" indent="-324000">
              <a:spcBef>
                <a:spcPts val="1134"/>
              </a:spcBef>
              <a:buClr>
                <a:srgbClr val="FFFFFF"/>
              </a:buClr>
              <a:buSzPct val="75000"/>
              <a:buFont typeface="Symbol" charset="2"/>
              <a:buChar char=""/>
            </a:pPr>
            <a:r>
              <a:rPr lang="en-GB" sz="2400" b="0" strike="noStrike" spc="-1">
                <a:solidFill>
                  <a:srgbClr val="000000"/>
                </a:solidFill>
                <a:latin typeface="Calibri"/>
              </a:rPr>
              <a:t>Second Outline Level</a:t>
            </a:r>
          </a:p>
          <a:p>
            <a:pPr marL="1296000" lvl="2" indent="-288000">
              <a:spcBef>
                <a:spcPts val="850"/>
              </a:spcBef>
              <a:buClr>
                <a:srgbClr val="FFFFFF"/>
              </a:buClr>
              <a:buSzPct val="45000"/>
              <a:buFont typeface="Wingdings" charset="2"/>
              <a:buChar char=""/>
            </a:pPr>
            <a:r>
              <a:rPr lang="en-GB" sz="2000" b="0" strike="noStrike" spc="-1">
                <a:solidFill>
                  <a:srgbClr val="000000"/>
                </a:solidFill>
                <a:latin typeface="Calibri"/>
              </a:rPr>
              <a:t>Third Outline Level</a:t>
            </a:r>
          </a:p>
          <a:p>
            <a:pPr marL="1728000" lvl="3" indent="-216000">
              <a:spcBef>
                <a:spcPts val="567"/>
              </a:spcBef>
              <a:buClr>
                <a:srgbClr val="FFFFFF"/>
              </a:buClr>
              <a:buSzPct val="75000"/>
              <a:buFont typeface="Symbol" charset="2"/>
              <a:buChar char=""/>
            </a:pPr>
            <a:r>
              <a:rPr lang="en-GB" sz="2000" b="0" strike="noStrike" spc="-1">
                <a:solidFill>
                  <a:srgbClr val="000000"/>
                </a:solidFill>
                <a:latin typeface="Calibri"/>
              </a:rPr>
              <a:t>Fourth Outline Level</a:t>
            </a:r>
          </a:p>
          <a:p>
            <a:pPr marL="2160000" lvl="4" indent="-216000">
              <a:spcBef>
                <a:spcPts val="283"/>
              </a:spcBef>
              <a:buClr>
                <a:srgbClr val="FFFFFF"/>
              </a:buClr>
              <a:buSzPct val="45000"/>
              <a:buFont typeface="Wingdings" charset="2"/>
              <a:buChar char=""/>
            </a:pPr>
            <a:r>
              <a:rPr lang="en-GB" sz="2000" b="0" strike="noStrike" spc="-1">
                <a:solidFill>
                  <a:srgbClr val="000000"/>
                </a:solidFill>
                <a:latin typeface="Calibri"/>
              </a:rPr>
              <a:t>Fifth Outline Level</a:t>
            </a:r>
          </a:p>
          <a:p>
            <a:pPr marL="2592000" lvl="5" indent="-216000">
              <a:spcBef>
                <a:spcPts val="283"/>
              </a:spcBef>
              <a:buClr>
                <a:srgbClr val="FFFFFF"/>
              </a:buClr>
              <a:buSzPct val="45000"/>
              <a:buFont typeface="Wingdings" charset="2"/>
              <a:buChar char=""/>
            </a:pPr>
            <a:r>
              <a:rPr lang="en-GB" sz="2000" b="0" strike="noStrike" spc="-1">
                <a:solidFill>
                  <a:srgbClr val="000000"/>
                </a:solidFill>
                <a:latin typeface="Calibri"/>
              </a:rPr>
              <a:t>Sixth Outline Level</a:t>
            </a:r>
          </a:p>
          <a:p>
            <a:pPr marL="3024000" lvl="6" indent="-216000">
              <a:spcBef>
                <a:spcPts val="283"/>
              </a:spcBef>
              <a:buClr>
                <a:srgbClr val="FFFFFF"/>
              </a:buClr>
              <a:buSzPct val="45000"/>
              <a:buFont typeface="Wingdings" charset="2"/>
              <a:buChar char=""/>
            </a:pPr>
            <a:r>
              <a:rPr lang="en-GB"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1143000" y="1122480"/>
            <a:ext cx="6857640" cy="2387160"/>
          </a:xfrm>
          <a:prstGeom prst="rect">
            <a:avLst/>
          </a:prstGeom>
          <a:noFill/>
          <a:ln w="0">
            <a:noFill/>
          </a:ln>
        </p:spPr>
        <p:txBody>
          <a:bodyPr numCol="1" spcCol="0" anchor="b">
            <a:noAutofit/>
          </a:bodyPr>
          <a:lstStyle/>
          <a:p>
            <a:pPr algn="ctr">
              <a:lnSpc>
                <a:spcPct val="100000"/>
              </a:lnSpc>
            </a:pPr>
            <a:r>
              <a:rPr lang="en-US" sz="6000" b="0" strike="noStrike" spc="-1">
                <a:solidFill>
                  <a:srgbClr val="000000"/>
                </a:solidFill>
                <a:latin typeface="Arial"/>
              </a:rPr>
              <a:t>Click to edit Master title style</a:t>
            </a:r>
            <a:endParaRPr lang="en-GB" sz="6000" b="0" strike="noStrike" spc="-1">
              <a:solidFill>
                <a:srgbClr val="000000"/>
              </a:solidFill>
              <a:latin typeface="Arial"/>
            </a:endParaRPr>
          </a:p>
        </p:txBody>
      </p:sp>
      <p:sp>
        <p:nvSpPr>
          <p:cNvPr id="124" name="PlaceHolder 2"/>
          <p:cNvSpPr>
            <a:spLocks noGrp="1"/>
          </p:cNvSpPr>
          <p:nvPr>
            <p:ph type="dt"/>
          </p:nvPr>
        </p:nvSpPr>
        <p:spPr>
          <a:xfrm>
            <a:off x="457200" y="6245280"/>
            <a:ext cx="2133360" cy="475920"/>
          </a:xfrm>
          <a:prstGeom prst="rect">
            <a:avLst/>
          </a:prstGeom>
          <a:noFill/>
          <a:ln w="0">
            <a:noFill/>
          </a:ln>
        </p:spPr>
        <p:txBody>
          <a:bodyPr numCol="1" spcCol="0" anchor="t">
            <a:noAutofit/>
          </a:bodyPr>
          <a:lstStyle/>
          <a:p>
            <a:endParaRPr lang="en-GB" sz="2400" b="0" strike="noStrike" spc="-1">
              <a:latin typeface="Times New Roman"/>
            </a:endParaRPr>
          </a:p>
        </p:txBody>
      </p:sp>
      <p:sp>
        <p:nvSpPr>
          <p:cNvPr id="125" name="PlaceHolder 3"/>
          <p:cNvSpPr>
            <a:spLocks noGrp="1"/>
          </p:cNvSpPr>
          <p:nvPr>
            <p:ph type="ftr"/>
          </p:nvPr>
        </p:nvSpPr>
        <p:spPr>
          <a:xfrm>
            <a:off x="3124080" y="6245280"/>
            <a:ext cx="2895120" cy="475920"/>
          </a:xfrm>
          <a:prstGeom prst="rect">
            <a:avLst/>
          </a:prstGeom>
          <a:noFill/>
          <a:ln w="0">
            <a:noFill/>
          </a:ln>
        </p:spPr>
        <p:txBody>
          <a:bodyPr numCol="1" spcCol="0" anchor="t">
            <a:noAutofit/>
          </a:bodyPr>
          <a:lstStyle/>
          <a:p>
            <a:endParaRPr lang="en-GB" sz="2400" b="0" strike="noStrike" spc="-1">
              <a:latin typeface="Times New Roman"/>
            </a:endParaRPr>
          </a:p>
        </p:txBody>
      </p:sp>
      <p:sp>
        <p:nvSpPr>
          <p:cNvPr id="126" name="PlaceHolder 4"/>
          <p:cNvSpPr>
            <a:spLocks noGrp="1"/>
          </p:cNvSpPr>
          <p:nvPr>
            <p:ph type="sldNum"/>
          </p:nvPr>
        </p:nvSpPr>
        <p:spPr>
          <a:xfrm>
            <a:off x="6553080" y="6245280"/>
            <a:ext cx="2133360" cy="475920"/>
          </a:xfrm>
          <a:prstGeom prst="rect">
            <a:avLst/>
          </a:prstGeom>
          <a:noFill/>
          <a:ln w="0">
            <a:noFill/>
          </a:ln>
        </p:spPr>
        <p:txBody>
          <a:bodyPr numCol="1" spcCol="0" anchor="t">
            <a:noAutofit/>
          </a:bodyPr>
          <a:lstStyle/>
          <a:p>
            <a:pPr algn="r">
              <a:lnSpc>
                <a:spcPct val="100000"/>
              </a:lnSpc>
            </a:pPr>
            <a:fld id="{BAC04A22-1DB9-4591-88CF-35288B3409DA}" type="slidenum">
              <a:rPr lang="en-US" sz="1400" b="0" strike="noStrike" spc="-1">
                <a:solidFill>
                  <a:srgbClr val="000000"/>
                </a:solidFill>
                <a:latin typeface="Arial"/>
                <a:ea typeface="SimSun"/>
              </a:rPr>
              <a:t>‹#›</a:t>
            </a:fld>
            <a:endParaRPr lang="en-GB" sz="1400" b="0" strike="noStrike" spc="-1">
              <a:latin typeface="Times New Roman"/>
            </a:endParaRPr>
          </a:p>
        </p:txBody>
      </p:sp>
      <p:sp>
        <p:nvSpPr>
          <p:cNvPr id="127"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GB" sz="32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GB" sz="24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GB" sz="20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gif"/><Relationship Id="rId10" Type="http://schemas.openxmlformats.org/officeDocument/2006/relationships/image" Target="../media/image10.jpeg"/><Relationship Id="rId4" Type="http://schemas.openxmlformats.org/officeDocument/2006/relationships/image" Target="../media/image14.jpe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10.jpeg"/><Relationship Id="rId5" Type="http://schemas.openxmlformats.org/officeDocument/2006/relationships/image" Target="../media/image21.png"/><Relationship Id="rId10"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0.png"/><Relationship Id="rId11" Type="http://schemas.openxmlformats.org/officeDocument/2006/relationships/image" Target="../media/image8.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3.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8.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48.wmf"/><Relationship Id="rId7"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8.png"/><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1"/>
          <p:cNvPicPr/>
          <p:nvPr/>
        </p:nvPicPr>
        <p:blipFill>
          <a:blip r:embed="rId3"/>
          <a:stretch/>
        </p:blipFill>
        <p:spPr>
          <a:xfrm>
            <a:off x="615600" y="262080"/>
            <a:ext cx="1937520" cy="1941120"/>
          </a:xfrm>
          <a:prstGeom prst="rect">
            <a:avLst/>
          </a:prstGeom>
          <a:ln w="0">
            <a:noFill/>
          </a:ln>
        </p:spPr>
      </p:pic>
      <p:sp>
        <p:nvSpPr>
          <p:cNvPr id="171" name="PlaceHolder 1"/>
          <p:cNvSpPr>
            <a:spLocks noGrp="1"/>
          </p:cNvSpPr>
          <p:nvPr>
            <p:ph type="title"/>
          </p:nvPr>
        </p:nvSpPr>
        <p:spPr>
          <a:xfrm>
            <a:off x="2124000" y="535680"/>
            <a:ext cx="6857640" cy="696600"/>
          </a:xfrm>
          <a:prstGeom prst="rect">
            <a:avLst/>
          </a:prstGeom>
          <a:noFill/>
          <a:ln w="0">
            <a:noFill/>
          </a:ln>
        </p:spPr>
        <p:txBody>
          <a:bodyPr numCol="1" spcCol="0" anchor="b">
            <a:noAutofit/>
          </a:bodyPr>
          <a:lstStyle/>
          <a:p>
            <a:pPr algn="ctr">
              <a:lnSpc>
                <a:spcPct val="100000"/>
              </a:lnSpc>
            </a:pPr>
            <a:r>
              <a:rPr lang="en-GB" sz="4400" b="0" strike="noStrike" spc="-1">
                <a:solidFill>
                  <a:srgbClr val="FFFFFF"/>
                </a:solidFill>
                <a:latin typeface="Calibri"/>
              </a:rPr>
              <a:t>Northumbria Blood Bikes</a:t>
            </a:r>
            <a:endParaRPr lang="en-GB" sz="4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31" presetClass="entr"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repl">
                                        <p:cTn id="7" dur="1000" fill="hold"/>
                                        <p:tgtEl>
                                          <p:spTgt spid="170"/>
                                        </p:tgtEl>
                                        <p:attrNameLst>
                                          <p:attrName>ppt_w</p:attrName>
                                        </p:attrNameLst>
                                      </p:cBhvr>
                                      <p:tavLst>
                                        <p:tav tm="0">
                                          <p:val>
                                            <p:fltVal val="0"/>
                                          </p:val>
                                        </p:tav>
                                        <p:tav tm="100000">
                                          <p:val>
                                            <p:strVal val="#ppt_w"/>
                                          </p:val>
                                        </p:tav>
                                      </p:tavLst>
                                    </p:anim>
                                    <p:anim calcmode="lin" valueType="num">
                                      <p:cBhvr additive="repl">
                                        <p:cTn id="8" dur="1000" fill="hold"/>
                                        <p:tgtEl>
                                          <p:spTgt spid="170"/>
                                        </p:tgtEl>
                                        <p:attrNameLst>
                                          <p:attrName>ppt_h</p:attrName>
                                        </p:attrNameLst>
                                      </p:cBhvr>
                                      <p:tavLst>
                                        <p:tav tm="0">
                                          <p:val>
                                            <p:fltVal val="0"/>
                                          </p:val>
                                        </p:tav>
                                        <p:tav tm="100000">
                                          <p:val>
                                            <p:strVal val="#ppt_h"/>
                                          </p:val>
                                        </p:tav>
                                      </p:tavLst>
                                    </p:anim>
                                    <p:anim calcmode="lin" valueType="num">
                                      <p:cBhvr additive="repl">
                                        <p:cTn id="9" dur="1000" fill="hold"/>
                                        <p:tgtEl>
                                          <p:spTgt spid="170"/>
                                        </p:tgtEl>
                                        <p:attrNameLst>
                                          <p:attrName>r</p:attrName>
                                        </p:attrNameLst>
                                      </p:cBhvr>
                                      <p:tavLst>
                                        <p:tav tm="0">
                                          <p:val>
                                            <p:strVal val="90"/>
                                          </p:val>
                                        </p:tav>
                                        <p:tav tm="100000">
                                          <p:val>
                                            <p:strVal val="0"/>
                                          </p:val>
                                        </p:tav>
                                      </p:tavLst>
                                    </p:anim>
                                    <p:animEffect transition="in" filter="dissolve">
                                      <p:cBhvr additive="repl">
                                        <p:cTn id="10"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74680"/>
            <a:ext cx="8229240" cy="1142640"/>
          </a:xfrm>
          <a:prstGeom prst="rect">
            <a:avLst/>
          </a:prstGeom>
          <a:noFill/>
          <a:ln w="0">
            <a:noFill/>
          </a:ln>
        </p:spPr>
        <p:txBody>
          <a:bodyPr numCol="1" spcCol="0" anchor="ctr">
            <a:noAutofit/>
          </a:bodyPr>
          <a:lstStyle/>
          <a:p>
            <a:pPr algn="ctr">
              <a:lnSpc>
                <a:spcPct val="100000"/>
              </a:lnSpc>
            </a:pPr>
            <a:r>
              <a:rPr lang="en-GB" sz="4400" b="0" strike="noStrike" spc="-1">
                <a:solidFill>
                  <a:srgbClr val="000000"/>
                </a:solidFill>
                <a:latin typeface="Arial"/>
              </a:rPr>
              <a:t>How It Works – Rider and Driver</a:t>
            </a:r>
          </a:p>
        </p:txBody>
      </p:sp>
      <p:sp>
        <p:nvSpPr>
          <p:cNvPr id="250" name="Rectangle 2"/>
          <p:cNvSpPr/>
          <p:nvPr/>
        </p:nvSpPr>
        <p:spPr>
          <a:xfrm>
            <a:off x="612720" y="1052640"/>
            <a:ext cx="5471640" cy="791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3200" b="0" strike="noStrike" spc="-1">
                <a:solidFill>
                  <a:srgbClr val="FFFFFF"/>
                </a:solidFill>
                <a:latin typeface="Calibri"/>
                <a:ea typeface="SimSun"/>
              </a:rPr>
              <a:t>How it works:</a:t>
            </a:r>
            <a:endParaRPr lang="en-GB" sz="3200" b="0" strike="noStrike" spc="-1">
              <a:latin typeface="Arial"/>
            </a:endParaRPr>
          </a:p>
        </p:txBody>
      </p:sp>
      <p:pic>
        <p:nvPicPr>
          <p:cNvPr id="251" name="Picture 4" descr="Image result for ambulance station clip art"/>
          <p:cNvPicPr/>
          <p:nvPr/>
        </p:nvPicPr>
        <p:blipFill>
          <a:blip r:embed="rId3"/>
          <a:stretch/>
        </p:blipFill>
        <p:spPr>
          <a:xfrm>
            <a:off x="500040" y="1857240"/>
            <a:ext cx="1928520" cy="1365120"/>
          </a:xfrm>
          <a:prstGeom prst="rect">
            <a:avLst/>
          </a:prstGeom>
          <a:ln w="9525">
            <a:noFill/>
          </a:ln>
        </p:spPr>
      </p:pic>
      <p:pic>
        <p:nvPicPr>
          <p:cNvPr id="252" name="Picture 2" descr="http://sr.photos2.fotosearch.com/bthumb/CSP/CSP992/k13319968.jpg"/>
          <p:cNvPicPr/>
          <p:nvPr/>
        </p:nvPicPr>
        <p:blipFill>
          <a:blip r:embed="rId4"/>
          <a:stretch/>
        </p:blipFill>
        <p:spPr>
          <a:xfrm>
            <a:off x="428760" y="4857840"/>
            <a:ext cx="1958040" cy="1714320"/>
          </a:xfrm>
          <a:prstGeom prst="rect">
            <a:avLst/>
          </a:prstGeom>
          <a:ln w="0">
            <a:noFill/>
          </a:ln>
        </p:spPr>
      </p:pic>
      <p:pic>
        <p:nvPicPr>
          <p:cNvPr id="253" name="Picture 4" descr="http://images.clipartpanda.com/clipart-house-house-clip-art-10.gif"/>
          <p:cNvPicPr/>
          <p:nvPr/>
        </p:nvPicPr>
        <p:blipFill>
          <a:blip r:embed="rId5"/>
          <a:stretch/>
        </p:blipFill>
        <p:spPr>
          <a:xfrm>
            <a:off x="7215120" y="1714320"/>
            <a:ext cx="1547280" cy="1355400"/>
          </a:xfrm>
          <a:prstGeom prst="rect">
            <a:avLst/>
          </a:prstGeom>
          <a:ln w="0">
            <a:noFill/>
          </a:ln>
        </p:spPr>
      </p:pic>
      <p:pic>
        <p:nvPicPr>
          <p:cNvPr id="254" name="Picture 14"/>
          <p:cNvPicPr/>
          <p:nvPr/>
        </p:nvPicPr>
        <p:blipFill>
          <a:blip r:embed="rId6"/>
          <a:stretch/>
        </p:blipFill>
        <p:spPr>
          <a:xfrm>
            <a:off x="6000840" y="2143080"/>
            <a:ext cx="1169280" cy="883800"/>
          </a:xfrm>
          <a:prstGeom prst="rect">
            <a:avLst/>
          </a:prstGeom>
          <a:ln w="9525">
            <a:noFill/>
          </a:ln>
        </p:spPr>
      </p:pic>
      <p:pic>
        <p:nvPicPr>
          <p:cNvPr id="255" name="Picture 16" descr="http://www.clipartlord.com/wp-content/uploads/2014/06/hospital8.png"/>
          <p:cNvPicPr/>
          <p:nvPr/>
        </p:nvPicPr>
        <p:blipFill>
          <a:blip r:embed="rId7"/>
          <a:stretch/>
        </p:blipFill>
        <p:spPr>
          <a:xfrm>
            <a:off x="6357960" y="4556880"/>
            <a:ext cx="2356920" cy="1881720"/>
          </a:xfrm>
          <a:prstGeom prst="rect">
            <a:avLst/>
          </a:prstGeom>
          <a:ln w="9525">
            <a:noFill/>
          </a:ln>
        </p:spPr>
      </p:pic>
      <p:sp>
        <p:nvSpPr>
          <p:cNvPr id="256" name="TextBox 2"/>
          <p:cNvSpPr/>
          <p:nvPr/>
        </p:nvSpPr>
        <p:spPr>
          <a:xfrm>
            <a:off x="2556000" y="6120000"/>
            <a:ext cx="363672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600" b="0" strike="noStrike" spc="-1">
                <a:solidFill>
                  <a:srgbClr val="FFFFFF"/>
                </a:solidFill>
                <a:latin typeface="Calibri"/>
                <a:ea typeface="SimSun"/>
              </a:rPr>
              <a:t>Our vehicles are based around the region.</a:t>
            </a:r>
            <a:endParaRPr lang="en-GB" sz="1600" b="0" strike="noStrike" spc="-1">
              <a:latin typeface="Arial"/>
            </a:endParaRPr>
          </a:p>
          <a:p>
            <a:pPr>
              <a:lnSpc>
                <a:spcPct val="100000"/>
              </a:lnSpc>
            </a:pPr>
            <a:r>
              <a:rPr lang="en-GB" sz="1600" b="0" strike="noStrike" spc="-1">
                <a:solidFill>
                  <a:srgbClr val="FFFFFF"/>
                </a:solidFill>
                <a:latin typeface="Calibri"/>
                <a:ea typeface="SimSun"/>
              </a:rPr>
              <a:t>Mostly at Ambulance and Fire stations</a:t>
            </a:r>
            <a:r>
              <a:rPr lang="en-GB" sz="1600" b="0" strike="noStrike" spc="-1">
                <a:solidFill>
                  <a:srgbClr val="FFFF00"/>
                </a:solidFill>
                <a:latin typeface="Calibri"/>
                <a:ea typeface="SimSun"/>
              </a:rPr>
              <a:t>.</a:t>
            </a:r>
            <a:endParaRPr lang="en-GB" sz="1600" b="0" strike="noStrike" spc="-1">
              <a:latin typeface="Arial"/>
            </a:endParaRPr>
          </a:p>
        </p:txBody>
      </p:sp>
      <p:sp>
        <p:nvSpPr>
          <p:cNvPr id="257" name="TextBox 21"/>
          <p:cNvSpPr/>
          <p:nvPr/>
        </p:nvSpPr>
        <p:spPr>
          <a:xfrm>
            <a:off x="2558806" y="6149700"/>
            <a:ext cx="3636720" cy="577080"/>
          </a:xfrm>
          <a:prstGeom prst="rect">
            <a:avLst/>
          </a:prstGeom>
          <a:solidFill>
            <a:schemeClr val="tx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600" b="0" strike="noStrike" spc="-1" dirty="0">
                <a:solidFill>
                  <a:srgbClr val="FFFFFF"/>
                </a:solidFill>
                <a:latin typeface="Calibri"/>
                <a:ea typeface="SimSun"/>
              </a:rPr>
              <a:t>A member will have booked a shift in advance and chosen a vehicle to use</a:t>
            </a:r>
            <a:r>
              <a:rPr lang="en-GB" sz="1600" b="0" strike="noStrike" spc="-1" dirty="0">
                <a:solidFill>
                  <a:srgbClr val="FFFF00"/>
                </a:solidFill>
                <a:latin typeface="Calibri"/>
                <a:ea typeface="SimSun"/>
              </a:rPr>
              <a:t>.</a:t>
            </a:r>
            <a:endParaRPr lang="en-GB" sz="1600" b="0" strike="noStrike" spc="-1" dirty="0">
              <a:latin typeface="Arial"/>
            </a:endParaRPr>
          </a:p>
        </p:txBody>
      </p:sp>
      <p:sp>
        <p:nvSpPr>
          <p:cNvPr id="258" name="TextBox 16"/>
          <p:cNvSpPr/>
          <p:nvPr/>
        </p:nvSpPr>
        <p:spPr>
          <a:xfrm>
            <a:off x="2558806" y="6149700"/>
            <a:ext cx="3636720" cy="577080"/>
          </a:xfrm>
          <a:prstGeom prst="rect">
            <a:avLst/>
          </a:prstGeom>
          <a:solidFill>
            <a:schemeClr val="tx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600" b="0" strike="noStrike" spc="-1" dirty="0">
                <a:solidFill>
                  <a:srgbClr val="FFFFFF"/>
                </a:solidFill>
                <a:latin typeface="Calibri"/>
                <a:ea typeface="SimSun"/>
              </a:rPr>
              <a:t>Rider drives his own vehicle to the base hosting the vehicle for his shift</a:t>
            </a:r>
            <a:r>
              <a:rPr lang="en-GB" sz="1600" b="0" strike="noStrike" spc="-1" dirty="0">
                <a:solidFill>
                  <a:srgbClr val="FFFF00"/>
                </a:solidFill>
                <a:latin typeface="Calibri"/>
                <a:ea typeface="SimSun"/>
              </a:rPr>
              <a:t>.</a:t>
            </a:r>
            <a:endParaRPr lang="en-GB" sz="1600" b="0" strike="noStrike" spc="-1" dirty="0">
              <a:latin typeface="Arial"/>
            </a:endParaRPr>
          </a:p>
        </p:txBody>
      </p:sp>
      <p:sp>
        <p:nvSpPr>
          <p:cNvPr id="259" name="TextBox 17"/>
          <p:cNvSpPr/>
          <p:nvPr/>
        </p:nvSpPr>
        <p:spPr>
          <a:xfrm>
            <a:off x="2558806" y="6149700"/>
            <a:ext cx="3636720" cy="577080"/>
          </a:xfrm>
          <a:prstGeom prst="rect">
            <a:avLst/>
          </a:prstGeom>
          <a:solidFill>
            <a:schemeClr val="tx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600" b="0" strike="noStrike" spc="-1" dirty="0">
                <a:solidFill>
                  <a:srgbClr val="FFFFFF"/>
                </a:solidFill>
                <a:latin typeface="Calibri"/>
                <a:ea typeface="SimSun"/>
              </a:rPr>
              <a:t>Rider checks over the blood bike ready for the shift to start</a:t>
            </a:r>
            <a:r>
              <a:rPr lang="en-GB" sz="1600" b="0" strike="noStrike" spc="-1" dirty="0">
                <a:solidFill>
                  <a:srgbClr val="FFFF00"/>
                </a:solidFill>
                <a:latin typeface="Calibri"/>
                <a:ea typeface="SimSun"/>
              </a:rPr>
              <a:t>.</a:t>
            </a:r>
            <a:endParaRPr lang="en-GB" sz="1600" b="0" strike="noStrike" spc="-1" dirty="0">
              <a:latin typeface="Arial"/>
            </a:endParaRPr>
          </a:p>
        </p:txBody>
      </p:sp>
      <p:sp>
        <p:nvSpPr>
          <p:cNvPr id="260" name="TextBox 18"/>
          <p:cNvSpPr/>
          <p:nvPr/>
        </p:nvSpPr>
        <p:spPr>
          <a:xfrm>
            <a:off x="2558806" y="6149700"/>
            <a:ext cx="3636720" cy="577080"/>
          </a:xfrm>
          <a:prstGeom prst="rect">
            <a:avLst/>
          </a:prstGeom>
          <a:solidFill>
            <a:schemeClr val="tx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600" b="0" strike="noStrike" spc="-1" dirty="0">
                <a:solidFill>
                  <a:srgbClr val="FFFFFF"/>
                </a:solidFill>
                <a:latin typeface="Calibri"/>
                <a:ea typeface="SimSun"/>
              </a:rPr>
              <a:t>If the base station has a crew room, the rider can wait there for a callout</a:t>
            </a:r>
            <a:r>
              <a:rPr lang="en-GB" sz="1600" b="0" strike="noStrike" spc="-1" dirty="0">
                <a:solidFill>
                  <a:srgbClr val="FFFF00"/>
                </a:solidFill>
                <a:latin typeface="Calibri"/>
                <a:ea typeface="SimSun"/>
              </a:rPr>
              <a:t>.</a:t>
            </a:r>
            <a:endParaRPr lang="en-GB" sz="1600" b="0" strike="noStrike" spc="-1" dirty="0">
              <a:latin typeface="Arial"/>
            </a:endParaRPr>
          </a:p>
        </p:txBody>
      </p:sp>
      <p:sp>
        <p:nvSpPr>
          <p:cNvPr id="261" name="TextBox 19"/>
          <p:cNvSpPr/>
          <p:nvPr/>
        </p:nvSpPr>
        <p:spPr>
          <a:xfrm>
            <a:off x="2558806" y="6149700"/>
            <a:ext cx="3636720" cy="577080"/>
          </a:xfrm>
          <a:prstGeom prst="rect">
            <a:avLst/>
          </a:prstGeom>
          <a:solidFill>
            <a:schemeClr val="tx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600" b="0" strike="noStrike" spc="-1" dirty="0">
                <a:solidFill>
                  <a:srgbClr val="FFFFFF"/>
                </a:solidFill>
                <a:latin typeface="Calibri"/>
                <a:ea typeface="SimSun"/>
              </a:rPr>
              <a:t>Otherwise they may return home and wait there for a callout</a:t>
            </a:r>
            <a:r>
              <a:rPr lang="en-GB" sz="1600" b="0" strike="noStrike" spc="-1" dirty="0">
                <a:solidFill>
                  <a:srgbClr val="FFFF00"/>
                </a:solidFill>
                <a:latin typeface="Calibri"/>
                <a:ea typeface="SimSun"/>
              </a:rPr>
              <a:t>.</a:t>
            </a:r>
            <a:endParaRPr lang="en-GB" sz="1600" b="0" strike="noStrike" spc="-1" dirty="0">
              <a:latin typeface="Arial"/>
            </a:endParaRPr>
          </a:p>
        </p:txBody>
      </p:sp>
      <p:sp>
        <p:nvSpPr>
          <p:cNvPr id="262" name="TextBox 20"/>
          <p:cNvSpPr/>
          <p:nvPr/>
        </p:nvSpPr>
        <p:spPr>
          <a:xfrm>
            <a:off x="2558806" y="6149700"/>
            <a:ext cx="3636720" cy="577080"/>
          </a:xfrm>
          <a:prstGeom prst="rect">
            <a:avLst/>
          </a:prstGeom>
          <a:solidFill>
            <a:schemeClr val="tx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600" b="0" strike="noStrike" spc="-1" dirty="0">
                <a:solidFill>
                  <a:srgbClr val="FFFFFF"/>
                </a:solidFill>
                <a:latin typeface="Calibri"/>
                <a:ea typeface="SimSun"/>
              </a:rPr>
              <a:t>Alternatively they may wait for a callout at one of the hospitals</a:t>
            </a:r>
            <a:r>
              <a:rPr lang="en-GB" sz="1600" b="0" strike="noStrike" spc="-1" dirty="0">
                <a:solidFill>
                  <a:srgbClr val="FF0000"/>
                </a:solidFill>
                <a:latin typeface="Calibri"/>
                <a:ea typeface="SimSun"/>
              </a:rPr>
              <a:t>.</a:t>
            </a:r>
            <a:endParaRPr lang="en-GB" sz="1600" b="0" strike="noStrike" spc="-1" dirty="0">
              <a:latin typeface="Arial"/>
            </a:endParaRPr>
          </a:p>
        </p:txBody>
      </p:sp>
      <p:pic>
        <p:nvPicPr>
          <p:cNvPr id="263" name="Picture 24" descr="bloodslider-1"/>
          <p:cNvPicPr/>
          <p:nvPr/>
        </p:nvPicPr>
        <p:blipFill>
          <a:blip r:embed="rId8"/>
          <a:stretch/>
        </p:blipFill>
        <p:spPr>
          <a:xfrm flipH="1">
            <a:off x="-928440" y="3214800"/>
            <a:ext cx="3095280" cy="1622160"/>
          </a:xfrm>
          <a:prstGeom prst="rect">
            <a:avLst/>
          </a:prstGeom>
          <a:ln w="0">
            <a:noFill/>
          </a:ln>
        </p:spPr>
      </p:pic>
      <p:grpSp>
        <p:nvGrpSpPr>
          <p:cNvPr id="264" name="Group 22"/>
          <p:cNvGrpSpPr/>
          <p:nvPr/>
        </p:nvGrpSpPr>
        <p:grpSpPr>
          <a:xfrm>
            <a:off x="325440" y="128880"/>
            <a:ext cx="5949000" cy="1245960"/>
            <a:chOff x="325440" y="128880"/>
            <a:chExt cx="5949000" cy="1245960"/>
          </a:xfrm>
        </p:grpSpPr>
        <p:sp>
          <p:nvSpPr>
            <p:cNvPr id="265" name="Rounded Rectangle 23"/>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266" name="TextBox 24"/>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267" name="Picture 25"/>
            <p:cNvPicPr/>
            <p:nvPr/>
          </p:nvPicPr>
          <p:blipFill>
            <a:blip r:embed="rId9"/>
            <a:stretch/>
          </p:blipFill>
          <p:spPr>
            <a:xfrm>
              <a:off x="325440" y="128880"/>
              <a:ext cx="1245960" cy="1245960"/>
            </a:xfrm>
            <a:prstGeom prst="rect">
              <a:avLst/>
            </a:prstGeom>
            <a:ln w="0">
              <a:noFill/>
            </a:ln>
          </p:spPr>
        </p:pic>
      </p:grpSp>
      <p:sp>
        <p:nvSpPr>
          <p:cNvPr id="268" name="Rounded Rectangle 28"/>
          <p:cNvSpPr/>
          <p:nvPr/>
        </p:nvSpPr>
        <p:spPr>
          <a:xfrm>
            <a:off x="7956360" y="297720"/>
            <a:ext cx="1007640" cy="907920"/>
          </a:xfrm>
          <a:prstGeom prst="roundRect">
            <a:avLst>
              <a:gd name="adj" fmla="val 16667"/>
            </a:avLst>
          </a:prstGeom>
          <a:blipFill rotWithShape="0">
            <a:blip r:embed="rId10"/>
            <a:srcRect/>
            <a:stretch/>
          </a:blipFill>
          <a:ln w="9525">
            <a:solidFill>
              <a:srgbClr val="00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dissolve">
                                      <p:cBhvr additive="repl">
                                        <p:cTn id="7" dur="500"/>
                                        <p:tgtEl>
                                          <p:spTgt spid="250"/>
                                        </p:tgtEl>
                                      </p:cBhvr>
                                    </p:animEffect>
                                  </p:childTnLst>
                                </p:cTn>
                              </p:par>
                              <p:par>
                                <p:cTn id="8" presetID="1" presetClass="entr"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childTnLst>
                                </p:cTn>
                              </p:par>
                              <p:par>
                                <p:cTn id="10" presetID="1" presetClass="entr" fill="hold" nodeType="withEffect">
                                  <p:stCondLst>
                                    <p:cond delay="0"/>
                                  </p:stCondLst>
                                  <p:childTnLst>
                                    <p:set>
                                      <p:cBhvr>
                                        <p:cTn id="11" dur="1" fill="hold">
                                          <p:stCondLst>
                                            <p:cond delay="0"/>
                                          </p:stCondLst>
                                        </p:cTn>
                                        <p:tgtEl>
                                          <p:spTgt spid="25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fill="hold" nodeType="clickEffect">
                                  <p:stCondLst>
                                    <p:cond delay="0"/>
                                  </p:stCondLst>
                                  <p:childTnLst>
                                    <p:set>
                                      <p:cBhvr>
                                        <p:cTn id="15" dur="1" fill="hold">
                                          <p:stCondLst>
                                            <p:cond delay="0"/>
                                          </p:stCondLst>
                                        </p:cTn>
                                        <p:tgtEl>
                                          <p:spTgt spid="253"/>
                                        </p:tgtEl>
                                        <p:attrNameLst>
                                          <p:attrName>style.visibility</p:attrName>
                                        </p:attrNameLst>
                                      </p:cBhvr>
                                      <p:to>
                                        <p:strVal val="visible"/>
                                      </p:to>
                                    </p:set>
                                  </p:childTnLst>
                                </p:cTn>
                              </p:par>
                              <p:par>
                                <p:cTn id="16" presetID="1" presetClass="entr" fill="hold" nodeType="withEffect">
                                  <p:stCondLst>
                                    <p:cond delay="0"/>
                                  </p:stCondLst>
                                  <p:childTnLst>
                                    <p:set>
                                      <p:cBhvr>
                                        <p:cTn id="17" dur="1" fill="hold">
                                          <p:stCondLst>
                                            <p:cond delay="0"/>
                                          </p:stCondLst>
                                        </p:cTn>
                                        <p:tgtEl>
                                          <p:spTgt spid="254"/>
                                        </p:tgtEl>
                                        <p:attrNameLst>
                                          <p:attrName>style.visibility</p:attrName>
                                        </p:attrNameLst>
                                      </p:cBhvr>
                                      <p:to>
                                        <p:strVal val="visible"/>
                                      </p:to>
                                    </p:set>
                                  </p:childTnLst>
                                </p:cTn>
                              </p:par>
                              <p:par>
                                <p:cTn id="18" presetID="1" presetClass="entr" fill="hold" nodeType="withEffect">
                                  <p:stCondLst>
                                    <p:cond delay="0"/>
                                  </p:stCondLst>
                                  <p:childTnLst>
                                    <p:set>
                                      <p:cBhvr>
                                        <p:cTn id="19" dur="1" fill="hold">
                                          <p:stCondLst>
                                            <p:cond delay="0"/>
                                          </p:stCondLst>
                                        </p:cTn>
                                        <p:tgtEl>
                                          <p:spTgt spid="25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258"/>
                                        </p:tgtEl>
                                        <p:attrNameLst>
                                          <p:attrName>style.visibility</p:attrName>
                                        </p:attrNameLst>
                                      </p:cBhvr>
                                      <p:to>
                                        <p:strVal val="visible"/>
                                      </p:to>
                                    </p:set>
                                  </p:childTnLst>
                                </p:cTn>
                              </p:par>
                              <p:par>
                                <p:cTn id="24" presetID="0" presetClass="path" presetSubtype="0" accel="50000" decel="50000" fill="hold" nodeType="withEffect">
                                  <p:stCondLst>
                                    <p:cond delay="0"/>
                                  </p:stCondLst>
                                  <p:childTnLst>
                                    <p:animMotion origin="layout" path="M 0.00642 0.00209 L 0.00642 0.00209 C 0.00278 0.00093 -0.00087 -1.85185E-6 -0.00451 -0.00116 C -0.00573 -0.00162 -0.00712 -0.00185 -0.00816 -0.00278 C -0.00955 -0.00393 -0.01024 -0.00625 -0.01181 -0.00764 C -0.01476 -0.01018 -0.01823 -0.0118 -0.02136 -0.01389 C -0.02292 -0.01504 -0.02448 -0.01643 -0.02622 -0.01713 L -0.03698 -0.02199 L -0.04063 -0.02361 C -0.04184 -0.02477 -0.04306 -0.02592 -0.04427 -0.02685 C -0.04688 -0.0287 -0.05139 -0.02916 -0.05382 -0.03009 C -0.05712 -0.03102 -0.06024 -0.03264 -0.06354 -0.03333 C -0.08177 -0.03634 -0.06528 -0.03333 -0.08038 -0.03657 C -0.08316 -0.03704 -0.08611 -0.0375 -0.08889 -0.03819 C -0.10122 -0.04074 -0.08802 -0.03866 -0.10208 -0.0412 C -0.10538 -0.0419 -0.10851 -0.04213 -0.11181 -0.04282 C -0.11493 -0.04375 -0.11823 -0.04514 -0.12136 -0.04606 L -0.12622 -0.04768 C -0.12778 -0.04815 -0.12951 -0.04861 -0.13108 -0.0493 C -0.13299 -0.05046 -0.13507 -0.05162 -0.13698 -0.05254 C -0.13958 -0.05393 -0.14271 -0.05509 -0.14549 -0.05579 C -0.15052 -0.05717 -0.15608 -0.05787 -0.16111 -0.05903 C -0.16354 -0.05949 -0.16597 -0.06018 -0.1684 -0.06065 C -0.17205 -0.06134 -0.18559 -0.06342 -0.18889 -0.06389 C -0.19445 -0.06435 -0.2 -0.06481 -0.20573 -0.06528 C -0.21771 -0.06481 -0.22986 -0.06458 -0.24184 -0.06389 C -0.2441 -0.06366 -0.25486 -0.06111 -0.25747 -0.06065 C -0.25868 -0.05995 -0.2599 -0.05926 -0.26111 -0.05903 C -0.26424 -0.0581 -0.26754 -0.05787 -0.27083 -0.05741 C -0.27361 -0.05694 -0.27639 -0.05648 -0.27917 -0.05579 C -0.28247 -0.05486 -0.28455 -0.05393 -0.28767 -0.05254 C -0.28837 -0.05092 -0.28906 -0.04907 -0.29011 -0.04768 C -0.29115 -0.04629 -0.29271 -0.04606 -0.29358 -0.04444 C -0.29445 -0.04329 -0.29427 -0.0412 -0.29479 -0.03958 C -0.29549 -0.03796 -0.29653 -0.03657 -0.29722 -0.03495 C -0.29931 -0.02639 -0.29774 -0.03148 -0.3033 -0.02037 L -0.30573 -0.01551 C -0.30799 -0.00324 -0.30764 -0.00833 -0.30573 0.01181 C -0.30556 0.01343 -0.30504 0.01505 -0.30451 0.01644 C -0.30382 0.01829 -0.30295 0.01968 -0.30208 0.0213 C -0.29879 0.03472 -0.30434 0.01366 -0.29601 0.03588 C -0.29549 0.03727 -0.29271 0.0456 -0.29132 0.04699 C -0.29028 0.04815 -0.28889 0.04815 -0.28767 0.04861 C -0.28594 0.05232 -0.28438 0.05579 -0.2816 0.05834 C -0.28056 0.05926 -0.27917 0.05903 -0.27795 0.05996 C -0.27552 0.06181 -0.27309 0.06412 -0.27083 0.06621 C -0.26962 0.06736 -0.26858 0.06898 -0.26719 0.06945 C -0.26476 0.0706 -0.26198 0.07084 -0.2599 0.07269 C -0.25868 0.07384 -0.25764 0.07523 -0.25625 0.07593 C -0.24861 0.08056 -0.25035 0.07801 -0.24306 0.08079 C -0.24063 0.08171 -0.2382 0.08287 -0.23576 0.08403 C -0.23455 0.08449 -0.23351 0.08519 -0.23229 0.08565 C -0.21736 0.08959 -0.23594 0.08472 -0.21892 0.08889 C -0.21684 0.08935 -0.21163 0.09051 -0.20938 0.0919 C -0.20729 0.09352 -0.20538 0.0956 -0.2033 0.09676 C -0.19618 0.10116 -0.19497 0.09815 -0.18889 0.10648 C -0.18767 0.1081 -0.18629 0.10949 -0.18524 0.11134 C -0.18438 0.11273 -0.18386 0.11482 -0.18281 0.11621 C -0.18177 0.11736 -0.18038 0.11829 -0.17917 0.11921 C -0.17882 0.12084 -0.17865 0.12269 -0.17795 0.12408 C -0.17743 0.12593 -0.17622 0.12709 -0.17552 0.12894 C -0.17448 0.13195 -0.17309 0.13866 -0.17309 0.13866 C -0.17153 0.15162 -0.17136 0.14815 -0.17309 0.16435 C -0.17344 0.16597 -0.17379 0.16759 -0.17431 0.16921 C -0.17587 0.17246 -0.17674 0.17662 -0.17917 0.17871 C -0.18854 0.18704 -0.18368 0.18403 -0.19358 0.18843 L -0.20451 0.19329 C -0.20573 0.19375 -0.20695 0.19445 -0.20816 0.19491 L -0.21285 0.19653 L -0.28281 0.19491 C -0.29288 0.19421 -0.30278 0.1919 -0.31285 0.19167 L -0.36476 0.19005 C -0.37118 0.18889 -0.37761 0.18796 -0.38403 0.18681 C -0.39201 0.18519 -0.38576 0.18565 -0.39236 0.18357 C -0.39479 0.18287 -0.39722 0.18264 -0.39965 0.18195 C -0.40087 0.18148 -0.40208 0.18079 -0.4033 0.18033 C -0.40729 0.17917 -0.41528 0.17709 -0.41528 0.17709 C -0.4184 0.175 -0.42049 0.17338 -0.42379 0.17222 C -0.42778 0.17107 -0.43195 0.17084 -0.43576 0.16921 C -0.44236 0.16621 -0.43681 0.16852 -0.44549 0.16597 C -0.44705 0.16551 -0.44861 0.16459 -0.45035 0.16435 C -0.45903 0.16296 -0.47674 0.16111 -0.47674 0.16111 C -0.48004 0.15996 -0.48316 0.15787 -0.48646 0.15787 C -0.51059 0.15695 -0.5132 0.15787 -0.52986 0.16111 C -0.53108 0.16204 -0.53195 0.16366 -0.53333 0.16435 C -0.53576 0.16528 -0.5382 0.16528 -0.54063 0.16597 C -0.54219 0.16644 -0.54375 0.16713 -0.54549 0.16759 C -0.54826 0.16829 -0.55104 0.16852 -0.55382 0.16921 C -0.5559 0.16945 -0.55781 0.17037 -0.5599 0.1706 C -0.56267 0.1713 -0.56563 0.17153 -0.5684 0.17222 C -0.57153 0.17315 -0.57465 0.17477 -0.57795 0.17546 L -0.58524 0.17709 C -0.58715 0.17824 -0.58924 0.1794 -0.59132 0.18033 C -0.59236 0.18102 -0.59427 0.18334 -0.59479 0.18195 C -0.59601 0.17917 -0.59479 0.17546 -0.59479 0.17222 L -0.59479 0.16759 " pathEditMode="relative" ptsTypes="AAAAAAAAAAAAAAAAAAAAAAAAAAAAAAAAAAAAAAAAAAAAAAAAAAAAAAAAAAAAAAAAAAAAAAAAAAAAAAAAAAAAAAAAAAAAAAAA">
                                      <p:cBhvr>
                                        <p:cTn id="25" dur="2000" fill="hold"/>
                                        <p:tgtEl>
                                          <p:spTgt spid="254"/>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53" presetClass="entr" fill="hold" nodeType="clickEffect">
                                  <p:stCondLst>
                                    <p:cond delay="0"/>
                                  </p:stCondLst>
                                  <p:childTnLst>
                                    <p:set>
                                      <p:cBhvr>
                                        <p:cTn id="29" dur="1" fill="hold">
                                          <p:stCondLst>
                                            <p:cond delay="0"/>
                                          </p:stCondLst>
                                        </p:cTn>
                                        <p:tgtEl>
                                          <p:spTgt spid="263"/>
                                        </p:tgtEl>
                                        <p:attrNameLst>
                                          <p:attrName>style.visibility</p:attrName>
                                        </p:attrNameLst>
                                      </p:cBhvr>
                                      <p:to>
                                        <p:strVal val="visible"/>
                                      </p:to>
                                    </p:set>
                                    <p:anim calcmode="lin" valueType="num">
                                      <p:cBhvr additive="repl">
                                        <p:cTn id="30" dur="500" fill="hold"/>
                                        <p:tgtEl>
                                          <p:spTgt spid="263"/>
                                        </p:tgtEl>
                                        <p:attrNameLst>
                                          <p:attrName>ppt_w</p:attrName>
                                        </p:attrNameLst>
                                      </p:cBhvr>
                                      <p:tavLst>
                                        <p:tav tm="0">
                                          <p:val>
                                            <p:fltVal val="0"/>
                                          </p:val>
                                        </p:tav>
                                        <p:tav tm="100000">
                                          <p:val>
                                            <p:strVal val="#ppt_w"/>
                                          </p:val>
                                        </p:tav>
                                      </p:tavLst>
                                    </p:anim>
                                    <p:anim calcmode="lin" valueType="num">
                                      <p:cBhvr additive="repl">
                                        <p:cTn id="31" dur="500" fill="hold"/>
                                        <p:tgtEl>
                                          <p:spTgt spid="263"/>
                                        </p:tgtEl>
                                        <p:attrNameLst>
                                          <p:attrName>ppt_h</p:attrName>
                                        </p:attrNameLst>
                                      </p:cBhvr>
                                      <p:tavLst>
                                        <p:tav tm="0">
                                          <p:val>
                                            <p:fltVal val="0"/>
                                          </p:val>
                                        </p:tav>
                                        <p:tav tm="100000">
                                          <p:val>
                                            <p:strVal val="#ppt_h"/>
                                          </p:val>
                                        </p:tav>
                                      </p:tavLst>
                                    </p:anim>
                                    <p:animEffect transition="in" filter="dissolve">
                                      <p:cBhvr additive="repl">
                                        <p:cTn id="32" dur="500"/>
                                        <p:tgtEl>
                                          <p:spTgt spid="263"/>
                                        </p:tgtEl>
                                      </p:cBhvr>
                                    </p:animEffect>
                                  </p:childTnLst>
                                </p:cTn>
                              </p:par>
                              <p:par>
                                <p:cTn id="33" presetID="1" presetClass="exit" presetSubtype="0" fill="hold" nodeType="withEffect">
                                  <p:stCondLst>
                                    <p:cond delay="0"/>
                                  </p:stCondLst>
                                  <p:childTnLst>
                                    <p:set>
                                      <p:cBhvr>
                                        <p:cTn id="34" dur="1" fill="hold">
                                          <p:stCondLst>
                                            <p:cond delay="0"/>
                                          </p:stCondLst>
                                        </p:cTn>
                                        <p:tgtEl>
                                          <p:spTgt spid="254"/>
                                        </p:tgtEl>
                                        <p:attrNameLst>
                                          <p:attrName>style.visibility</p:attrName>
                                        </p:attrNameLst>
                                      </p:cBhvr>
                                      <p:to>
                                        <p:strVal val="hidden"/>
                                      </p:to>
                                    </p:set>
                                  </p:childTnLst>
                                </p:cTn>
                              </p:par>
                              <p:par>
                                <p:cTn id="35" presetID="1" presetClass="entr" fill="hold" nodeType="withEffect">
                                  <p:stCondLst>
                                    <p:cond delay="0"/>
                                  </p:stCondLst>
                                  <p:childTnLst>
                                    <p:set>
                                      <p:cBhvr>
                                        <p:cTn id="36" dur="1" fill="hold">
                                          <p:stCondLst>
                                            <p:cond delay="0"/>
                                          </p:stCondLst>
                                        </p:cTn>
                                        <p:tgtEl>
                                          <p:spTgt spid="2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2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path" fill="hold" nodeType="clickEffect">
                                  <p:stCondLst>
                                    <p:cond delay="0"/>
                                  </p:stCondLst>
                                  <p:childTnLst>
                                    <p:animMotion origin="layout" path="M -3.88889E-006 3.9593E-006 C 0.17795 0.02428 0.35608 0.04857 0.40591 0.00971 C 0.45573 -0.02914 0.27066 -0.19496 0.29861 -0.23358 C 0.32656 -0.2722 0.45018 -0.24722 0.57396 -0.22202 E">
                                      <p:cBhvr>
                                        <p:cTn id="44" dur="2000" fill="hold"/>
                                        <p:tgtEl>
                                          <p:spTgt spid="263"/>
                                        </p:tgtEl>
                                        <p:attrNameLst>
                                          <p:attrName>ppt_x</p:attrName>
                                          <p:attrName>ppt_y</p:attrName>
                                        </p:attrNameLst>
                                      </p:cBhvr>
                                    </p:animMotion>
                                  </p:childTnLst>
                                </p:cTn>
                              </p:par>
                              <p:par>
                                <p:cTn id="45" presetID="1" presetClass="entr" fill="hold" nodeType="withEffect">
                                  <p:stCondLst>
                                    <p:cond delay="0"/>
                                  </p:stCondLst>
                                  <p:childTnLst>
                                    <p:set>
                                      <p:cBhvr>
                                        <p:cTn id="46" dur="1" fill="hold">
                                          <p:stCondLst>
                                            <p:cond delay="0"/>
                                          </p:stCondLst>
                                        </p:cTn>
                                        <p:tgtEl>
                                          <p:spTgt spid="2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255"/>
                                        </p:tgtEl>
                                        <p:attrNameLst>
                                          <p:attrName>style.visibility</p:attrName>
                                        </p:attrNameLst>
                                      </p:cBhvr>
                                      <p:to>
                                        <p:strVal val="visible"/>
                                      </p:to>
                                    </p:set>
                                  </p:childTnLst>
                                </p:cTn>
                              </p:par>
                            </p:childTnLst>
                          </p:cTn>
                        </p:par>
                        <p:par>
                          <p:cTn id="51" fill="hold">
                            <p:stCondLst>
                              <p:cond delay="0"/>
                            </p:stCondLst>
                            <p:childTnLst>
                              <p:par>
                                <p:cTn id="52" presetClass="path" fill="hold" nodeType="afterEffect">
                                  <p:stCondLst>
                                    <p:cond delay="0"/>
                                  </p:stCondLst>
                                  <p:childTnLst>
                                    <p:animMotion origin="layout" path="M 0.64375 -0.22315 C 0.52153 -0.28287 0.39948 -0.3426 0.33941 -0.27338 C 0.27934 -0.20417 0.24392 0.10277 0.28281 0.1919 C 0.3217 0.28102 0.52569 0.25115 0.57274 0.26134 C 0.61979 0.27152 0.59253 0.26273 0.56545 0.2537 " rAng="0" ptsTypes="AAAAA">
                                      <p:cBhvr>
                                        <p:cTn id="53" dur="2000" fill="hold"/>
                                        <p:tgtEl>
                                          <p:spTgt spid="263"/>
                                        </p:tgtEl>
                                        <p:attrNameLst>
                                          <p:attrName>ppt_x</p:attrName>
                                          <p:attrName>ppt_y</p:attrName>
                                        </p:attrNameLst>
                                      </p:cBhvr>
                                      <p:rCtr x="-18872" y="20370"/>
                                    </p:animMotion>
                                  </p:childTnLst>
                                </p:cTn>
                              </p:par>
                              <p:par>
                                <p:cTn id="54" presetID="1" presetClass="entr" fill="hold" nodeType="withEffect">
                                  <p:stCondLst>
                                    <p:cond delay="0"/>
                                  </p:stCondLst>
                                  <p:childTnLst>
                                    <p:set>
                                      <p:cBhvr>
                                        <p:cTn id="55" dur="1" fill="hold">
                                          <p:stCondLst>
                                            <p:cond delay="0"/>
                                          </p:stCondLst>
                                        </p:cTn>
                                        <p:tgtEl>
                                          <p:spTgt spid="259"/>
                                        </p:tgtEl>
                                        <p:attrNameLst>
                                          <p:attrName>style.visibility</p:attrName>
                                        </p:attrNameLst>
                                      </p:cBhvr>
                                      <p:to>
                                        <p:strVal val="visible"/>
                                      </p:to>
                                    </p:set>
                                  </p:childTnLst>
                                </p:cTn>
                              </p:par>
                              <p:par>
                                <p:cTn id="56" presetID="1" presetClass="entr" fill="hold" nodeType="withEffect">
                                  <p:stCondLst>
                                    <p:cond delay="0"/>
                                  </p:stCondLst>
                                  <p:childTnLst>
                                    <p:set>
                                      <p:cBhvr>
                                        <p:cTn id="57"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9" name="PlaceHolder 1"/>
          <p:cNvSpPr>
            <a:spLocks noGrp="1"/>
          </p:cNvSpPr>
          <p:nvPr>
            <p:ph type="title"/>
          </p:nvPr>
        </p:nvSpPr>
        <p:spPr>
          <a:xfrm>
            <a:off x="457200" y="274680"/>
            <a:ext cx="8229240" cy="1142640"/>
          </a:xfrm>
          <a:prstGeom prst="rect">
            <a:avLst/>
          </a:prstGeom>
          <a:noFill/>
          <a:ln w="0">
            <a:noFill/>
          </a:ln>
        </p:spPr>
        <p:txBody>
          <a:bodyPr numCol="1" spcCol="0" anchor="ctr">
            <a:noAutofit/>
          </a:bodyPr>
          <a:lstStyle/>
          <a:p>
            <a:pPr algn="ctr">
              <a:lnSpc>
                <a:spcPct val="100000"/>
              </a:lnSpc>
            </a:pPr>
            <a:r>
              <a:rPr lang="en-GB" sz="4400" b="0" strike="noStrike" spc="-1">
                <a:solidFill>
                  <a:srgbClr val="000000"/>
                </a:solidFill>
                <a:latin typeface="Arial"/>
              </a:rPr>
              <a:t>How it Works – Shift Controller</a:t>
            </a:r>
          </a:p>
        </p:txBody>
      </p:sp>
      <p:sp>
        <p:nvSpPr>
          <p:cNvPr id="271" name="Straight Arrow Connector 18"/>
          <p:cNvSpPr/>
          <p:nvPr/>
        </p:nvSpPr>
        <p:spPr>
          <a:xfrm flipV="1">
            <a:off x="1979640" y="2275560"/>
            <a:ext cx="1871280" cy="404280"/>
          </a:xfrm>
          <a:custGeom>
            <a:avLst/>
            <a:gdLst/>
            <a:ahLst/>
            <a:cxnLst/>
            <a:rect l="l" t="t" r="r" b="b"/>
            <a:pathLst>
              <a:path w="21600" h="21600">
                <a:moveTo>
                  <a:pt x="0" y="0"/>
                </a:moveTo>
                <a:lnTo>
                  <a:pt x="21600" y="21600"/>
                </a:lnTo>
              </a:path>
            </a:pathLst>
          </a:custGeom>
          <a:noFill/>
          <a:ln w="31750">
            <a:solidFill>
              <a:srgbClr val="FFFF00"/>
            </a:solidFill>
            <a:prstDash val="dash"/>
            <a:miter/>
            <a:tailEnd type="arrow" w="med" len="med"/>
          </a:ln>
        </p:spPr>
        <p:style>
          <a:lnRef idx="0">
            <a:scrgbClr r="0" g="0" b="0"/>
          </a:lnRef>
          <a:fillRef idx="0">
            <a:scrgbClr r="0" g="0" b="0"/>
          </a:fillRef>
          <a:effectRef idx="0">
            <a:scrgbClr r="0" g="0" b="0"/>
          </a:effectRef>
          <a:fontRef idx="minor"/>
        </p:style>
      </p:sp>
      <p:sp>
        <p:nvSpPr>
          <p:cNvPr id="272" name="Rectangle 2"/>
          <p:cNvSpPr/>
          <p:nvPr/>
        </p:nvSpPr>
        <p:spPr>
          <a:xfrm>
            <a:off x="612720" y="1052640"/>
            <a:ext cx="5471640" cy="791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3200" b="0" strike="noStrike" spc="-1">
                <a:solidFill>
                  <a:srgbClr val="FFFFFF"/>
                </a:solidFill>
                <a:latin typeface="Calibri"/>
                <a:ea typeface="SimSun"/>
              </a:rPr>
              <a:t>How it works:</a:t>
            </a:r>
            <a:endParaRPr lang="en-GB" sz="3200" b="0" strike="noStrike" spc="-1">
              <a:latin typeface="Arial"/>
            </a:endParaRPr>
          </a:p>
        </p:txBody>
      </p:sp>
      <p:pic>
        <p:nvPicPr>
          <p:cNvPr id="273" name="Picture 7"/>
          <p:cNvPicPr/>
          <p:nvPr/>
        </p:nvPicPr>
        <p:blipFill>
          <a:blip r:embed="rId3"/>
          <a:stretch/>
        </p:blipFill>
        <p:spPr>
          <a:xfrm>
            <a:off x="3924360" y="1773360"/>
            <a:ext cx="1539360" cy="850680"/>
          </a:xfrm>
          <a:prstGeom prst="rect">
            <a:avLst/>
          </a:prstGeom>
          <a:ln w="0">
            <a:noFill/>
          </a:ln>
        </p:spPr>
      </p:pic>
      <p:sp>
        <p:nvSpPr>
          <p:cNvPr id="274" name="PlaceHolder 2"/>
          <p:cNvSpPr>
            <a:spLocks noGrp="1"/>
          </p:cNvSpPr>
          <p:nvPr>
            <p:ph/>
          </p:nvPr>
        </p:nvSpPr>
        <p:spPr>
          <a:xfrm>
            <a:off x="359640" y="4449600"/>
            <a:ext cx="8495640" cy="568080"/>
          </a:xfrm>
          <a:prstGeom prst="rect">
            <a:avLst/>
          </a:prstGeom>
          <a:noFill/>
          <a:ln w="0">
            <a:noFill/>
          </a:ln>
        </p:spPr>
        <p:txBody>
          <a:bodyPr numCol="1" spcCol="0" anchor="ctr">
            <a:noAutofit/>
          </a:bodyPr>
          <a:lstStyle/>
          <a:p>
            <a:pPr>
              <a:lnSpc>
                <a:spcPct val="100000"/>
              </a:lnSpc>
            </a:pPr>
            <a:r>
              <a:rPr lang="en-US" sz="2000" b="1" strike="noStrike" spc="-1" dirty="0">
                <a:solidFill>
                  <a:schemeClr val="bg1"/>
                </a:solidFill>
                <a:latin typeface="Calibri"/>
                <a:ea typeface="SimSun"/>
              </a:rPr>
              <a:t>We have a “virtual number” in the cloud for hospitals to call us.</a:t>
            </a:r>
            <a:endParaRPr lang="en-GB" sz="2000" b="0" strike="noStrike" spc="-1" dirty="0">
              <a:solidFill>
                <a:schemeClr val="bg1"/>
              </a:solidFill>
              <a:latin typeface="Arial"/>
            </a:endParaRPr>
          </a:p>
        </p:txBody>
      </p:sp>
      <p:pic>
        <p:nvPicPr>
          <p:cNvPr id="275" name="Picture 21"/>
          <p:cNvPicPr/>
          <p:nvPr/>
        </p:nvPicPr>
        <p:blipFill>
          <a:blip r:embed="rId4"/>
          <a:stretch/>
        </p:blipFill>
        <p:spPr>
          <a:xfrm>
            <a:off x="6804000" y="1503360"/>
            <a:ext cx="1458720" cy="1944360"/>
          </a:xfrm>
          <a:prstGeom prst="rect">
            <a:avLst/>
          </a:prstGeom>
          <a:ln w="0">
            <a:noFill/>
          </a:ln>
        </p:spPr>
      </p:pic>
      <p:pic>
        <p:nvPicPr>
          <p:cNvPr id="276" name="Picture 10"/>
          <p:cNvPicPr/>
          <p:nvPr/>
        </p:nvPicPr>
        <p:blipFill>
          <a:blip r:embed="rId5"/>
          <a:stretch/>
        </p:blipFill>
        <p:spPr>
          <a:xfrm>
            <a:off x="7920000" y="1596240"/>
            <a:ext cx="685440" cy="685440"/>
          </a:xfrm>
          <a:prstGeom prst="rect">
            <a:avLst/>
          </a:prstGeom>
          <a:ln w="0">
            <a:noFill/>
          </a:ln>
        </p:spPr>
      </p:pic>
      <p:pic>
        <p:nvPicPr>
          <p:cNvPr id="277" name="Picture 8"/>
          <p:cNvPicPr/>
          <p:nvPr/>
        </p:nvPicPr>
        <p:blipFill>
          <a:blip r:embed="rId6"/>
          <a:stretch/>
        </p:blipFill>
        <p:spPr>
          <a:xfrm>
            <a:off x="1230480" y="2365200"/>
            <a:ext cx="2418840" cy="2014200"/>
          </a:xfrm>
          <a:prstGeom prst="rect">
            <a:avLst/>
          </a:prstGeom>
          <a:ln w="0">
            <a:noFill/>
          </a:ln>
        </p:spPr>
      </p:pic>
      <p:pic>
        <p:nvPicPr>
          <p:cNvPr id="278" name="Picture 23" descr="nurse for page"/>
          <p:cNvPicPr/>
          <p:nvPr/>
        </p:nvPicPr>
        <p:blipFill>
          <a:blip r:embed="rId7"/>
          <a:stretch/>
        </p:blipFill>
        <p:spPr>
          <a:xfrm>
            <a:off x="324000" y="1976400"/>
            <a:ext cx="2736360" cy="2172960"/>
          </a:xfrm>
          <a:prstGeom prst="rect">
            <a:avLst/>
          </a:prstGeom>
          <a:ln w="0">
            <a:noFill/>
          </a:ln>
        </p:spPr>
      </p:pic>
      <p:pic>
        <p:nvPicPr>
          <p:cNvPr id="279" name="Picture 22"/>
          <p:cNvPicPr/>
          <p:nvPr/>
        </p:nvPicPr>
        <p:blipFill>
          <a:blip r:embed="rId8"/>
          <a:stretch/>
        </p:blipFill>
        <p:spPr>
          <a:xfrm>
            <a:off x="5842440" y="1735920"/>
            <a:ext cx="2340720" cy="2602800"/>
          </a:xfrm>
          <a:prstGeom prst="rect">
            <a:avLst/>
          </a:prstGeom>
          <a:ln w="0">
            <a:noFill/>
          </a:ln>
        </p:spPr>
      </p:pic>
      <p:sp>
        <p:nvSpPr>
          <p:cNvPr id="280" name="Straight Arrow Connector 18"/>
          <p:cNvSpPr/>
          <p:nvPr/>
        </p:nvSpPr>
        <p:spPr>
          <a:xfrm flipH="1">
            <a:off x="5684040" y="2991600"/>
            <a:ext cx="1278000" cy="302400"/>
          </a:xfrm>
          <a:custGeom>
            <a:avLst/>
            <a:gdLst/>
            <a:ahLst/>
            <a:cxnLst/>
            <a:rect l="l" t="t" r="r" b="b"/>
            <a:pathLst>
              <a:path w="21600" h="21600">
                <a:moveTo>
                  <a:pt x="0" y="0"/>
                </a:moveTo>
                <a:lnTo>
                  <a:pt x="21600" y="21600"/>
                </a:lnTo>
              </a:path>
            </a:pathLst>
          </a:custGeom>
          <a:noFill/>
          <a:ln w="31750">
            <a:solidFill>
              <a:srgbClr val="FFFF00"/>
            </a:solidFill>
            <a:prstDash val="dash"/>
            <a:miter/>
            <a:tailEnd type="arrow" w="med" len="med"/>
          </a:ln>
        </p:spPr>
        <p:style>
          <a:lnRef idx="0">
            <a:scrgbClr r="0" g="0" b="0"/>
          </a:lnRef>
          <a:fillRef idx="0">
            <a:scrgbClr r="0" g="0" b="0"/>
          </a:fillRef>
          <a:effectRef idx="0">
            <a:scrgbClr r="0" g="0" b="0"/>
          </a:effectRef>
          <a:fontRef idx="minor"/>
        </p:style>
      </p:sp>
      <p:pic>
        <p:nvPicPr>
          <p:cNvPr id="281" name="Picture 12"/>
          <p:cNvPicPr/>
          <p:nvPr/>
        </p:nvPicPr>
        <p:blipFill>
          <a:blip r:embed="rId9"/>
          <a:stretch/>
        </p:blipFill>
        <p:spPr>
          <a:xfrm rot="1515600">
            <a:off x="4990320" y="1992600"/>
            <a:ext cx="2017440" cy="560520"/>
          </a:xfrm>
          <a:prstGeom prst="rect">
            <a:avLst/>
          </a:prstGeom>
          <a:ln w="0">
            <a:noFill/>
          </a:ln>
        </p:spPr>
      </p:pic>
      <p:sp>
        <p:nvSpPr>
          <p:cNvPr id="282" name="Content Placeholder 2"/>
          <p:cNvSpPr/>
          <p:nvPr/>
        </p:nvSpPr>
        <p:spPr>
          <a:xfrm>
            <a:off x="359640" y="6205320"/>
            <a:ext cx="8640360" cy="568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342900" indent="-342900">
              <a:buFont typeface="Arial" panose="020B0604020202020204" pitchFamily="34" charset="0"/>
              <a:buChar char="•"/>
            </a:pPr>
            <a:r>
              <a:rPr lang="en-US" sz="2000" b="1" spc="-1" dirty="0">
                <a:solidFill>
                  <a:schemeClr val="bg1"/>
                </a:solidFill>
                <a:latin typeface="Calibri"/>
              </a:rPr>
              <a:t>Rider / Driver collects and delivers the package keeping controller informed.</a:t>
            </a:r>
            <a:endParaRPr lang="en-GB" sz="2000" b="1" spc="-1" dirty="0">
              <a:solidFill>
                <a:schemeClr val="bg1"/>
              </a:solidFill>
              <a:latin typeface="Calibri"/>
            </a:endParaRPr>
          </a:p>
        </p:txBody>
      </p:sp>
      <p:sp>
        <p:nvSpPr>
          <p:cNvPr id="283" name="PlaceHolder 3"/>
          <p:cNvSpPr>
            <a:spLocks noGrp="1"/>
          </p:cNvSpPr>
          <p:nvPr>
            <p:ph/>
          </p:nvPr>
        </p:nvSpPr>
        <p:spPr>
          <a:xfrm>
            <a:off x="359640" y="4888440"/>
            <a:ext cx="8495640" cy="568080"/>
          </a:xfrm>
          <a:prstGeom prst="rect">
            <a:avLst/>
          </a:prstGeom>
          <a:noFill/>
          <a:ln w="0">
            <a:noFill/>
          </a:ln>
        </p:spPr>
        <p:txBody>
          <a:bodyPr numCol="1" spcCol="0" anchor="ctr">
            <a:noAutofit/>
          </a:bodyPr>
          <a:lstStyle/>
          <a:p>
            <a:pPr>
              <a:lnSpc>
                <a:spcPct val="100000"/>
              </a:lnSpc>
            </a:pPr>
            <a:r>
              <a:rPr lang="en-US" sz="2000" b="1" strike="noStrike" spc="-1" dirty="0">
                <a:solidFill>
                  <a:schemeClr val="bg1"/>
                </a:solidFill>
                <a:latin typeface="Calibri"/>
                <a:ea typeface="SimSun"/>
              </a:rPr>
              <a:t>Our volunteers can redirect the number to their home phone.</a:t>
            </a:r>
            <a:endParaRPr lang="en-GB" sz="2000" b="0" strike="noStrike" spc="-1" dirty="0">
              <a:solidFill>
                <a:schemeClr val="bg1"/>
              </a:solidFill>
              <a:latin typeface="Arial"/>
            </a:endParaRPr>
          </a:p>
        </p:txBody>
      </p:sp>
      <p:sp>
        <p:nvSpPr>
          <p:cNvPr id="284" name="PlaceHolder 4"/>
          <p:cNvSpPr>
            <a:spLocks noGrp="1"/>
          </p:cNvSpPr>
          <p:nvPr>
            <p:ph/>
          </p:nvPr>
        </p:nvSpPr>
        <p:spPr>
          <a:xfrm>
            <a:off x="359640" y="5351040"/>
            <a:ext cx="8495640" cy="568080"/>
          </a:xfrm>
          <a:prstGeom prst="rect">
            <a:avLst/>
          </a:prstGeom>
          <a:noFill/>
          <a:ln w="0">
            <a:noFill/>
          </a:ln>
        </p:spPr>
        <p:txBody>
          <a:bodyPr numCol="1" spcCol="0" anchor="ctr">
            <a:noAutofit/>
          </a:bodyPr>
          <a:lstStyle/>
          <a:p>
            <a:pPr>
              <a:lnSpc>
                <a:spcPct val="100000"/>
              </a:lnSpc>
            </a:pPr>
            <a:r>
              <a:rPr lang="en-US" sz="2000" b="1" strike="noStrike" spc="-1" dirty="0">
                <a:solidFill>
                  <a:schemeClr val="bg1"/>
                </a:solidFill>
                <a:latin typeface="Calibri"/>
              </a:rPr>
              <a:t>Hospitals call our ‘hotline’ number, our volunteer gets the call</a:t>
            </a:r>
            <a:r>
              <a:rPr lang="en-US" sz="2000" b="1" strike="noStrike" spc="-1" dirty="0">
                <a:solidFill>
                  <a:schemeClr val="bg1"/>
                </a:solidFill>
                <a:latin typeface="Calibri"/>
                <a:ea typeface="SimSun"/>
              </a:rPr>
              <a:t>.</a:t>
            </a:r>
            <a:endParaRPr lang="en-GB" sz="2000" b="0" strike="noStrike" spc="-1" dirty="0">
              <a:solidFill>
                <a:schemeClr val="bg1"/>
              </a:solidFill>
              <a:latin typeface="Arial"/>
            </a:endParaRPr>
          </a:p>
        </p:txBody>
      </p:sp>
      <p:sp>
        <p:nvSpPr>
          <p:cNvPr id="285" name="PlaceHolder 5"/>
          <p:cNvSpPr>
            <a:spLocks noGrp="1"/>
          </p:cNvSpPr>
          <p:nvPr>
            <p:ph/>
          </p:nvPr>
        </p:nvSpPr>
        <p:spPr>
          <a:xfrm>
            <a:off x="359640" y="5766480"/>
            <a:ext cx="8495640" cy="568080"/>
          </a:xfrm>
          <a:prstGeom prst="rect">
            <a:avLst/>
          </a:prstGeom>
          <a:noFill/>
          <a:ln w="0">
            <a:noFill/>
          </a:ln>
        </p:spPr>
        <p:txBody>
          <a:bodyPr numCol="1" spcCol="0" anchor="ctr">
            <a:noAutofit/>
          </a:bodyPr>
          <a:lstStyle/>
          <a:p>
            <a:pPr>
              <a:lnSpc>
                <a:spcPct val="100000"/>
              </a:lnSpc>
            </a:pPr>
            <a:r>
              <a:rPr lang="en-US" sz="2000" b="1" strike="noStrike" spc="-1" dirty="0">
                <a:solidFill>
                  <a:schemeClr val="bg1"/>
                </a:solidFill>
                <a:latin typeface="Calibri"/>
              </a:rPr>
              <a:t>We take the details of the job, and pass them to a rider / driver</a:t>
            </a:r>
            <a:r>
              <a:rPr lang="en-US" sz="2000" b="1" strike="noStrike" spc="-1" dirty="0">
                <a:solidFill>
                  <a:schemeClr val="bg1"/>
                </a:solidFill>
                <a:latin typeface="Calibri"/>
                <a:ea typeface="SimSun"/>
              </a:rPr>
              <a:t>.</a:t>
            </a:r>
            <a:endParaRPr lang="en-GB" sz="2000" b="0" strike="noStrike" spc="-1" dirty="0">
              <a:solidFill>
                <a:schemeClr val="bg1"/>
              </a:solidFill>
              <a:latin typeface="Arial"/>
            </a:endParaRPr>
          </a:p>
        </p:txBody>
      </p:sp>
      <p:grpSp>
        <p:nvGrpSpPr>
          <p:cNvPr id="286" name="Group 28"/>
          <p:cNvGrpSpPr/>
          <p:nvPr/>
        </p:nvGrpSpPr>
        <p:grpSpPr>
          <a:xfrm>
            <a:off x="325440" y="128880"/>
            <a:ext cx="5949000" cy="1245960"/>
            <a:chOff x="325440" y="128880"/>
            <a:chExt cx="5949000" cy="1245960"/>
          </a:xfrm>
        </p:grpSpPr>
        <p:sp>
          <p:nvSpPr>
            <p:cNvPr id="287" name="Rounded Rectangle 30"/>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288" name="TextBox 34"/>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289" name="Picture 35"/>
            <p:cNvPicPr/>
            <p:nvPr/>
          </p:nvPicPr>
          <p:blipFill>
            <a:blip r:embed="rId10"/>
            <a:stretch/>
          </p:blipFill>
          <p:spPr>
            <a:xfrm>
              <a:off x="325440" y="128880"/>
              <a:ext cx="1245960" cy="1245960"/>
            </a:xfrm>
            <a:prstGeom prst="rect">
              <a:avLst/>
            </a:prstGeom>
            <a:ln w="0">
              <a:noFill/>
            </a:ln>
          </p:spPr>
        </p:pic>
      </p:grpSp>
      <p:sp>
        <p:nvSpPr>
          <p:cNvPr id="290" name="Rounded Rectangle 37"/>
          <p:cNvSpPr/>
          <p:nvPr/>
        </p:nvSpPr>
        <p:spPr>
          <a:xfrm>
            <a:off x="7956360" y="297720"/>
            <a:ext cx="1007640" cy="907920"/>
          </a:xfrm>
          <a:prstGeom prst="roundRect">
            <a:avLst>
              <a:gd name="adj" fmla="val 16667"/>
            </a:avLst>
          </a:prstGeom>
          <a:blipFill rotWithShape="0">
            <a:blip r:embed="rId11"/>
            <a:srcRect/>
            <a:stretch/>
          </a:blipFill>
          <a:ln w="9525">
            <a:solidFill>
              <a:srgbClr val="000000"/>
            </a:solidFill>
            <a:round/>
          </a:ln>
        </p:spPr>
        <p:style>
          <a:lnRef idx="0">
            <a:scrgbClr r="0" g="0" b="0"/>
          </a:lnRef>
          <a:fillRef idx="0">
            <a:scrgbClr r="0" g="0" b="0"/>
          </a:fillRef>
          <a:effectRef idx="0">
            <a:scrgbClr r="0" g="0" b="0"/>
          </a:effectRef>
          <a:fontRef idx="minor"/>
        </p:style>
      </p:sp>
      <p:pic>
        <p:nvPicPr>
          <p:cNvPr id="270" name="Picture 24" descr="bloodslider-1"/>
          <p:cNvPicPr/>
          <p:nvPr/>
        </p:nvPicPr>
        <p:blipFill>
          <a:blip r:embed="rId12"/>
          <a:stretch/>
        </p:blipFill>
        <p:spPr>
          <a:xfrm>
            <a:off x="4657012" y="2789501"/>
            <a:ext cx="2647440" cy="1387440"/>
          </a:xfrm>
          <a:prstGeom prst="rect">
            <a:avLst/>
          </a:prstGeom>
          <a:ln w="0">
            <a:noFill/>
          </a:ln>
        </p:spPr>
      </p:pic>
      <p:sp>
        <p:nvSpPr>
          <p:cNvPr id="2" name="TextBox 1">
            <a:extLst>
              <a:ext uri="{FF2B5EF4-FFF2-40B4-BE49-F238E27FC236}">
                <a16:creationId xmlns:a16="http://schemas.microsoft.com/office/drawing/2014/main" id="{248CED7C-DB99-4D2C-92FD-388F58FB1865}"/>
              </a:ext>
            </a:extLst>
          </p:cNvPr>
          <p:cNvSpPr txBox="1"/>
          <p:nvPr/>
        </p:nvSpPr>
        <p:spPr>
          <a:xfrm>
            <a:off x="4172370" y="2018450"/>
            <a:ext cx="1065600" cy="523220"/>
          </a:xfrm>
          <a:prstGeom prst="rect">
            <a:avLst/>
          </a:prstGeom>
          <a:noFill/>
        </p:spPr>
        <p:txBody>
          <a:bodyPr wrap="square" rtlCol="0">
            <a:spAutoFit/>
          </a:bodyPr>
          <a:lstStyle/>
          <a:p>
            <a:pPr algn="ctr"/>
            <a:r>
              <a:rPr lang="en-GB" sz="1400" b="1" dirty="0">
                <a:solidFill>
                  <a:srgbClr val="FF0000"/>
                </a:solidFill>
              </a:rPr>
              <a:t>0191 228 </a:t>
            </a:r>
            <a:br>
              <a:rPr lang="en-GB" sz="1400" b="1" dirty="0">
                <a:solidFill>
                  <a:srgbClr val="FF0000"/>
                </a:solidFill>
              </a:rPr>
            </a:br>
            <a:r>
              <a:rPr lang="en-GB" sz="1400" b="1" dirty="0">
                <a:solidFill>
                  <a:srgbClr val="FF0000"/>
                </a:solidFill>
              </a:rPr>
              <a:t>6495</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dissolve">
                                      <p:cBhvr additive="repl">
                                        <p:cTn id="7" dur="500"/>
                                        <p:tgtEl>
                                          <p:spTgt spid="272"/>
                                        </p:tgtEl>
                                      </p:cBhvr>
                                    </p:animEffect>
                                  </p:childTnLst>
                                </p:cTn>
                              </p:par>
                              <p:par>
                                <p:cTn id="8" presetID="2" presetClass="entr" presetSubtype="4" fill="hold" nodeType="withEffect">
                                  <p:stCondLst>
                                    <p:cond delay="0"/>
                                  </p:stCondLst>
                                  <p:childTnLst>
                                    <p:set>
                                      <p:cBhvr>
                                        <p:cTn id="9" dur="1" fill="hold">
                                          <p:stCondLst>
                                            <p:cond delay="0"/>
                                          </p:stCondLst>
                                        </p:cTn>
                                        <p:tgtEl>
                                          <p:spTgt spid="273"/>
                                        </p:tgtEl>
                                        <p:attrNameLst>
                                          <p:attrName>style.visibility</p:attrName>
                                        </p:attrNameLst>
                                      </p:cBhvr>
                                      <p:to>
                                        <p:strVal val="visible"/>
                                      </p:to>
                                    </p:set>
                                    <p:anim calcmode="lin" valueType="num">
                                      <p:cBhvr additive="repl">
                                        <p:cTn id="10" dur="500" fill="hold"/>
                                        <p:tgtEl>
                                          <p:spTgt spid="273"/>
                                        </p:tgtEl>
                                        <p:attrNameLst>
                                          <p:attrName>ppt_x</p:attrName>
                                        </p:attrNameLst>
                                      </p:cBhvr>
                                      <p:tavLst>
                                        <p:tav tm="0">
                                          <p:val>
                                            <p:strVal val="#ppt_x"/>
                                          </p:val>
                                        </p:tav>
                                        <p:tav tm="100000">
                                          <p:val>
                                            <p:strVal val="#ppt_x"/>
                                          </p:val>
                                        </p:tav>
                                      </p:tavLst>
                                    </p:anim>
                                    <p:anim calcmode="lin" valueType="num">
                                      <p:cBhvr additive="repl">
                                        <p:cTn id="11" dur="500" fill="hold"/>
                                        <p:tgtEl>
                                          <p:spTgt spid="273"/>
                                        </p:tgtEl>
                                        <p:attrNameLst>
                                          <p:attrName>ppt_y</p:attrName>
                                        </p:attrNameLst>
                                      </p:cBhvr>
                                      <p:tavLst>
                                        <p:tav tm="0">
                                          <p:val>
                                            <p:strVal val="1+#ppt_h/2"/>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2" presetClass="entr" presetSubtype="4" fill="hold" nodeType="withEffect">
                                  <p:stCondLst>
                                    <p:cond delay="0"/>
                                  </p:stCondLst>
                                  <p:childTnLst>
                                    <p:set>
                                      <p:cBhvr>
                                        <p:cTn id="15" dur="1" fill="hold">
                                          <p:stCondLst>
                                            <p:cond delay="0"/>
                                          </p:stCondLst>
                                        </p:cTn>
                                        <p:tgtEl>
                                          <p:spTgt spid="274">
                                            <p:txEl>
                                              <p:pRg st="0" end="0"/>
                                            </p:txEl>
                                          </p:spTgt>
                                        </p:tgtEl>
                                        <p:attrNameLst>
                                          <p:attrName>style.visibility</p:attrName>
                                        </p:attrNameLst>
                                      </p:cBhvr>
                                      <p:to>
                                        <p:strVal val="visible"/>
                                      </p:to>
                                    </p:set>
                                    <p:anim calcmode="lin" valueType="num">
                                      <p:cBhvr additive="repl">
                                        <p:cTn id="16" dur="500" fill="hold"/>
                                        <p:tgtEl>
                                          <p:spTgt spid="274">
                                            <p:txEl>
                                              <p:pRg st="0" end="0"/>
                                            </p:txEl>
                                          </p:spTgt>
                                        </p:tgtEl>
                                        <p:attrNameLst>
                                          <p:attrName>ppt_x</p:attrName>
                                        </p:attrNameLst>
                                      </p:cBhvr>
                                      <p:tavLst>
                                        <p:tav tm="0">
                                          <p:val>
                                            <p:strVal val="#ppt_x"/>
                                          </p:val>
                                        </p:tav>
                                        <p:tav tm="100000">
                                          <p:val>
                                            <p:strVal val="#ppt_x"/>
                                          </p:val>
                                        </p:tav>
                                      </p:tavLst>
                                    </p:anim>
                                    <p:anim calcmode="lin" valueType="num">
                                      <p:cBhvr additive="repl">
                                        <p:cTn id="17" dur="500" fill="hold"/>
                                        <p:tgtEl>
                                          <p:spTgt spid="274">
                                            <p:txEl>
                                              <p:pRg st="0" end="0"/>
                                            </p:txEl>
                                          </p:spTgt>
                                        </p:tgtEl>
                                        <p:attrNameLst>
                                          <p:attrName>ppt_y</p:attrName>
                                        </p:attrNameLst>
                                      </p:cBhvr>
                                      <p:tavLst>
                                        <p:tav tm="0">
                                          <p:val>
                                            <p:strVal val="1+#ppt_h/2"/>
                                          </p:val>
                                        </p:tav>
                                        <p:tav tm="100000">
                                          <p:val>
                                            <p:strVal val="#ppt_y"/>
                                          </p:val>
                                        </p:tav>
                                      </p:tavLst>
                                    </p:anim>
                                    <p:animClr clrSpc="rgb" dir="cw">
                                      <p:cBhvr>
                                        <p:cTn id="18" dur="1" fill="hold"/>
                                        <p:tgtEl>
                                          <p:spTgt spid="274">
                                            <p:txEl>
                                              <p:pRg st="0" end="0"/>
                                            </p:txEl>
                                          </p:spTgt>
                                        </p:tgtEl>
                                        <p:attrNameLst>
                                          <p:attrName>ppt_c</p:attrName>
                                        </p:attrNameLst>
                                      </p:cBhvr>
                                      <p:to>
                                        <a:srgbClr val="808080"/>
                                      </p:to>
                                    </p:animClr>
                                  </p:childTnLst>
                                  <p:subTnLst>
                                    <p:set>
                                      <p:cBhvr override="childStyle">
                                        <p:cTn dur="1" fill="hold" display="0" masterRel="nextClick" afterEffect="1"/>
                                        <p:tgtEl>
                                          <p:spTgt spid="274">
                                            <p:txEl>
                                              <p:pRg st="0" end="0"/>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75"/>
                                        </p:tgtEl>
                                        <p:attrNameLst>
                                          <p:attrName>style.visibility</p:attrName>
                                        </p:attrNameLst>
                                      </p:cBhvr>
                                      <p:to>
                                        <p:strVal val="visible"/>
                                      </p:to>
                                    </p:set>
                                  </p:childTnLst>
                                </p:cTn>
                              </p:par>
                            </p:childTnLst>
                          </p:cTn>
                        </p:par>
                        <p:par>
                          <p:cTn id="23" fill="hold">
                            <p:stCondLst>
                              <p:cond delay="0"/>
                            </p:stCondLst>
                            <p:childTnLst>
                              <p:par>
                                <p:cTn id="24" presetID="1" presetClass="entr" fill="hold" nodeType="afterEffect">
                                  <p:stCondLst>
                                    <p:cond delay="0"/>
                                  </p:stCondLst>
                                  <p:childTnLst>
                                    <p:set>
                                      <p:cBhvr>
                                        <p:cTn id="25" dur="1" fill="hold">
                                          <p:stCondLst>
                                            <p:cond delay="0"/>
                                          </p:stCondLst>
                                        </p:cTn>
                                        <p:tgtEl>
                                          <p:spTgt spid="276"/>
                                        </p:tgtEl>
                                        <p:attrNameLst>
                                          <p:attrName>style.visibility</p:attrName>
                                        </p:attrNameLst>
                                      </p:cBhvr>
                                      <p:to>
                                        <p:strVal val="visible"/>
                                      </p:to>
                                    </p:set>
                                  </p:childTnLst>
                                </p:cTn>
                              </p:par>
                            </p:childTnLst>
                          </p:cTn>
                        </p:par>
                        <p:par>
                          <p:cTn id="26" fill="hold">
                            <p:stCondLst>
                              <p:cond delay="0"/>
                            </p:stCondLst>
                            <p:childTnLst>
                              <p:par>
                                <p:cTn id="27" presetID="1" presetClass="entr" fill="hold" nodeType="afterEffect">
                                  <p:stCondLst>
                                    <p:cond delay="0"/>
                                  </p:stCondLst>
                                  <p:childTnLst>
                                    <p:set>
                                      <p:cBhvr>
                                        <p:cTn id="28" dur="1" fill="hold">
                                          <p:stCondLst>
                                            <p:cond delay="0"/>
                                          </p:stCondLst>
                                        </p:cTn>
                                        <p:tgtEl>
                                          <p:spTgt spid="281"/>
                                        </p:tgtEl>
                                        <p:attrNameLst>
                                          <p:attrName>style.visibility</p:attrName>
                                        </p:attrNameLst>
                                      </p:cBhvr>
                                      <p:to>
                                        <p:strVal val="visible"/>
                                      </p:to>
                                    </p:set>
                                  </p:childTnLst>
                                </p:cTn>
                              </p:par>
                              <p:par>
                                <p:cTn id="29" presetID="2" presetClass="entr" presetSubtype="4" fill="hold" nodeType="withEffect">
                                  <p:stCondLst>
                                    <p:cond delay="0"/>
                                  </p:stCondLst>
                                  <p:childTnLst>
                                    <p:set>
                                      <p:cBhvr>
                                        <p:cTn id="30" dur="1" fill="hold">
                                          <p:stCondLst>
                                            <p:cond delay="0"/>
                                          </p:stCondLst>
                                        </p:cTn>
                                        <p:tgtEl>
                                          <p:spTgt spid="283">
                                            <p:txEl>
                                              <p:pRg st="0" end="0"/>
                                            </p:txEl>
                                          </p:spTgt>
                                        </p:tgtEl>
                                        <p:attrNameLst>
                                          <p:attrName>style.visibility</p:attrName>
                                        </p:attrNameLst>
                                      </p:cBhvr>
                                      <p:to>
                                        <p:strVal val="visible"/>
                                      </p:to>
                                    </p:set>
                                    <p:anim calcmode="lin" valueType="num">
                                      <p:cBhvr additive="repl">
                                        <p:cTn id="31" dur="500" fill="hold"/>
                                        <p:tgtEl>
                                          <p:spTgt spid="283">
                                            <p:txEl>
                                              <p:pRg st="0" end="0"/>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283">
                                            <p:txEl>
                                              <p:pRg st="0" end="0"/>
                                            </p:txEl>
                                          </p:spTgt>
                                        </p:tgtEl>
                                        <p:attrNameLst>
                                          <p:attrName>ppt_y</p:attrName>
                                        </p:attrNameLst>
                                      </p:cBhvr>
                                      <p:tavLst>
                                        <p:tav tm="0">
                                          <p:val>
                                            <p:strVal val="1+#ppt_h/2"/>
                                          </p:val>
                                        </p:tav>
                                        <p:tav tm="100000">
                                          <p:val>
                                            <p:strVal val="#ppt_y"/>
                                          </p:val>
                                        </p:tav>
                                      </p:tavLst>
                                    </p:anim>
                                    <p:animClr clrSpc="rgb" dir="cw">
                                      <p:cBhvr>
                                        <p:cTn id="33" dur="1" fill="hold"/>
                                        <p:tgtEl>
                                          <p:spTgt spid="283">
                                            <p:txEl>
                                              <p:pRg st="0" end="0"/>
                                            </p:txEl>
                                          </p:spTgt>
                                        </p:tgtEl>
                                        <p:attrNameLst>
                                          <p:attrName>ppt_c</p:attrName>
                                        </p:attrNameLst>
                                      </p:cBhvr>
                                      <p:to>
                                        <a:srgbClr val="808080"/>
                                      </p:to>
                                    </p:animClr>
                                  </p:childTnLst>
                                  <p:subTnLst>
                                    <p:set>
                                      <p:cBhvr override="childStyle">
                                        <p:cTn dur="1" fill="hold" display="0" masterRel="nextClick" afterEffect="1"/>
                                        <p:tgtEl>
                                          <p:spTgt spid="283">
                                            <p:txEl>
                                              <p:pRg st="0" end="0"/>
                                            </p:txEl>
                                          </p:spTgt>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77"/>
                                        </p:tgtEl>
                                        <p:attrNameLst>
                                          <p:attrName>style.visibility</p:attrName>
                                        </p:attrNameLst>
                                      </p:cBhvr>
                                      <p:to>
                                        <p:strVal val="visible"/>
                                      </p:to>
                                    </p:set>
                                    <p:anim calcmode="lin" valueType="num">
                                      <p:cBhvr additive="repl">
                                        <p:cTn id="38" dur="500" fill="hold"/>
                                        <p:tgtEl>
                                          <p:spTgt spid="277"/>
                                        </p:tgtEl>
                                        <p:attrNameLst>
                                          <p:attrName>ppt_x</p:attrName>
                                        </p:attrNameLst>
                                      </p:cBhvr>
                                      <p:tavLst>
                                        <p:tav tm="0">
                                          <p:val>
                                            <p:strVal val="#ppt_x"/>
                                          </p:val>
                                        </p:tav>
                                        <p:tav tm="100000">
                                          <p:val>
                                            <p:strVal val="#ppt_x"/>
                                          </p:val>
                                        </p:tav>
                                      </p:tavLst>
                                    </p:anim>
                                    <p:anim calcmode="lin" valueType="num">
                                      <p:cBhvr additive="repl">
                                        <p:cTn id="39" dur="500" fill="hold"/>
                                        <p:tgtEl>
                                          <p:spTgt spid="277"/>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10" presetClass="entr" fill="hold" nodeType="afterEffect">
                                  <p:stCondLst>
                                    <p:cond delay="0"/>
                                  </p:stCondLst>
                                  <p:childTnLst>
                                    <p:set>
                                      <p:cBhvr>
                                        <p:cTn id="42" dur="1" fill="hold">
                                          <p:stCondLst>
                                            <p:cond delay="0"/>
                                          </p:stCondLst>
                                        </p:cTn>
                                        <p:tgtEl>
                                          <p:spTgt spid="278"/>
                                        </p:tgtEl>
                                        <p:attrNameLst>
                                          <p:attrName>style.visibility</p:attrName>
                                        </p:attrNameLst>
                                      </p:cBhvr>
                                      <p:to>
                                        <p:strVal val="visible"/>
                                      </p:to>
                                    </p:set>
                                    <p:animEffect transition="in" filter="dissolve">
                                      <p:cBhvr additive="repl">
                                        <p:cTn id="43" dur="500"/>
                                        <p:tgtEl>
                                          <p:spTgt spid="278"/>
                                        </p:tgtEl>
                                      </p:cBhvr>
                                    </p:animEffect>
                                  </p:childTnLst>
                                </p:cTn>
                              </p:par>
                            </p:childTnLst>
                          </p:cTn>
                        </p:par>
                        <p:par>
                          <p:cTn id="44" fill="hold">
                            <p:stCondLst>
                              <p:cond delay="1000"/>
                            </p:stCondLst>
                            <p:childTnLst>
                              <p:par>
                                <p:cTn id="45" presetID="1" presetClass="entr" fill="hold" nodeType="afterEffect">
                                  <p:stCondLst>
                                    <p:cond delay="0"/>
                                  </p:stCondLst>
                                  <p:childTnLst>
                                    <p:set>
                                      <p:cBhvr>
                                        <p:cTn id="46" dur="1" fill="hold">
                                          <p:stCondLst>
                                            <p:cond delay="0"/>
                                          </p:stCondLst>
                                        </p:cTn>
                                        <p:tgtEl>
                                          <p:spTgt spid="279"/>
                                        </p:tgtEl>
                                        <p:attrNameLst>
                                          <p:attrName>style.visibility</p:attrName>
                                        </p:attrNameLst>
                                      </p:cBhvr>
                                      <p:to>
                                        <p:strVal val="visible"/>
                                      </p:to>
                                    </p:set>
                                  </p:childTnLst>
                                </p:cTn>
                              </p:par>
                            </p:childTnLst>
                          </p:cTn>
                        </p:par>
                        <p:par>
                          <p:cTn id="47" fill="hold">
                            <p:stCondLst>
                              <p:cond delay="1000"/>
                            </p:stCondLst>
                            <p:childTnLst>
                              <p:par>
                                <p:cTn id="48" presetID="10" presetClass="entr" fill="hold" nodeType="afterEffect">
                                  <p:stCondLst>
                                    <p:cond delay="0"/>
                                  </p:stCondLst>
                                  <p:childTnLst>
                                    <p:set>
                                      <p:cBhvr>
                                        <p:cTn id="49" dur="1" fill="hold">
                                          <p:stCondLst>
                                            <p:cond delay="0"/>
                                          </p:stCondLst>
                                        </p:cTn>
                                        <p:tgtEl>
                                          <p:spTgt spid="271"/>
                                        </p:tgtEl>
                                        <p:attrNameLst>
                                          <p:attrName>style.visibility</p:attrName>
                                        </p:attrNameLst>
                                      </p:cBhvr>
                                      <p:to>
                                        <p:strVal val="visible"/>
                                      </p:to>
                                    </p:set>
                                    <p:animEffect transition="in" filter="dissolve">
                                      <p:cBhvr additive="repl">
                                        <p:cTn id="50" dur="500"/>
                                        <p:tgtEl>
                                          <p:spTgt spid="271"/>
                                        </p:tgtEl>
                                      </p:cBhvr>
                                    </p:animEffect>
                                  </p:childTnLst>
                                </p:cTn>
                              </p:par>
                              <p:par>
                                <p:cTn id="51" presetID="2" presetClass="entr" presetSubtype="4" fill="hold" nodeType="withEffect">
                                  <p:stCondLst>
                                    <p:cond delay="0"/>
                                  </p:stCondLst>
                                  <p:childTnLst>
                                    <p:set>
                                      <p:cBhvr>
                                        <p:cTn id="52" dur="1" fill="hold">
                                          <p:stCondLst>
                                            <p:cond delay="0"/>
                                          </p:stCondLst>
                                        </p:cTn>
                                        <p:tgtEl>
                                          <p:spTgt spid="284">
                                            <p:txEl>
                                              <p:pRg st="0" end="0"/>
                                            </p:txEl>
                                          </p:spTgt>
                                        </p:tgtEl>
                                        <p:attrNameLst>
                                          <p:attrName>style.visibility</p:attrName>
                                        </p:attrNameLst>
                                      </p:cBhvr>
                                      <p:to>
                                        <p:strVal val="visible"/>
                                      </p:to>
                                    </p:set>
                                    <p:anim calcmode="lin" valueType="num">
                                      <p:cBhvr additive="repl">
                                        <p:cTn id="53" dur="500" fill="hold"/>
                                        <p:tgtEl>
                                          <p:spTgt spid="284">
                                            <p:txEl>
                                              <p:pRg st="0" end="0"/>
                                            </p:txEl>
                                          </p:spTgt>
                                        </p:tgtEl>
                                        <p:attrNameLst>
                                          <p:attrName>ppt_x</p:attrName>
                                        </p:attrNameLst>
                                      </p:cBhvr>
                                      <p:tavLst>
                                        <p:tav tm="0">
                                          <p:val>
                                            <p:strVal val="#ppt_x"/>
                                          </p:val>
                                        </p:tav>
                                        <p:tav tm="100000">
                                          <p:val>
                                            <p:strVal val="#ppt_x"/>
                                          </p:val>
                                        </p:tav>
                                      </p:tavLst>
                                    </p:anim>
                                    <p:anim calcmode="lin" valueType="num">
                                      <p:cBhvr additive="repl">
                                        <p:cTn id="54" dur="500" fill="hold"/>
                                        <p:tgtEl>
                                          <p:spTgt spid="284">
                                            <p:txEl>
                                              <p:pRg st="0" end="0"/>
                                            </p:txEl>
                                          </p:spTgt>
                                        </p:tgtEl>
                                        <p:attrNameLst>
                                          <p:attrName>ppt_y</p:attrName>
                                        </p:attrNameLst>
                                      </p:cBhvr>
                                      <p:tavLst>
                                        <p:tav tm="0">
                                          <p:val>
                                            <p:strVal val="1+#ppt_h/2"/>
                                          </p:val>
                                        </p:tav>
                                        <p:tav tm="100000">
                                          <p:val>
                                            <p:strVal val="#ppt_y"/>
                                          </p:val>
                                        </p:tav>
                                      </p:tavLst>
                                    </p:anim>
                                    <p:animClr clrSpc="rgb" dir="cw">
                                      <p:cBhvr>
                                        <p:cTn id="55" dur="1" fill="hold"/>
                                        <p:tgtEl>
                                          <p:spTgt spid="284">
                                            <p:txEl>
                                              <p:pRg st="0" end="0"/>
                                            </p:txEl>
                                          </p:spTgt>
                                        </p:tgtEl>
                                        <p:attrNameLst>
                                          <p:attrName>ppt_c</p:attrName>
                                        </p:attrNameLst>
                                      </p:cBhvr>
                                      <p:to>
                                        <a:srgbClr val="808080"/>
                                      </p:to>
                                    </p:animClr>
                                  </p:childTnLst>
                                  <p:subTnLst>
                                    <p:set>
                                      <p:cBhvr override="childStyle">
                                        <p:cTn dur="1" fill="hold" display="0" masterRel="nextClick" afterEffect="1"/>
                                        <p:tgtEl>
                                          <p:spTgt spid="284">
                                            <p:txEl>
                                              <p:pRg st="0" end="0"/>
                                            </p:txEl>
                                          </p:spTgt>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53" presetClass="entr" fill="hold" nodeType="clickEffect">
                                  <p:stCondLst>
                                    <p:cond delay="0"/>
                                  </p:stCondLst>
                                  <p:childTnLst>
                                    <p:set>
                                      <p:cBhvr>
                                        <p:cTn id="59" dur="1" fill="hold">
                                          <p:stCondLst>
                                            <p:cond delay="0"/>
                                          </p:stCondLst>
                                        </p:cTn>
                                        <p:tgtEl>
                                          <p:spTgt spid="270"/>
                                        </p:tgtEl>
                                        <p:attrNameLst>
                                          <p:attrName>style.visibility</p:attrName>
                                        </p:attrNameLst>
                                      </p:cBhvr>
                                      <p:to>
                                        <p:strVal val="visible"/>
                                      </p:to>
                                    </p:set>
                                    <p:anim calcmode="lin" valueType="num">
                                      <p:cBhvr additive="repl">
                                        <p:cTn id="60" dur="500" fill="hold"/>
                                        <p:tgtEl>
                                          <p:spTgt spid="270"/>
                                        </p:tgtEl>
                                        <p:attrNameLst>
                                          <p:attrName>ppt_w</p:attrName>
                                        </p:attrNameLst>
                                      </p:cBhvr>
                                      <p:tavLst>
                                        <p:tav tm="0">
                                          <p:val>
                                            <p:fltVal val="0"/>
                                          </p:val>
                                        </p:tav>
                                        <p:tav tm="100000">
                                          <p:val>
                                            <p:strVal val="#ppt_w"/>
                                          </p:val>
                                        </p:tav>
                                      </p:tavLst>
                                    </p:anim>
                                    <p:anim calcmode="lin" valueType="num">
                                      <p:cBhvr additive="repl">
                                        <p:cTn id="61" dur="500" fill="hold"/>
                                        <p:tgtEl>
                                          <p:spTgt spid="270"/>
                                        </p:tgtEl>
                                        <p:attrNameLst>
                                          <p:attrName>ppt_h</p:attrName>
                                        </p:attrNameLst>
                                      </p:cBhvr>
                                      <p:tavLst>
                                        <p:tav tm="0">
                                          <p:val>
                                            <p:fltVal val="0"/>
                                          </p:val>
                                        </p:tav>
                                        <p:tav tm="100000">
                                          <p:val>
                                            <p:strVal val="#ppt_h"/>
                                          </p:val>
                                        </p:tav>
                                      </p:tavLst>
                                    </p:anim>
                                    <p:animEffect transition="in" filter="dissolve">
                                      <p:cBhvr additive="repl">
                                        <p:cTn id="62" dur="500"/>
                                        <p:tgtEl>
                                          <p:spTgt spid="270"/>
                                        </p:tgtEl>
                                      </p:cBhvr>
                                    </p:animEffect>
                                  </p:childTnLst>
                                </p:cTn>
                              </p:par>
                            </p:childTnLst>
                          </p:cTn>
                        </p:par>
                        <p:par>
                          <p:cTn id="63" fill="hold">
                            <p:stCondLst>
                              <p:cond delay="500"/>
                            </p:stCondLst>
                            <p:childTnLst>
                              <p:par>
                                <p:cTn id="64" presetID="10" presetClass="entr" fill="hold" nodeType="afterEffect">
                                  <p:stCondLst>
                                    <p:cond delay="0"/>
                                  </p:stCondLst>
                                  <p:childTnLst>
                                    <p:set>
                                      <p:cBhvr>
                                        <p:cTn id="65" dur="1" fill="hold">
                                          <p:stCondLst>
                                            <p:cond delay="0"/>
                                          </p:stCondLst>
                                        </p:cTn>
                                        <p:tgtEl>
                                          <p:spTgt spid="280"/>
                                        </p:tgtEl>
                                        <p:attrNameLst>
                                          <p:attrName>style.visibility</p:attrName>
                                        </p:attrNameLst>
                                      </p:cBhvr>
                                      <p:to>
                                        <p:strVal val="visible"/>
                                      </p:to>
                                    </p:set>
                                    <p:animEffect transition="in" filter="dissolve">
                                      <p:cBhvr additive="repl">
                                        <p:cTn id="66" dur="500"/>
                                        <p:tgtEl>
                                          <p:spTgt spid="280"/>
                                        </p:tgtEl>
                                      </p:cBhvr>
                                    </p:animEffect>
                                  </p:childTnLst>
                                </p:cTn>
                              </p:par>
                              <p:par>
                                <p:cTn id="67" presetID="2" presetClass="entr" presetSubtype="4" fill="hold" nodeType="withEffect">
                                  <p:stCondLst>
                                    <p:cond delay="0"/>
                                  </p:stCondLst>
                                  <p:childTnLst>
                                    <p:set>
                                      <p:cBhvr>
                                        <p:cTn id="68" dur="1" fill="hold">
                                          <p:stCondLst>
                                            <p:cond delay="0"/>
                                          </p:stCondLst>
                                        </p:cTn>
                                        <p:tgtEl>
                                          <p:spTgt spid="285">
                                            <p:txEl>
                                              <p:pRg st="0" end="0"/>
                                            </p:txEl>
                                          </p:spTgt>
                                        </p:tgtEl>
                                        <p:attrNameLst>
                                          <p:attrName>style.visibility</p:attrName>
                                        </p:attrNameLst>
                                      </p:cBhvr>
                                      <p:to>
                                        <p:strVal val="visible"/>
                                      </p:to>
                                    </p:set>
                                    <p:anim calcmode="lin" valueType="num">
                                      <p:cBhvr additive="repl">
                                        <p:cTn id="69" dur="500" fill="hold"/>
                                        <p:tgtEl>
                                          <p:spTgt spid="285">
                                            <p:txEl>
                                              <p:pRg st="0" end="0"/>
                                            </p:txEl>
                                          </p:spTgt>
                                        </p:tgtEl>
                                        <p:attrNameLst>
                                          <p:attrName>ppt_x</p:attrName>
                                        </p:attrNameLst>
                                      </p:cBhvr>
                                      <p:tavLst>
                                        <p:tav tm="0">
                                          <p:val>
                                            <p:strVal val="#ppt_x"/>
                                          </p:val>
                                        </p:tav>
                                        <p:tav tm="100000">
                                          <p:val>
                                            <p:strVal val="#ppt_x"/>
                                          </p:val>
                                        </p:tav>
                                      </p:tavLst>
                                    </p:anim>
                                    <p:anim calcmode="lin" valueType="num">
                                      <p:cBhvr additive="repl">
                                        <p:cTn id="70" dur="500" fill="hold"/>
                                        <p:tgtEl>
                                          <p:spTgt spid="285">
                                            <p:txEl>
                                              <p:pRg st="0" end="0"/>
                                            </p:txEl>
                                          </p:spTgt>
                                        </p:tgtEl>
                                        <p:attrNameLst>
                                          <p:attrName>ppt_y</p:attrName>
                                        </p:attrNameLst>
                                      </p:cBhvr>
                                      <p:tavLst>
                                        <p:tav tm="0">
                                          <p:val>
                                            <p:strVal val="1+#ppt_h/2"/>
                                          </p:val>
                                        </p:tav>
                                        <p:tav tm="100000">
                                          <p:val>
                                            <p:strVal val="#ppt_y"/>
                                          </p:val>
                                        </p:tav>
                                      </p:tavLst>
                                    </p:anim>
                                    <p:animClr clrSpc="rgb" dir="cw">
                                      <p:cBhvr>
                                        <p:cTn id="71" dur="1" fill="hold"/>
                                        <p:tgtEl>
                                          <p:spTgt spid="285">
                                            <p:txEl>
                                              <p:pRg st="0" end="0"/>
                                            </p:txEl>
                                          </p:spTgt>
                                        </p:tgtEl>
                                        <p:attrNameLst>
                                          <p:attrName>ppt_c</p:attrName>
                                        </p:attrNameLst>
                                      </p:cBhvr>
                                      <p:to>
                                        <a:srgbClr val="808080"/>
                                      </p:to>
                                    </p:animClr>
                                  </p:childTnLst>
                                  <p:subTnLst>
                                    <p:set>
                                      <p:cBhvr override="childStyle">
                                        <p:cTn dur="1" fill="hold" display="0" masterRel="nextClick" afterEffect="1"/>
                                        <p:tgtEl>
                                          <p:spTgt spid="285">
                                            <p:txEl>
                                              <p:pRg st="0" end="0"/>
                                            </p:txEl>
                                          </p:spTgt>
                                        </p:tgtEl>
                                        <p:attrNameLst>
                                          <p:attrName>style.visibility</p:attrName>
                                        </p:attrNameLst>
                                      </p:cBhvr>
                                      <p:to>
                                        <p:strVal val="hidden"/>
                                      </p:to>
                                    </p:set>
                                  </p:sub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82"/>
                                        </p:tgtEl>
                                        <p:attrNameLst>
                                          <p:attrName>style.visibility</p:attrName>
                                        </p:attrNameLst>
                                      </p:cBhvr>
                                      <p:to>
                                        <p:strVal val="visible"/>
                                      </p:to>
                                    </p:set>
                                    <p:anim calcmode="lin" valueType="num">
                                      <p:cBhvr additive="repl">
                                        <p:cTn id="76" dur="500" fill="hold"/>
                                        <p:tgtEl>
                                          <p:spTgt spid="282"/>
                                        </p:tgtEl>
                                        <p:attrNameLst>
                                          <p:attrName>ppt_x</p:attrName>
                                        </p:attrNameLst>
                                      </p:cBhvr>
                                      <p:tavLst>
                                        <p:tav tm="0">
                                          <p:val>
                                            <p:strVal val="#ppt_x"/>
                                          </p:val>
                                        </p:tav>
                                        <p:tav tm="100000">
                                          <p:val>
                                            <p:strVal val="#ppt_x"/>
                                          </p:val>
                                        </p:tav>
                                      </p:tavLst>
                                    </p:anim>
                                    <p:anim calcmode="lin" valueType="num">
                                      <p:cBhvr additive="repl">
                                        <p:cTn id="77" dur="500" fill="hold"/>
                                        <p:tgtEl>
                                          <p:spTgt spid="282"/>
                                        </p:tgtEl>
                                        <p:attrNameLst>
                                          <p:attrName>ppt_y</p:attrName>
                                        </p:attrNameLst>
                                      </p:cBhvr>
                                      <p:tavLst>
                                        <p:tav tm="0">
                                          <p:val>
                                            <p:strVal val="1+#ppt_h/2"/>
                                          </p:val>
                                        </p:tav>
                                        <p:tav tm="100000">
                                          <p:val>
                                            <p:strVal val="#ppt_y"/>
                                          </p:val>
                                        </p:tav>
                                      </p:tavLst>
                                    </p:anim>
                                  </p:childTnLst>
                                </p:cTn>
                              </p:par>
                              <p:par>
                                <p:cTn id="78" presetID="1" presetClass="exit" presetSubtype="0" fill="hold" nodeType="withEffect">
                                  <p:stCondLst>
                                    <p:cond delay="0"/>
                                  </p:stCondLst>
                                  <p:childTnLst>
                                    <p:set>
                                      <p:cBhvr>
                                        <p:cTn id="79" dur="1" fill="hold">
                                          <p:stCondLst>
                                            <p:cond delay="0"/>
                                          </p:stCondLst>
                                        </p:cTn>
                                        <p:tgtEl>
                                          <p:spTgt spid="278"/>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71"/>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281"/>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77"/>
                                        </p:tgtEl>
                                        <p:attrNameLst>
                                          <p:attrName>style.visibility</p:attrName>
                                        </p:attrNameLst>
                                      </p:cBhvr>
                                      <p:to>
                                        <p:strVal val="hidden"/>
                                      </p:to>
                                    </p:set>
                                  </p:childTnLst>
                                </p:cTn>
                              </p:par>
                            </p:childTnLst>
                          </p:cTn>
                        </p:par>
                        <p:par>
                          <p:cTn id="86" fill="hold">
                            <p:stCondLst>
                              <p:cond delay="500"/>
                            </p:stCondLst>
                            <p:childTnLst>
                              <p:par>
                                <p:cTn id="87" presetID="42" presetClass="path" presetSubtype="0" accel="50000" decel="50000" fill="hold" nodeType="afterEffect">
                                  <p:stCondLst>
                                    <p:cond delay="1000"/>
                                  </p:stCondLst>
                                  <p:childTnLst>
                                    <p:animMotion origin="layout" path="M -3.05556E-6 -3.7037E-7 L -0.74548 0.24907 " pathEditMode="relative" rAng="0" ptsTypes="AA">
                                      <p:cBhvr>
                                        <p:cTn id="88" dur="2000" fill="hold"/>
                                        <p:tgtEl>
                                          <p:spTgt spid="270"/>
                                        </p:tgtEl>
                                        <p:attrNameLst>
                                          <p:attrName>ppt_x</p:attrName>
                                          <p:attrName>ppt_y</p:attrName>
                                        </p:attrNameLst>
                                      </p:cBhvr>
                                      <p:rCtr x="-37274" y="12454"/>
                                    </p:animMotion>
                                  </p:childTnLst>
                                </p:cTn>
                              </p:par>
                              <p:par>
                                <p:cTn id="89" presetID="1" presetClass="exit" presetSubtype="0" fill="hold" nodeType="withEffect">
                                  <p:stCondLst>
                                    <p:cond delay="1000"/>
                                  </p:stCondLst>
                                  <p:childTnLst>
                                    <p:set>
                                      <p:cBhvr>
                                        <p:cTn id="90" dur="1" fill="hold">
                                          <p:stCondLst>
                                            <p:cond delay="0"/>
                                          </p:stCondLst>
                                        </p:cTn>
                                        <p:tgtEl>
                                          <p:spTgt spid="2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AutoShape 3"/>
          <p:cNvSpPr/>
          <p:nvPr/>
        </p:nvSpPr>
        <p:spPr>
          <a:xfrm>
            <a:off x="325440" y="1920960"/>
            <a:ext cx="8567280" cy="438588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sp>
      <p:sp>
        <p:nvSpPr>
          <p:cNvPr id="292" name="PlaceHolder 1"/>
          <p:cNvSpPr>
            <a:spLocks noGrp="1"/>
          </p:cNvSpPr>
          <p:nvPr>
            <p:ph type="title"/>
          </p:nvPr>
        </p:nvSpPr>
        <p:spPr>
          <a:xfrm>
            <a:off x="612720" y="1052640"/>
            <a:ext cx="5471640" cy="791640"/>
          </a:xfrm>
          <a:prstGeom prst="rect">
            <a:avLst/>
          </a:prstGeom>
          <a:noFill/>
          <a:ln w="0">
            <a:noFill/>
          </a:ln>
        </p:spPr>
        <p:txBody>
          <a:bodyPr numCol="1" spcCol="0" anchor="ctr">
            <a:noAutofit/>
          </a:bodyPr>
          <a:lstStyle/>
          <a:p>
            <a:pPr>
              <a:lnSpc>
                <a:spcPct val="100000"/>
              </a:lnSpc>
            </a:pPr>
            <a:r>
              <a:rPr lang="en-US" sz="3200" b="0" strike="noStrike" spc="-1">
                <a:solidFill>
                  <a:srgbClr val="FFFFFF"/>
                </a:solidFill>
                <a:latin typeface="Calibri"/>
                <a:ea typeface="SimSun"/>
              </a:rPr>
              <a:t>Operating Methodology:</a:t>
            </a:r>
            <a:endParaRPr lang="en-GB" sz="3200" b="0" strike="noStrike" spc="-1">
              <a:solidFill>
                <a:srgbClr val="000000"/>
              </a:solidFill>
              <a:latin typeface="Arial"/>
            </a:endParaRPr>
          </a:p>
        </p:txBody>
      </p:sp>
      <p:sp>
        <p:nvSpPr>
          <p:cNvPr id="293" name="Rectangle 3"/>
          <p:cNvSpPr/>
          <p:nvPr/>
        </p:nvSpPr>
        <p:spPr>
          <a:xfrm>
            <a:off x="792360" y="2032920"/>
            <a:ext cx="7920000" cy="4245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a:lnSpc>
                <a:spcPct val="80000"/>
              </a:lnSpc>
              <a:spcBef>
                <a:spcPts val="479"/>
              </a:spcBef>
              <a:spcAft>
                <a:spcPts val="601"/>
              </a:spcAft>
              <a:buClr>
                <a:srgbClr val="FFFFFF"/>
              </a:buClr>
              <a:buFont typeface="Symbol" charset="2"/>
              <a:buChar char=""/>
            </a:pPr>
            <a:r>
              <a:rPr lang="en-US" sz="2400" b="0" strike="noStrike" spc="-1" dirty="0">
                <a:solidFill>
                  <a:srgbClr val="FFFFFF"/>
                </a:solidFill>
                <a:latin typeface="Calibri"/>
                <a:ea typeface="SimSun"/>
              </a:rPr>
              <a:t>Members all carry photo I.D. </a:t>
            </a:r>
            <a:endParaRPr lang="en-GB" sz="2400" b="0" strike="noStrike" spc="-1" dirty="0">
              <a:latin typeface="Arial"/>
            </a:endParaRPr>
          </a:p>
          <a:p>
            <a:pPr marL="343080" indent="-343080">
              <a:lnSpc>
                <a:spcPct val="80000"/>
              </a:lnSpc>
              <a:spcBef>
                <a:spcPts val="479"/>
              </a:spcBef>
              <a:spcAft>
                <a:spcPts val="601"/>
              </a:spcAft>
              <a:buClr>
                <a:srgbClr val="FFFFFF"/>
              </a:buClr>
              <a:buFont typeface="Symbol" charset="2"/>
              <a:buChar char=""/>
            </a:pPr>
            <a:r>
              <a:rPr lang="en-US" sz="2400" b="0" strike="noStrike" spc="-1" dirty="0">
                <a:solidFill>
                  <a:srgbClr val="FFFFFF"/>
                </a:solidFill>
                <a:latin typeface="Calibri"/>
                <a:ea typeface="SimSun"/>
              </a:rPr>
              <a:t>All have an advanced riding or driving qualification </a:t>
            </a:r>
            <a:endParaRPr lang="en-GB" sz="2400" b="0" strike="noStrike" spc="-1" dirty="0">
              <a:latin typeface="Arial"/>
            </a:endParaRPr>
          </a:p>
          <a:p>
            <a:pPr marL="343080" indent="-343080">
              <a:lnSpc>
                <a:spcPct val="80000"/>
              </a:lnSpc>
              <a:spcBef>
                <a:spcPts val="479"/>
              </a:spcBef>
              <a:spcAft>
                <a:spcPts val="601"/>
              </a:spcAft>
              <a:buClr>
                <a:srgbClr val="FFFFFF"/>
              </a:buClr>
              <a:buFont typeface="Symbol" charset="2"/>
              <a:buChar char=""/>
            </a:pPr>
            <a:r>
              <a:rPr lang="en-US" sz="2400" b="0" strike="noStrike" spc="-1" dirty="0">
                <a:solidFill>
                  <a:srgbClr val="FFFFFF"/>
                </a:solidFill>
                <a:latin typeface="Calibri"/>
                <a:ea typeface="SimSun"/>
              </a:rPr>
              <a:t>Riding / Driving is assessed annually</a:t>
            </a:r>
            <a:endParaRPr lang="en-GB" sz="2400" b="0" strike="noStrike" spc="-1" dirty="0">
              <a:latin typeface="Arial"/>
            </a:endParaRPr>
          </a:p>
          <a:p>
            <a:pPr marL="343080" indent="-343080">
              <a:lnSpc>
                <a:spcPct val="80000"/>
              </a:lnSpc>
              <a:spcBef>
                <a:spcPts val="479"/>
              </a:spcBef>
              <a:spcAft>
                <a:spcPts val="601"/>
              </a:spcAft>
              <a:buClr>
                <a:srgbClr val="FFFFFF"/>
              </a:buClr>
              <a:buFont typeface="Symbol" charset="2"/>
              <a:buChar char=""/>
            </a:pPr>
            <a:r>
              <a:rPr lang="en-US" sz="2400" b="0" strike="noStrike" spc="-1" dirty="0">
                <a:solidFill>
                  <a:srgbClr val="FFFFFF"/>
                </a:solidFill>
                <a:latin typeface="Calibri"/>
                <a:ea typeface="SimSun"/>
              </a:rPr>
              <a:t>All receive GMP Blood Handling training</a:t>
            </a:r>
            <a:endParaRPr lang="en-GB" sz="2400" b="0" strike="noStrike" spc="-1" dirty="0">
              <a:latin typeface="Arial"/>
            </a:endParaRPr>
          </a:p>
          <a:p>
            <a:pPr marL="343080" indent="-343080">
              <a:lnSpc>
                <a:spcPct val="80000"/>
              </a:lnSpc>
              <a:spcBef>
                <a:spcPts val="479"/>
              </a:spcBef>
              <a:spcAft>
                <a:spcPts val="601"/>
              </a:spcAft>
              <a:buClr>
                <a:srgbClr val="FFFFFF"/>
              </a:buClr>
              <a:buFont typeface="Symbol" charset="2"/>
              <a:buChar char=""/>
            </a:pPr>
            <a:r>
              <a:rPr lang="en-US" sz="2400" b="0" strike="noStrike" spc="-1" dirty="0">
                <a:solidFill>
                  <a:srgbClr val="FFFFFF"/>
                </a:solidFill>
                <a:latin typeface="Calibri"/>
                <a:ea typeface="SimSun"/>
              </a:rPr>
              <a:t>Members use dedicated, liveried, vehicles - not their own.</a:t>
            </a:r>
            <a:endParaRPr lang="en-GB" sz="2400" b="0" strike="noStrike" spc="-1" dirty="0">
              <a:latin typeface="Arial"/>
            </a:endParaRPr>
          </a:p>
          <a:p>
            <a:pPr marL="343080" indent="-343080">
              <a:lnSpc>
                <a:spcPct val="80000"/>
              </a:lnSpc>
              <a:spcBef>
                <a:spcPts val="479"/>
              </a:spcBef>
              <a:spcAft>
                <a:spcPts val="601"/>
              </a:spcAft>
              <a:buClr>
                <a:srgbClr val="FFFFFF"/>
              </a:buClr>
              <a:buFont typeface="Symbol" charset="2"/>
              <a:buChar char=""/>
            </a:pPr>
            <a:r>
              <a:rPr lang="en-US" sz="2400" b="0" strike="noStrike" spc="-1" dirty="0">
                <a:solidFill>
                  <a:srgbClr val="FFFFFF"/>
                </a:solidFill>
                <a:latin typeface="Calibri"/>
                <a:ea typeface="SimSun"/>
              </a:rPr>
              <a:t>Tracking devices fitted to all vehicles which alert on speed infringements, or alert shift controller of any problems.</a:t>
            </a:r>
            <a:endParaRPr lang="en-GB" sz="2400" b="0" strike="noStrike" spc="-1" dirty="0">
              <a:latin typeface="Arial"/>
            </a:endParaRPr>
          </a:p>
          <a:p>
            <a:pPr marL="343080" indent="-343080">
              <a:lnSpc>
                <a:spcPct val="80000"/>
              </a:lnSpc>
              <a:spcBef>
                <a:spcPts val="479"/>
              </a:spcBef>
              <a:spcAft>
                <a:spcPts val="601"/>
              </a:spcAft>
              <a:buClr>
                <a:srgbClr val="FFFFFF"/>
              </a:buClr>
              <a:buFont typeface="Symbol" charset="2"/>
              <a:buChar char=""/>
            </a:pPr>
            <a:r>
              <a:rPr lang="en-US" sz="2400" b="0" strike="noStrike" spc="-1" dirty="0">
                <a:solidFill>
                  <a:srgbClr val="FFFFFF"/>
                </a:solidFill>
                <a:latin typeface="Calibri"/>
                <a:ea typeface="SimSun"/>
              </a:rPr>
              <a:t>Employer &amp; Public liability insurances in place</a:t>
            </a:r>
            <a:endParaRPr lang="en-GB" sz="2400" b="0" strike="noStrike" spc="-1" dirty="0">
              <a:latin typeface="Arial"/>
            </a:endParaRPr>
          </a:p>
          <a:p>
            <a:pPr marL="343080" indent="-343080">
              <a:lnSpc>
                <a:spcPct val="80000"/>
              </a:lnSpc>
              <a:spcBef>
                <a:spcPts val="479"/>
              </a:spcBef>
              <a:spcAft>
                <a:spcPts val="601"/>
              </a:spcAft>
              <a:buClr>
                <a:srgbClr val="FFFF00"/>
              </a:buClr>
              <a:buFont typeface="Symbol" charset="2"/>
              <a:buChar char=""/>
            </a:pPr>
            <a:r>
              <a:rPr lang="en-US" sz="2400" b="1" spc="-1" dirty="0">
                <a:solidFill>
                  <a:srgbClr val="FFFF00"/>
                </a:solidFill>
                <a:latin typeface="Calibri"/>
                <a:ea typeface="SimSun"/>
              </a:rPr>
              <a:t>P</a:t>
            </a:r>
            <a:r>
              <a:rPr lang="en-US" sz="2400" b="1" strike="noStrike" spc="-1" dirty="0">
                <a:solidFill>
                  <a:srgbClr val="FFFF00"/>
                </a:solidFill>
                <a:latin typeface="Calibri"/>
                <a:ea typeface="SimSun"/>
              </a:rPr>
              <a:t>aid for by NBB fundraising, no formal NHS contribution</a:t>
            </a:r>
            <a:r>
              <a:rPr lang="en-US" sz="2400" b="1" strike="noStrike" spc="-1" dirty="0">
                <a:solidFill>
                  <a:srgbClr val="FF0000"/>
                </a:solidFill>
                <a:latin typeface="Calibri"/>
                <a:ea typeface="SimSun"/>
              </a:rPr>
              <a:t>.</a:t>
            </a:r>
            <a:endParaRPr lang="en-GB" sz="2400" b="0" strike="noStrike" spc="-1" dirty="0">
              <a:latin typeface="Arial"/>
            </a:endParaRPr>
          </a:p>
          <a:p>
            <a:pPr>
              <a:lnSpc>
                <a:spcPct val="80000"/>
              </a:lnSpc>
              <a:spcBef>
                <a:spcPts val="561"/>
              </a:spcBef>
            </a:pPr>
            <a:endParaRPr lang="en-GB" sz="2400" b="0" strike="noStrike" spc="-1" dirty="0">
              <a:latin typeface="Arial"/>
            </a:endParaRPr>
          </a:p>
          <a:p>
            <a:pPr>
              <a:lnSpc>
                <a:spcPct val="80000"/>
              </a:lnSpc>
              <a:spcBef>
                <a:spcPts val="561"/>
              </a:spcBef>
            </a:pPr>
            <a:endParaRPr lang="en-GB" sz="2400" b="0" strike="noStrike" spc="-1" dirty="0">
              <a:latin typeface="Arial"/>
            </a:endParaRPr>
          </a:p>
        </p:txBody>
      </p:sp>
      <p:grpSp>
        <p:nvGrpSpPr>
          <p:cNvPr id="294" name="Group 11"/>
          <p:cNvGrpSpPr/>
          <p:nvPr/>
        </p:nvGrpSpPr>
        <p:grpSpPr>
          <a:xfrm>
            <a:off x="325440" y="128880"/>
            <a:ext cx="5949000" cy="1245960"/>
            <a:chOff x="325440" y="128880"/>
            <a:chExt cx="5949000" cy="1245960"/>
          </a:xfrm>
        </p:grpSpPr>
        <p:sp>
          <p:nvSpPr>
            <p:cNvPr id="295" name="Rounded Rectangle 12"/>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296" name="TextBox 13"/>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297" name="Picture 14"/>
            <p:cNvPicPr/>
            <p:nvPr/>
          </p:nvPicPr>
          <p:blipFill>
            <a:blip r:embed="rId3"/>
            <a:stretch/>
          </p:blipFill>
          <p:spPr>
            <a:xfrm>
              <a:off x="325440" y="128880"/>
              <a:ext cx="1245960" cy="1245960"/>
            </a:xfrm>
            <a:prstGeom prst="rect">
              <a:avLst/>
            </a:prstGeom>
            <a:ln w="0">
              <a:noFill/>
            </a:ln>
          </p:spPr>
        </p:pic>
      </p:grpSp>
      <p:sp>
        <p:nvSpPr>
          <p:cNvPr id="298" name="Rounded Rectangle 10"/>
          <p:cNvSpPr/>
          <p:nvPr/>
        </p:nvSpPr>
        <p:spPr>
          <a:xfrm>
            <a:off x="7956360" y="297720"/>
            <a:ext cx="1007640" cy="907920"/>
          </a:xfrm>
          <a:prstGeom prst="roundRect">
            <a:avLst>
              <a:gd name="adj" fmla="val 16667"/>
            </a:avLst>
          </a:prstGeom>
          <a:blipFill rotWithShape="0">
            <a:blip r:embed="rId4"/>
            <a:srcRect/>
            <a:stretch/>
          </a:blipFill>
          <a:ln w="9525">
            <a:solidFill>
              <a:srgbClr val="00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dissolve">
                                      <p:cBhvr additive="repl">
                                        <p:cTn id="7" dur="500"/>
                                        <p:tgtEl>
                                          <p:spTgt spid="292"/>
                                        </p:tgtEl>
                                      </p:cBhvr>
                                    </p:animEffect>
                                  </p:childTnLst>
                                </p:cTn>
                              </p:par>
                              <p:par>
                                <p:cTn id="8" presetID="53" presetClass="entr" fill="hold" nodeType="withEffect">
                                  <p:stCondLst>
                                    <p:cond delay="500"/>
                                  </p:stCondLst>
                                  <p:childTnLst>
                                    <p:set>
                                      <p:cBhvr>
                                        <p:cTn id="9" dur="1" fill="hold">
                                          <p:stCondLst>
                                            <p:cond delay="0"/>
                                          </p:stCondLst>
                                        </p:cTn>
                                        <p:tgtEl>
                                          <p:spTgt spid="291"/>
                                        </p:tgtEl>
                                        <p:attrNameLst>
                                          <p:attrName>style.visibility</p:attrName>
                                        </p:attrNameLst>
                                      </p:cBhvr>
                                      <p:to>
                                        <p:strVal val="visible"/>
                                      </p:to>
                                    </p:set>
                                    <p:anim calcmode="lin" valueType="num">
                                      <p:cBhvr additive="repl">
                                        <p:cTn id="10" dur="1000" fill="hold"/>
                                        <p:tgtEl>
                                          <p:spTgt spid="291"/>
                                        </p:tgtEl>
                                        <p:attrNameLst>
                                          <p:attrName>ppt_w</p:attrName>
                                        </p:attrNameLst>
                                      </p:cBhvr>
                                      <p:tavLst>
                                        <p:tav tm="0">
                                          <p:val>
                                            <p:fltVal val="0"/>
                                          </p:val>
                                        </p:tav>
                                        <p:tav tm="100000">
                                          <p:val>
                                            <p:strVal val="#ppt_w"/>
                                          </p:val>
                                        </p:tav>
                                      </p:tavLst>
                                    </p:anim>
                                    <p:anim calcmode="lin" valueType="num">
                                      <p:cBhvr additive="repl">
                                        <p:cTn id="11" dur="1000" fill="hold"/>
                                        <p:tgtEl>
                                          <p:spTgt spid="291"/>
                                        </p:tgtEl>
                                        <p:attrNameLst>
                                          <p:attrName>ppt_h</p:attrName>
                                        </p:attrNameLst>
                                      </p:cBhvr>
                                      <p:tavLst>
                                        <p:tav tm="0">
                                          <p:val>
                                            <p:fltVal val="0"/>
                                          </p:val>
                                        </p:tav>
                                        <p:tav tm="100000">
                                          <p:val>
                                            <p:strVal val="#ppt_h"/>
                                          </p:val>
                                        </p:tav>
                                      </p:tavLst>
                                    </p:anim>
                                    <p:animEffect transition="in" filter="dissolve">
                                      <p:cBhvr additive="repl">
                                        <p:cTn id="12" dur="1000"/>
                                        <p:tgtEl>
                                          <p:spTgt spid="291"/>
                                        </p:tgtEl>
                                      </p:cBhvr>
                                    </p:animEffect>
                                  </p:childTnLst>
                                </p:cTn>
                              </p:par>
                            </p:childTnLst>
                          </p:cTn>
                        </p:par>
                        <p:par>
                          <p:cTn id="13" fill="hold" nodeType="afterEffect">
                            <p:stCondLst>
                              <p:cond delay="1500"/>
                            </p:stCondLst>
                            <p:childTnLst>
                              <p:par>
                                <p:cTn id="14" presetID="10" presetClass="entr" fill="hold" nodeType="afterEffect">
                                  <p:stCondLst>
                                    <p:cond delay="0"/>
                                  </p:stCondLst>
                                  <p:childTnLst>
                                    <p:set>
                                      <p:cBhvr>
                                        <p:cTn id="15" dur="1" fill="hold">
                                          <p:stCondLst>
                                            <p:cond delay="0"/>
                                          </p:stCondLst>
                                        </p:cTn>
                                        <p:tgtEl>
                                          <p:spTgt spid="293">
                                            <p:txEl>
                                              <p:pRg st="0" end="0"/>
                                            </p:txEl>
                                          </p:spTgt>
                                        </p:tgtEl>
                                        <p:attrNameLst>
                                          <p:attrName>style.visibility</p:attrName>
                                        </p:attrNameLst>
                                      </p:cBhvr>
                                      <p:to>
                                        <p:strVal val="visible"/>
                                      </p:to>
                                    </p:set>
                                    <p:animEffect transition="in" filter="dissolve">
                                      <p:cBhvr additive="repl">
                                        <p:cTn id="16" dur="500"/>
                                        <p:tgtEl>
                                          <p:spTgt spid="293">
                                            <p:txEl>
                                              <p:pRg st="0" end="0"/>
                                            </p:txEl>
                                          </p:spTgt>
                                        </p:tgtEl>
                                      </p:cBhvr>
                                    </p:animEffect>
                                  </p:childTnLst>
                                </p:cTn>
                              </p:par>
                            </p:childTnLst>
                          </p:cTn>
                        </p:par>
                        <p:par>
                          <p:cTn id="17" fill="hold">
                            <p:stCondLst>
                              <p:cond delay="2000"/>
                            </p:stCondLst>
                            <p:childTnLst>
                              <p:par>
                                <p:cTn id="18" presetID="10" presetClass="entr" fill="hold" nodeType="afterEffect">
                                  <p:stCondLst>
                                    <p:cond delay="0"/>
                                  </p:stCondLst>
                                  <p:childTnLst>
                                    <p:set>
                                      <p:cBhvr>
                                        <p:cTn id="19" dur="1" fill="hold">
                                          <p:stCondLst>
                                            <p:cond delay="0"/>
                                          </p:stCondLst>
                                        </p:cTn>
                                        <p:tgtEl>
                                          <p:spTgt spid="293">
                                            <p:txEl>
                                              <p:pRg st="1" end="1"/>
                                            </p:txEl>
                                          </p:spTgt>
                                        </p:tgtEl>
                                        <p:attrNameLst>
                                          <p:attrName>style.visibility</p:attrName>
                                        </p:attrNameLst>
                                      </p:cBhvr>
                                      <p:to>
                                        <p:strVal val="visible"/>
                                      </p:to>
                                    </p:set>
                                    <p:animEffect transition="in" filter="dissolve">
                                      <p:cBhvr additive="repl">
                                        <p:cTn id="20" dur="500"/>
                                        <p:tgtEl>
                                          <p:spTgt spid="293">
                                            <p:txEl>
                                              <p:pRg st="1" end="1"/>
                                            </p:txEl>
                                          </p:spTgt>
                                        </p:tgtEl>
                                      </p:cBhvr>
                                    </p:animEffect>
                                  </p:childTnLst>
                                </p:cTn>
                              </p:par>
                            </p:childTnLst>
                          </p:cTn>
                        </p:par>
                        <p:par>
                          <p:cTn id="21" fill="hold">
                            <p:stCondLst>
                              <p:cond delay="2500"/>
                            </p:stCondLst>
                            <p:childTnLst>
                              <p:par>
                                <p:cTn id="22" presetID="10" presetClass="entr" fill="hold" nodeType="afterEffect">
                                  <p:stCondLst>
                                    <p:cond delay="0"/>
                                  </p:stCondLst>
                                  <p:childTnLst>
                                    <p:set>
                                      <p:cBhvr>
                                        <p:cTn id="23" dur="1" fill="hold">
                                          <p:stCondLst>
                                            <p:cond delay="0"/>
                                          </p:stCondLst>
                                        </p:cTn>
                                        <p:tgtEl>
                                          <p:spTgt spid="293">
                                            <p:txEl>
                                              <p:pRg st="2" end="2"/>
                                            </p:txEl>
                                          </p:spTgt>
                                        </p:tgtEl>
                                        <p:attrNameLst>
                                          <p:attrName>style.visibility</p:attrName>
                                        </p:attrNameLst>
                                      </p:cBhvr>
                                      <p:to>
                                        <p:strVal val="visible"/>
                                      </p:to>
                                    </p:set>
                                    <p:animEffect transition="in" filter="dissolve">
                                      <p:cBhvr additive="repl">
                                        <p:cTn id="24" dur="500"/>
                                        <p:tgtEl>
                                          <p:spTgt spid="293">
                                            <p:txEl>
                                              <p:pRg st="2" end="2"/>
                                            </p:txEl>
                                          </p:spTgt>
                                        </p:tgtEl>
                                      </p:cBhvr>
                                    </p:animEffect>
                                  </p:childTnLst>
                                </p:cTn>
                              </p:par>
                            </p:childTnLst>
                          </p:cTn>
                        </p:par>
                        <p:par>
                          <p:cTn id="25" fill="hold" nodeType="afterEffect">
                            <p:stCondLst>
                              <p:cond delay="3000"/>
                            </p:stCondLst>
                            <p:childTnLst>
                              <p:par>
                                <p:cTn id="26" presetID="10" presetClass="entr" fill="hold" nodeType="afterEffect">
                                  <p:stCondLst>
                                    <p:cond delay="0"/>
                                  </p:stCondLst>
                                  <p:childTnLst>
                                    <p:set>
                                      <p:cBhvr>
                                        <p:cTn id="27" dur="1" fill="hold">
                                          <p:stCondLst>
                                            <p:cond delay="0"/>
                                          </p:stCondLst>
                                        </p:cTn>
                                        <p:tgtEl>
                                          <p:spTgt spid="293">
                                            <p:txEl>
                                              <p:pRg st="3" end="3"/>
                                            </p:txEl>
                                          </p:spTgt>
                                        </p:tgtEl>
                                        <p:attrNameLst>
                                          <p:attrName>style.visibility</p:attrName>
                                        </p:attrNameLst>
                                      </p:cBhvr>
                                      <p:to>
                                        <p:strVal val="visible"/>
                                      </p:to>
                                    </p:set>
                                    <p:animEffect transition="in" filter="dissolve">
                                      <p:cBhvr additive="repl">
                                        <p:cTn id="28" dur="500"/>
                                        <p:tgtEl>
                                          <p:spTgt spid="293">
                                            <p:txEl>
                                              <p:pRg st="3" end="3"/>
                                            </p:txEl>
                                          </p:spTgt>
                                        </p:tgtEl>
                                      </p:cBhvr>
                                    </p:animEffect>
                                  </p:childTnLst>
                                </p:cTn>
                              </p:par>
                            </p:childTnLst>
                          </p:cTn>
                        </p:par>
                        <p:par>
                          <p:cTn id="29" fill="hold" nodeType="afterEffect">
                            <p:stCondLst>
                              <p:cond delay="3500"/>
                            </p:stCondLst>
                            <p:childTnLst>
                              <p:par>
                                <p:cTn id="30" presetID="10" presetClass="entr" fill="hold" nodeType="afterEffect">
                                  <p:stCondLst>
                                    <p:cond delay="0"/>
                                  </p:stCondLst>
                                  <p:childTnLst>
                                    <p:set>
                                      <p:cBhvr>
                                        <p:cTn id="31" dur="1" fill="hold">
                                          <p:stCondLst>
                                            <p:cond delay="0"/>
                                          </p:stCondLst>
                                        </p:cTn>
                                        <p:tgtEl>
                                          <p:spTgt spid="293">
                                            <p:txEl>
                                              <p:pRg st="4" end="4"/>
                                            </p:txEl>
                                          </p:spTgt>
                                        </p:tgtEl>
                                        <p:attrNameLst>
                                          <p:attrName>style.visibility</p:attrName>
                                        </p:attrNameLst>
                                      </p:cBhvr>
                                      <p:to>
                                        <p:strVal val="visible"/>
                                      </p:to>
                                    </p:set>
                                    <p:animEffect transition="in" filter="dissolve">
                                      <p:cBhvr additive="repl">
                                        <p:cTn id="32" dur="500"/>
                                        <p:tgtEl>
                                          <p:spTgt spid="293">
                                            <p:txEl>
                                              <p:pRg st="4" end="4"/>
                                            </p:txEl>
                                          </p:spTgt>
                                        </p:tgtEl>
                                      </p:cBhvr>
                                    </p:animEffect>
                                  </p:childTnLst>
                                </p:cTn>
                              </p:par>
                            </p:childTnLst>
                          </p:cTn>
                        </p:par>
                        <p:par>
                          <p:cTn id="33" fill="hold" nodeType="afterEffect">
                            <p:stCondLst>
                              <p:cond delay="4000"/>
                            </p:stCondLst>
                            <p:childTnLst>
                              <p:par>
                                <p:cTn id="34" presetID="10" presetClass="entr" fill="hold" nodeType="afterEffect">
                                  <p:stCondLst>
                                    <p:cond delay="0"/>
                                  </p:stCondLst>
                                  <p:childTnLst>
                                    <p:set>
                                      <p:cBhvr>
                                        <p:cTn id="35" dur="1" fill="hold">
                                          <p:stCondLst>
                                            <p:cond delay="0"/>
                                          </p:stCondLst>
                                        </p:cTn>
                                        <p:tgtEl>
                                          <p:spTgt spid="293">
                                            <p:txEl>
                                              <p:pRg st="5" end="5"/>
                                            </p:txEl>
                                          </p:spTgt>
                                        </p:tgtEl>
                                        <p:attrNameLst>
                                          <p:attrName>style.visibility</p:attrName>
                                        </p:attrNameLst>
                                      </p:cBhvr>
                                      <p:to>
                                        <p:strVal val="visible"/>
                                      </p:to>
                                    </p:set>
                                    <p:animEffect transition="in" filter="dissolve">
                                      <p:cBhvr additive="repl">
                                        <p:cTn id="36" dur="500"/>
                                        <p:tgtEl>
                                          <p:spTgt spid="293">
                                            <p:txEl>
                                              <p:pRg st="5" end="5"/>
                                            </p:txEl>
                                          </p:spTgt>
                                        </p:tgtEl>
                                      </p:cBhvr>
                                    </p:animEffect>
                                  </p:childTnLst>
                                </p:cTn>
                              </p:par>
                            </p:childTnLst>
                          </p:cTn>
                        </p:par>
                        <p:par>
                          <p:cTn id="37" fill="hold" nodeType="afterEffect">
                            <p:stCondLst>
                              <p:cond delay="4500"/>
                            </p:stCondLst>
                            <p:childTnLst>
                              <p:par>
                                <p:cTn id="38" presetID="10" presetClass="entr" fill="hold" nodeType="afterEffect">
                                  <p:stCondLst>
                                    <p:cond delay="0"/>
                                  </p:stCondLst>
                                  <p:childTnLst>
                                    <p:set>
                                      <p:cBhvr>
                                        <p:cTn id="39" dur="1" fill="hold">
                                          <p:stCondLst>
                                            <p:cond delay="0"/>
                                          </p:stCondLst>
                                        </p:cTn>
                                        <p:tgtEl>
                                          <p:spTgt spid="293">
                                            <p:txEl>
                                              <p:pRg st="6" end="6"/>
                                            </p:txEl>
                                          </p:spTgt>
                                        </p:tgtEl>
                                        <p:attrNameLst>
                                          <p:attrName>style.visibility</p:attrName>
                                        </p:attrNameLst>
                                      </p:cBhvr>
                                      <p:to>
                                        <p:strVal val="visible"/>
                                      </p:to>
                                    </p:set>
                                    <p:animEffect transition="in" filter="dissolve">
                                      <p:cBhvr additive="repl">
                                        <p:cTn id="40" dur="500"/>
                                        <p:tgtEl>
                                          <p:spTgt spid="293">
                                            <p:txEl>
                                              <p:pRg st="6" end="6"/>
                                            </p:txEl>
                                          </p:spTgt>
                                        </p:tgtEl>
                                      </p:cBhvr>
                                    </p:animEffect>
                                  </p:childTnLst>
                                </p:cTn>
                              </p:par>
                            </p:childTnLst>
                          </p:cTn>
                        </p:par>
                        <p:par>
                          <p:cTn id="41" fill="hold" nodeType="afterEffect">
                            <p:stCondLst>
                              <p:cond delay="5000"/>
                            </p:stCondLst>
                            <p:childTnLst>
                              <p:par>
                                <p:cTn id="42" presetID="10" presetClass="entr" fill="hold" nodeType="afterEffect">
                                  <p:stCondLst>
                                    <p:cond delay="0"/>
                                  </p:stCondLst>
                                  <p:childTnLst>
                                    <p:set>
                                      <p:cBhvr>
                                        <p:cTn id="43" dur="1" fill="hold">
                                          <p:stCondLst>
                                            <p:cond delay="0"/>
                                          </p:stCondLst>
                                        </p:cTn>
                                        <p:tgtEl>
                                          <p:spTgt spid="293">
                                            <p:txEl>
                                              <p:pRg st="7" end="7"/>
                                            </p:txEl>
                                          </p:spTgt>
                                        </p:tgtEl>
                                        <p:attrNameLst>
                                          <p:attrName>style.visibility</p:attrName>
                                        </p:attrNameLst>
                                      </p:cBhvr>
                                      <p:to>
                                        <p:strVal val="visible"/>
                                      </p:to>
                                    </p:set>
                                    <p:animEffect transition="in" filter="dissolve">
                                      <p:cBhvr additive="repl">
                                        <p:cTn id="44" dur="500"/>
                                        <p:tgtEl>
                                          <p:spTgt spid="29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p:cNvSpPr>
          <p:nvPr>
            <p:ph type="title"/>
          </p:nvPr>
        </p:nvSpPr>
        <p:spPr>
          <a:xfrm>
            <a:off x="-1200240" y="6352560"/>
            <a:ext cx="1772640" cy="244440"/>
          </a:xfrm>
          <a:prstGeom prst="rect">
            <a:avLst/>
          </a:prstGeom>
          <a:noFill/>
          <a:ln w="0">
            <a:noFill/>
          </a:ln>
        </p:spPr>
        <p:txBody>
          <a:bodyPr numCol="1" spcCol="0" anchor="b">
            <a:noAutofit/>
          </a:bodyPr>
          <a:lstStyle/>
          <a:p>
            <a:pPr marL="914400" indent="-914400" algn="ctr">
              <a:lnSpc>
                <a:spcPct val="100000"/>
              </a:lnSpc>
              <a:tabLst>
                <a:tab pos="0" algn="l"/>
              </a:tabLst>
            </a:pPr>
            <a:r>
              <a:rPr lang="en-GB" sz="1000" b="0" strike="noStrike" spc="-1">
                <a:solidFill>
                  <a:srgbClr val="FFFFFF"/>
                </a:solidFill>
                <a:latin typeface="Calibri"/>
                <a:ea typeface="SimSun"/>
              </a:rPr>
              <a:t>Photos Then and Now</a:t>
            </a:r>
            <a:endParaRPr lang="en-GB" sz="1000" b="0" strike="noStrike" spc="-1">
              <a:solidFill>
                <a:srgbClr val="000000"/>
              </a:solidFill>
              <a:latin typeface="Arial"/>
            </a:endParaRPr>
          </a:p>
        </p:txBody>
      </p:sp>
      <p:pic>
        <p:nvPicPr>
          <p:cNvPr id="300" name="Picture 1"/>
          <p:cNvPicPr/>
          <p:nvPr/>
        </p:nvPicPr>
        <p:blipFill>
          <a:blip r:embed="rId3"/>
          <a:stretch/>
        </p:blipFill>
        <p:spPr>
          <a:xfrm>
            <a:off x="-1374840" y="0"/>
            <a:ext cx="12162960" cy="6857640"/>
          </a:xfrm>
          <a:prstGeom prst="rect">
            <a:avLst/>
          </a:prstGeom>
          <a:ln w="0">
            <a:noFill/>
          </a:ln>
        </p:spPr>
      </p:pic>
      <p:pic>
        <p:nvPicPr>
          <p:cNvPr id="301" name="Picture 4" descr="Logo_771x771px -Transparent.png"/>
          <p:cNvPicPr/>
          <p:nvPr/>
        </p:nvPicPr>
        <p:blipFill>
          <a:blip r:embed="rId4"/>
          <a:stretch/>
        </p:blipFill>
        <p:spPr>
          <a:xfrm>
            <a:off x="3780000" y="47520"/>
            <a:ext cx="1972800" cy="1972800"/>
          </a:xfrm>
          <a:prstGeom prst="rect">
            <a:avLst/>
          </a:prstGeom>
          <a:ln w="0">
            <a:noFill/>
          </a:ln>
        </p:spPr>
      </p:pic>
      <p:sp>
        <p:nvSpPr>
          <p:cNvPr id="302" name="Subtitle 2"/>
          <p:cNvSpPr/>
          <p:nvPr/>
        </p:nvSpPr>
        <p:spPr>
          <a:xfrm>
            <a:off x="0" y="6093000"/>
            <a:ext cx="4446360" cy="387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81"/>
              </a:spcBef>
            </a:pPr>
            <a:r>
              <a:rPr lang="en-US" sz="1400" b="1" strike="noStrike" spc="-1">
                <a:solidFill>
                  <a:srgbClr val="FFFFFF"/>
                </a:solidFill>
                <a:latin typeface="Arial"/>
                <a:ea typeface="SimSun"/>
              </a:rPr>
              <a:t>www.northumbriabloodbikes.org.uk</a:t>
            </a:r>
            <a:endParaRPr lang="en-GB" sz="1400" b="0" strike="noStrike" spc="-1">
              <a:latin typeface="Arial"/>
            </a:endParaRPr>
          </a:p>
        </p:txBody>
      </p:sp>
      <p:pic>
        <p:nvPicPr>
          <p:cNvPr id="303" name="Picture 7"/>
          <p:cNvPicPr/>
          <p:nvPr/>
        </p:nvPicPr>
        <p:blipFill>
          <a:blip r:embed="rId5"/>
          <a:stretch/>
        </p:blipFill>
        <p:spPr>
          <a:xfrm>
            <a:off x="6199920" y="6093000"/>
            <a:ext cx="695880" cy="653760"/>
          </a:xfrm>
          <a:prstGeom prst="rect">
            <a:avLst/>
          </a:prstGeom>
          <a:ln w="0">
            <a:noFill/>
          </a:ln>
        </p:spPr>
      </p:pic>
      <p:pic>
        <p:nvPicPr>
          <p:cNvPr id="304" name="Picture 8"/>
          <p:cNvPicPr/>
          <p:nvPr/>
        </p:nvPicPr>
        <p:blipFill>
          <a:blip r:embed="rId6"/>
          <a:stretch/>
        </p:blipFill>
        <p:spPr>
          <a:xfrm>
            <a:off x="8355960" y="6093360"/>
            <a:ext cx="671760" cy="670680"/>
          </a:xfrm>
          <a:prstGeom prst="rect">
            <a:avLst/>
          </a:prstGeom>
          <a:ln w="0">
            <a:noFill/>
          </a:ln>
        </p:spPr>
      </p:pic>
      <p:pic>
        <p:nvPicPr>
          <p:cNvPr id="305" name="Picture 9"/>
          <p:cNvPicPr/>
          <p:nvPr/>
        </p:nvPicPr>
        <p:blipFill>
          <a:blip r:embed="rId7"/>
          <a:stretch/>
        </p:blipFill>
        <p:spPr>
          <a:xfrm>
            <a:off x="7308360" y="6093360"/>
            <a:ext cx="635400" cy="634320"/>
          </a:xfrm>
          <a:prstGeom prst="rect">
            <a:avLst/>
          </a:prstGeom>
          <a:ln w="0">
            <a:noFill/>
          </a:ln>
        </p:spPr>
      </p:pic>
      <p:sp>
        <p:nvSpPr>
          <p:cNvPr id="306" name="TextBox 2"/>
          <p:cNvSpPr/>
          <p:nvPr/>
        </p:nvSpPr>
        <p:spPr>
          <a:xfrm>
            <a:off x="227160" y="333360"/>
            <a:ext cx="327636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0000"/>
                </a:solidFill>
                <a:latin typeface="Arial"/>
                <a:ea typeface="SimSun"/>
              </a:rPr>
              <a:t>Angel of the North Gateshead.</a:t>
            </a:r>
            <a:endParaRPr lang="en-GB" sz="1800" b="0" strike="noStrike" spc="-1">
              <a:latin typeface="Arial"/>
            </a:endParaRPr>
          </a:p>
          <a:p>
            <a:pPr>
              <a:lnSpc>
                <a:spcPct val="100000"/>
              </a:lnSpc>
            </a:pPr>
            <a:r>
              <a:rPr lang="en-US" sz="1800" b="0" strike="noStrike" spc="-1">
                <a:solidFill>
                  <a:srgbClr val="000000"/>
                </a:solidFill>
                <a:latin typeface="Arial"/>
                <a:ea typeface="SimSun"/>
              </a:rPr>
              <a:t>Sunday 2</a:t>
            </a:r>
            <a:r>
              <a:rPr lang="en-US" sz="1800" b="0" strike="noStrike" spc="-1" baseline="30000">
                <a:solidFill>
                  <a:srgbClr val="000000"/>
                </a:solidFill>
                <a:latin typeface="Arial"/>
                <a:ea typeface="SimSun"/>
              </a:rPr>
              <a:t>nd</a:t>
            </a:r>
            <a:r>
              <a:rPr lang="en-US" sz="1800" b="0" strike="noStrike" spc="-1">
                <a:solidFill>
                  <a:srgbClr val="000000"/>
                </a:solidFill>
                <a:latin typeface="Arial"/>
                <a:ea typeface="SimSun"/>
              </a:rPr>
              <a:t> February 2014</a:t>
            </a:r>
            <a:endParaRPr lang="en-GB" sz="1800" b="0" strike="noStrike" spc="-1">
              <a:latin typeface="Arial"/>
            </a:endParaRPr>
          </a:p>
          <a:p>
            <a:pPr>
              <a:lnSpc>
                <a:spcPct val="100000"/>
              </a:lnSpc>
            </a:pPr>
            <a:r>
              <a:rPr lang="en-US" sz="1800" b="0" strike="noStrike" spc="-1">
                <a:solidFill>
                  <a:srgbClr val="000000"/>
                </a:solidFill>
                <a:latin typeface="Arial"/>
                <a:ea typeface="SimSun"/>
              </a:rPr>
              <a:t>(The day before we launched)</a:t>
            </a:r>
            <a:endParaRPr lang="en-GB" sz="1800" b="0" strike="noStrike" spc="-1">
              <a:latin typeface="Arial"/>
            </a:endParaRPr>
          </a:p>
        </p:txBody>
      </p:sp>
      <p:pic>
        <p:nvPicPr>
          <p:cNvPr id="307" name="Picture 4"/>
          <p:cNvPicPr/>
          <p:nvPr/>
        </p:nvPicPr>
        <p:blipFill>
          <a:blip r:embed="rId8"/>
          <a:stretch/>
        </p:blipFill>
        <p:spPr>
          <a:xfrm>
            <a:off x="-109800" y="2009520"/>
            <a:ext cx="9253440" cy="4848120"/>
          </a:xfrm>
          <a:prstGeom prst="rect">
            <a:avLst/>
          </a:prstGeom>
          <a:ln w="0">
            <a:noFill/>
          </a:ln>
        </p:spPr>
      </p:pic>
      <p:pic>
        <p:nvPicPr>
          <p:cNvPr id="308" name="Picture 2"/>
          <p:cNvPicPr/>
          <p:nvPr/>
        </p:nvPicPr>
        <p:blipFill>
          <a:blip r:embed="rId9"/>
          <a:stretch/>
        </p:blipFill>
        <p:spPr>
          <a:xfrm rot="20850000">
            <a:off x="-59040" y="344880"/>
            <a:ext cx="3667680" cy="2445120"/>
          </a:xfrm>
          <a:prstGeom prst="rect">
            <a:avLst/>
          </a:prstGeom>
          <a:ln w="0">
            <a:noFill/>
          </a:ln>
        </p:spPr>
      </p:pic>
      <p:pic>
        <p:nvPicPr>
          <p:cNvPr id="309" name="Picture 3"/>
          <p:cNvPicPr/>
          <p:nvPr/>
        </p:nvPicPr>
        <p:blipFill>
          <a:blip r:embed="rId10"/>
          <a:stretch/>
        </p:blipFill>
        <p:spPr>
          <a:xfrm rot="810600">
            <a:off x="5970960" y="419760"/>
            <a:ext cx="3213000" cy="2411280"/>
          </a:xfrm>
          <a:prstGeom prst="rect">
            <a:avLst/>
          </a:prstGeom>
          <a:ln w="0">
            <a:noFill/>
          </a:ln>
        </p:spPr>
      </p:pic>
      <p:sp>
        <p:nvSpPr>
          <p:cNvPr id="310" name="Subtitle 2"/>
          <p:cNvSpPr/>
          <p:nvPr/>
        </p:nvSpPr>
        <p:spPr>
          <a:xfrm>
            <a:off x="3564000" y="2057400"/>
            <a:ext cx="244764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01"/>
              </a:spcBef>
            </a:pPr>
            <a:r>
              <a:rPr lang="en-US" sz="1000" b="1" strike="noStrike" spc="-1">
                <a:solidFill>
                  <a:srgbClr val="FFFFFF"/>
                </a:solidFill>
                <a:latin typeface="Arial"/>
                <a:ea typeface="SimSun"/>
              </a:rPr>
              <a:t>Registered Charity no. 1166689</a:t>
            </a:r>
            <a:endParaRPr lang="en-GB" sz="1000" b="0" strike="noStrike" spc="-1">
              <a:latin typeface="Arial"/>
            </a:endParaRPr>
          </a:p>
        </p:txBody>
      </p:sp>
      <p:pic>
        <p:nvPicPr>
          <p:cNvPr id="311" name="Picture 1"/>
          <p:cNvPicPr/>
          <p:nvPr/>
        </p:nvPicPr>
        <p:blipFill>
          <a:blip r:embed="rId11"/>
          <a:stretch/>
        </p:blipFill>
        <p:spPr>
          <a:xfrm>
            <a:off x="3693600" y="-43920"/>
            <a:ext cx="2145240" cy="2145240"/>
          </a:xfrm>
          <a:prstGeom prst="rect">
            <a:avLst/>
          </a:prstGeom>
          <a:ln w="0">
            <a:noFill/>
          </a:ln>
        </p:spPr>
      </p:pic>
    </p:spTree>
  </p:cSld>
  <p:clrMapOvr>
    <a:masterClrMapping/>
  </p:clrMapOvr>
  <p:transition spd="slow">
    <p:wedge/>
  </p:transition>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53" presetClass="entr" fill="hold" nodeType="withEffect">
                                  <p:stCondLst>
                                    <p:cond delay="0"/>
                                  </p:stCondLst>
                                  <p:childTnLst>
                                    <p:set>
                                      <p:cBhvr>
                                        <p:cTn id="6" dur="1" fill="hold">
                                          <p:stCondLst>
                                            <p:cond delay="0"/>
                                          </p:stCondLst>
                                        </p:cTn>
                                        <p:tgtEl>
                                          <p:spTgt spid="301"/>
                                        </p:tgtEl>
                                        <p:attrNameLst>
                                          <p:attrName>style.visibility</p:attrName>
                                        </p:attrNameLst>
                                      </p:cBhvr>
                                      <p:to>
                                        <p:strVal val="visible"/>
                                      </p:to>
                                    </p:set>
                                    <p:anim calcmode="lin" valueType="num">
                                      <p:cBhvr additive="repl">
                                        <p:cTn id="7" dur="500" fill="hold"/>
                                        <p:tgtEl>
                                          <p:spTgt spid="301"/>
                                        </p:tgtEl>
                                        <p:attrNameLst>
                                          <p:attrName>ppt_w</p:attrName>
                                        </p:attrNameLst>
                                      </p:cBhvr>
                                      <p:tavLst>
                                        <p:tav tm="0">
                                          <p:val>
                                            <p:fltVal val="0"/>
                                          </p:val>
                                        </p:tav>
                                        <p:tav tm="100000">
                                          <p:val>
                                            <p:strVal val="#ppt_w"/>
                                          </p:val>
                                        </p:tav>
                                      </p:tavLst>
                                    </p:anim>
                                    <p:anim calcmode="lin" valueType="num">
                                      <p:cBhvr additive="repl">
                                        <p:cTn id="8" dur="500" fill="hold"/>
                                        <p:tgtEl>
                                          <p:spTgt spid="301"/>
                                        </p:tgtEl>
                                        <p:attrNameLst>
                                          <p:attrName>ppt_h</p:attrName>
                                        </p:attrNameLst>
                                      </p:cBhvr>
                                      <p:tavLst>
                                        <p:tav tm="0">
                                          <p:val>
                                            <p:fltVal val="0"/>
                                          </p:val>
                                        </p:tav>
                                        <p:tav tm="100000">
                                          <p:val>
                                            <p:strVal val="#ppt_h"/>
                                          </p:val>
                                        </p:tav>
                                      </p:tavLst>
                                    </p:anim>
                                    <p:animEffect transition="in" filter="dissolve">
                                      <p:cBhvr additive="repl">
                                        <p:cTn id="9" dur="500"/>
                                        <p:tgtEl>
                                          <p:spTgt spid="301"/>
                                        </p:tgtEl>
                                      </p:cBhvr>
                                    </p:animEffect>
                                  </p:childTnLst>
                                </p:cTn>
                              </p:par>
                              <p:par>
                                <p:cTn id="10" presetID="10" presetClass="entr" fill="hold" nodeType="withEffect">
                                  <p:stCondLst>
                                    <p:cond delay="0"/>
                                  </p:stCondLst>
                                  <p:childTnLst>
                                    <p:set>
                                      <p:cBhvr>
                                        <p:cTn id="11" dur="1" fill="hold">
                                          <p:stCondLst>
                                            <p:cond delay="0"/>
                                          </p:stCondLst>
                                        </p:cTn>
                                        <p:tgtEl>
                                          <p:spTgt spid="303"/>
                                        </p:tgtEl>
                                        <p:attrNameLst>
                                          <p:attrName>style.visibility</p:attrName>
                                        </p:attrNameLst>
                                      </p:cBhvr>
                                      <p:to>
                                        <p:strVal val="visible"/>
                                      </p:to>
                                    </p:set>
                                    <p:animEffect transition="in" filter="dissolve">
                                      <p:cBhvr additive="repl">
                                        <p:cTn id="12" dur="500"/>
                                        <p:tgtEl>
                                          <p:spTgt spid="303"/>
                                        </p:tgtEl>
                                      </p:cBhvr>
                                    </p:animEffect>
                                  </p:childTnLst>
                                </p:cTn>
                              </p:par>
                              <p:par>
                                <p:cTn id="13" presetID="10" presetClass="entr" fill="hold" nodeType="withEffect">
                                  <p:stCondLst>
                                    <p:cond delay="0"/>
                                  </p:stCondLst>
                                  <p:childTnLst>
                                    <p:set>
                                      <p:cBhvr>
                                        <p:cTn id="14" dur="1" fill="hold">
                                          <p:stCondLst>
                                            <p:cond delay="0"/>
                                          </p:stCondLst>
                                        </p:cTn>
                                        <p:tgtEl>
                                          <p:spTgt spid="305"/>
                                        </p:tgtEl>
                                        <p:attrNameLst>
                                          <p:attrName>style.visibility</p:attrName>
                                        </p:attrNameLst>
                                      </p:cBhvr>
                                      <p:to>
                                        <p:strVal val="visible"/>
                                      </p:to>
                                    </p:set>
                                    <p:animEffect transition="in" filter="dissolve">
                                      <p:cBhvr additive="repl">
                                        <p:cTn id="15" dur="500"/>
                                        <p:tgtEl>
                                          <p:spTgt spid="305"/>
                                        </p:tgtEl>
                                      </p:cBhvr>
                                    </p:animEffect>
                                  </p:childTnLst>
                                </p:cTn>
                              </p:par>
                              <p:par>
                                <p:cTn id="16" presetID="10" presetClass="entr" fill="hold" nodeType="withEffect">
                                  <p:stCondLst>
                                    <p:cond delay="0"/>
                                  </p:stCondLst>
                                  <p:childTnLst>
                                    <p:set>
                                      <p:cBhvr>
                                        <p:cTn id="17" dur="1" fill="hold">
                                          <p:stCondLst>
                                            <p:cond delay="0"/>
                                          </p:stCondLst>
                                        </p:cTn>
                                        <p:tgtEl>
                                          <p:spTgt spid="304"/>
                                        </p:tgtEl>
                                        <p:attrNameLst>
                                          <p:attrName>style.visibility</p:attrName>
                                        </p:attrNameLst>
                                      </p:cBhvr>
                                      <p:to>
                                        <p:strVal val="visible"/>
                                      </p:to>
                                    </p:set>
                                    <p:animEffect transition="in" filter="dissolve">
                                      <p:cBhvr additive="repl">
                                        <p:cTn id="18" dur="500"/>
                                        <p:tgtEl>
                                          <p:spTgt spid="304"/>
                                        </p:tgtEl>
                                      </p:cBhvr>
                                    </p:animEffect>
                                  </p:childTnLst>
                                </p:cTn>
                              </p:par>
                              <p:par>
                                <p:cTn id="19" presetID="10" presetClass="entr" fill="hold" nodeType="withEffect">
                                  <p:stCondLst>
                                    <p:cond delay="0"/>
                                  </p:stCondLst>
                                  <p:childTnLst>
                                    <p:set>
                                      <p:cBhvr>
                                        <p:cTn id="20" dur="1" fill="hold">
                                          <p:stCondLst>
                                            <p:cond delay="0"/>
                                          </p:stCondLst>
                                        </p:cTn>
                                        <p:tgtEl>
                                          <p:spTgt spid="306"/>
                                        </p:tgtEl>
                                        <p:attrNameLst>
                                          <p:attrName>style.visibility</p:attrName>
                                        </p:attrNameLst>
                                      </p:cBhvr>
                                      <p:to>
                                        <p:strVal val="visible"/>
                                      </p:to>
                                    </p:set>
                                    <p:animEffect transition="in" filter="dissolve">
                                      <p:cBhvr additive="repl">
                                        <p:cTn id="21" dur="500"/>
                                        <p:tgtEl>
                                          <p:spTgt spid="306"/>
                                        </p:tgtEl>
                                      </p:cBhvr>
                                    </p:animEffect>
                                    <p:set>
                                      <p:cBhvr>
                                        <p:cTn id="22" dur="1" fill="hold"/>
                                        <p:tgtEl>
                                          <p:spTgt spid="30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fill="hold" nodeType="clickEffect">
                                  <p:stCondLst>
                                    <p:cond delay="0"/>
                                  </p:stCondLst>
                                  <p:childTnLst>
                                    <p:set>
                                      <p:cBhvr>
                                        <p:cTn id="26" dur="1" fill="hold">
                                          <p:stCondLst>
                                            <p:cond delay="0"/>
                                          </p:stCondLst>
                                        </p:cTn>
                                        <p:tgtEl>
                                          <p:spTgt spid="308"/>
                                        </p:tgtEl>
                                        <p:attrNameLst>
                                          <p:attrName>style.visibility</p:attrName>
                                        </p:attrNameLst>
                                      </p:cBhvr>
                                      <p:to>
                                        <p:strVal val="visible"/>
                                      </p:to>
                                    </p:set>
                                    <p:anim calcmode="lin" valueType="num">
                                      <p:cBhvr additive="repl">
                                        <p:cTn id="27" dur="2000" fill="hold"/>
                                        <p:tgtEl>
                                          <p:spTgt spid="308"/>
                                        </p:tgtEl>
                                        <p:attrNameLst>
                                          <p:attrName>ppt_w</p:attrName>
                                        </p:attrNameLst>
                                      </p:cBhvr>
                                      <p:tavLst>
                                        <p:tav tm="0">
                                          <p:val>
                                            <p:fltVal val="0"/>
                                          </p:val>
                                        </p:tav>
                                        <p:tav tm="100000">
                                          <p:val>
                                            <p:strVal val="#ppt_w"/>
                                          </p:val>
                                        </p:tav>
                                      </p:tavLst>
                                    </p:anim>
                                    <p:anim calcmode="lin" valueType="num">
                                      <p:cBhvr additive="repl">
                                        <p:cTn id="28" dur="2000" fill="hold"/>
                                        <p:tgtEl>
                                          <p:spTgt spid="308"/>
                                        </p:tgtEl>
                                        <p:attrNameLst>
                                          <p:attrName>ppt_h</p:attrName>
                                        </p:attrNameLst>
                                      </p:cBhvr>
                                      <p:tavLst>
                                        <p:tav tm="0">
                                          <p:val>
                                            <p:fltVal val="0"/>
                                          </p:val>
                                        </p:tav>
                                        <p:tav tm="100000">
                                          <p:val>
                                            <p:strVal val="#ppt_h"/>
                                          </p:val>
                                        </p:tav>
                                      </p:tavLst>
                                    </p:anim>
                                    <p:anim calcmode="lin" valueType="num">
                                      <p:cBhvr additive="repl">
                                        <p:cTn id="29" dur="2000" fill="hold"/>
                                        <p:tgtEl>
                                          <p:spTgt spid="308"/>
                                        </p:tgtEl>
                                        <p:attrNameLst>
                                          <p:attrName>r</p:attrName>
                                        </p:attrNameLst>
                                      </p:cBhvr>
                                      <p:tavLst>
                                        <p:tav tm="0">
                                          <p:val>
                                            <p:strVal val="90"/>
                                          </p:val>
                                        </p:tav>
                                        <p:tav tm="100000">
                                          <p:val>
                                            <p:strVal val="0"/>
                                          </p:val>
                                        </p:tav>
                                      </p:tavLst>
                                    </p:anim>
                                    <p:animEffect transition="in" filter="fade">
                                      <p:cBhvr additive="repl">
                                        <p:cTn id="30" dur="2000"/>
                                        <p:tgtEl>
                                          <p:spTgt spid="308"/>
                                        </p:tgtEl>
                                      </p:cBhvr>
                                    </p:animEffect>
                                  </p:childTnLst>
                                </p:cTn>
                              </p:par>
                              <p:par>
                                <p:cTn id="31" presetID="53" presetClass="entr" presetSubtype="16" fill="hold" nodeType="withEffect">
                                  <p:stCondLst>
                                    <p:cond delay="0"/>
                                  </p:stCondLst>
                                  <p:childTnLst>
                                    <p:set>
                                      <p:cBhvr>
                                        <p:cTn id="32" dur="1" fill="hold">
                                          <p:stCondLst>
                                            <p:cond delay="0"/>
                                          </p:stCondLst>
                                        </p:cTn>
                                        <p:tgtEl>
                                          <p:spTgt spid="307"/>
                                        </p:tgtEl>
                                        <p:attrNameLst>
                                          <p:attrName>style.visibility</p:attrName>
                                        </p:attrNameLst>
                                      </p:cBhvr>
                                      <p:to>
                                        <p:strVal val="visible"/>
                                      </p:to>
                                    </p:set>
                                    <p:anim calcmode="lin" valueType="num">
                                      <p:cBhvr additive="repl">
                                        <p:cTn id="33" dur="2000" fill="hold"/>
                                        <p:tgtEl>
                                          <p:spTgt spid="307"/>
                                        </p:tgtEl>
                                        <p:attrNameLst>
                                          <p:attrName>ppt_w</p:attrName>
                                        </p:attrNameLst>
                                      </p:cBhvr>
                                      <p:tavLst>
                                        <p:tav tm="0">
                                          <p:val>
                                            <p:fltVal val="0"/>
                                          </p:val>
                                        </p:tav>
                                        <p:tav tm="100000">
                                          <p:val>
                                            <p:strVal val="#ppt_w"/>
                                          </p:val>
                                        </p:tav>
                                      </p:tavLst>
                                    </p:anim>
                                    <p:anim calcmode="lin" valueType="num">
                                      <p:cBhvr additive="repl">
                                        <p:cTn id="34" dur="2000" fill="hold"/>
                                        <p:tgtEl>
                                          <p:spTgt spid="307"/>
                                        </p:tgtEl>
                                        <p:attrNameLst>
                                          <p:attrName>ppt_h</p:attrName>
                                        </p:attrNameLst>
                                      </p:cBhvr>
                                      <p:tavLst>
                                        <p:tav tm="0">
                                          <p:val>
                                            <p:fltVal val="0"/>
                                          </p:val>
                                        </p:tav>
                                        <p:tav tm="100000">
                                          <p:val>
                                            <p:strVal val="#ppt_h"/>
                                          </p:val>
                                        </p:tav>
                                      </p:tavLst>
                                    </p:anim>
                                    <p:animEffect transition="in" filter="fade">
                                      <p:cBhvr additive="repl">
                                        <p:cTn id="35" dur="2000"/>
                                        <p:tgtEl>
                                          <p:spTgt spid="307"/>
                                        </p:tgtEl>
                                      </p:cBhvr>
                                    </p:animEffect>
                                  </p:childTnLst>
                                </p:cTn>
                              </p:par>
                              <p:par>
                                <p:cTn id="36" presetID="31" presetClass="entr" fill="hold" nodeType="withEffect">
                                  <p:stCondLst>
                                    <p:cond delay="0"/>
                                  </p:stCondLst>
                                  <p:childTnLst>
                                    <p:set>
                                      <p:cBhvr>
                                        <p:cTn id="37" dur="1" fill="hold">
                                          <p:stCondLst>
                                            <p:cond delay="0"/>
                                          </p:stCondLst>
                                        </p:cTn>
                                        <p:tgtEl>
                                          <p:spTgt spid="309"/>
                                        </p:tgtEl>
                                        <p:attrNameLst>
                                          <p:attrName>style.visibility</p:attrName>
                                        </p:attrNameLst>
                                      </p:cBhvr>
                                      <p:to>
                                        <p:strVal val="visible"/>
                                      </p:to>
                                    </p:set>
                                    <p:anim calcmode="lin" valueType="num">
                                      <p:cBhvr additive="repl">
                                        <p:cTn id="38" dur="2000" fill="hold"/>
                                        <p:tgtEl>
                                          <p:spTgt spid="309"/>
                                        </p:tgtEl>
                                        <p:attrNameLst>
                                          <p:attrName>ppt_w</p:attrName>
                                        </p:attrNameLst>
                                      </p:cBhvr>
                                      <p:tavLst>
                                        <p:tav tm="0">
                                          <p:val>
                                            <p:fltVal val="0"/>
                                          </p:val>
                                        </p:tav>
                                        <p:tav tm="100000">
                                          <p:val>
                                            <p:strVal val="#ppt_w"/>
                                          </p:val>
                                        </p:tav>
                                      </p:tavLst>
                                    </p:anim>
                                    <p:anim calcmode="lin" valueType="num">
                                      <p:cBhvr additive="repl">
                                        <p:cTn id="39" dur="2000" fill="hold"/>
                                        <p:tgtEl>
                                          <p:spTgt spid="309"/>
                                        </p:tgtEl>
                                        <p:attrNameLst>
                                          <p:attrName>ppt_h</p:attrName>
                                        </p:attrNameLst>
                                      </p:cBhvr>
                                      <p:tavLst>
                                        <p:tav tm="0">
                                          <p:val>
                                            <p:fltVal val="0"/>
                                          </p:val>
                                        </p:tav>
                                        <p:tav tm="100000">
                                          <p:val>
                                            <p:strVal val="#ppt_h"/>
                                          </p:val>
                                        </p:tav>
                                      </p:tavLst>
                                    </p:anim>
                                    <p:anim calcmode="lin" valueType="num">
                                      <p:cBhvr additive="repl">
                                        <p:cTn id="40" dur="2000" fill="hold"/>
                                        <p:tgtEl>
                                          <p:spTgt spid="309"/>
                                        </p:tgtEl>
                                        <p:attrNameLst>
                                          <p:attrName>r</p:attrName>
                                        </p:attrNameLst>
                                      </p:cBhvr>
                                      <p:tavLst>
                                        <p:tav tm="0">
                                          <p:val>
                                            <p:strVal val="90"/>
                                          </p:val>
                                        </p:tav>
                                        <p:tav tm="100000">
                                          <p:val>
                                            <p:strVal val="0"/>
                                          </p:val>
                                        </p:tav>
                                      </p:tavLst>
                                    </p:anim>
                                    <p:animEffect transition="in" filter="fade">
                                      <p:cBhvr additive="repl">
                                        <p:cTn id="41" dur="2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AutoShape 3"/>
          <p:cNvSpPr/>
          <p:nvPr/>
        </p:nvSpPr>
        <p:spPr>
          <a:xfrm>
            <a:off x="325440" y="1920960"/>
            <a:ext cx="8567280" cy="438588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sp>
      <p:sp>
        <p:nvSpPr>
          <p:cNvPr id="313" name="PlaceHolder 1"/>
          <p:cNvSpPr>
            <a:spLocks noGrp="1"/>
          </p:cNvSpPr>
          <p:nvPr>
            <p:ph type="subTitle"/>
          </p:nvPr>
        </p:nvSpPr>
        <p:spPr>
          <a:xfrm>
            <a:off x="1182600" y="1542960"/>
            <a:ext cx="6543360" cy="3657240"/>
          </a:xfrm>
          <a:prstGeom prst="rect">
            <a:avLst/>
          </a:prstGeom>
          <a:noFill/>
          <a:ln w="0">
            <a:noFill/>
          </a:ln>
        </p:spPr>
        <p:txBody>
          <a:bodyPr numCol="1" spcCol="0" anchor="t">
            <a:noAutofit/>
          </a:bodyPr>
          <a:lstStyle/>
          <a:p>
            <a:pPr>
              <a:lnSpc>
                <a:spcPct val="80000"/>
              </a:lnSpc>
              <a:spcBef>
                <a:spcPts val="641"/>
              </a:spcBef>
            </a:pPr>
            <a:endParaRPr lang="en-GB" sz="3200" b="0" strike="noStrike" spc="-1">
              <a:latin typeface="Arial"/>
            </a:endParaRPr>
          </a:p>
          <a:p>
            <a:pPr>
              <a:lnSpc>
                <a:spcPct val="80000"/>
              </a:lnSpc>
              <a:spcBef>
                <a:spcPts val="641"/>
              </a:spcBef>
            </a:pPr>
            <a:endParaRPr lang="en-GB" sz="3200" b="0" strike="noStrike" spc="-1">
              <a:latin typeface="Arial"/>
            </a:endParaRPr>
          </a:p>
          <a:p>
            <a:pPr>
              <a:lnSpc>
                <a:spcPct val="80000"/>
              </a:lnSpc>
              <a:spcBef>
                <a:spcPts val="159"/>
              </a:spcBef>
            </a:pPr>
            <a:endParaRPr lang="en-GB" sz="3200" b="0" strike="noStrike" spc="-1">
              <a:latin typeface="Arial"/>
            </a:endParaRPr>
          </a:p>
        </p:txBody>
      </p:sp>
      <p:sp>
        <p:nvSpPr>
          <p:cNvPr id="314" name="Text Box 5"/>
          <p:cNvSpPr/>
          <p:nvPr/>
        </p:nvSpPr>
        <p:spPr>
          <a:xfrm>
            <a:off x="755640" y="2349360"/>
            <a:ext cx="5216040" cy="37534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n-GB" sz="1800" b="0" strike="noStrike" spc="-1" dirty="0">
              <a:latin typeface="Arial"/>
            </a:endParaRPr>
          </a:p>
          <a:p>
            <a:pPr marL="216000" indent="-216000">
              <a:lnSpc>
                <a:spcPct val="100000"/>
              </a:lnSpc>
              <a:buClr>
                <a:srgbClr val="FFFFFF"/>
              </a:buClr>
              <a:buFont typeface="Symbol" charset="2"/>
              <a:buChar char=""/>
            </a:pPr>
            <a:r>
              <a:rPr lang="en-US" sz="2000" b="0" strike="noStrike" spc="-1" dirty="0">
                <a:solidFill>
                  <a:srgbClr val="FFFFFF"/>
                </a:solidFill>
                <a:latin typeface="Arial"/>
                <a:ea typeface="SimSun"/>
              </a:rPr>
              <a:t>   6 x Yamaha FJR</a:t>
            </a:r>
            <a:endParaRPr lang="en-GB" sz="2000" b="0" strike="noStrike" spc="-1" dirty="0">
              <a:latin typeface="Arial"/>
            </a:endParaRPr>
          </a:p>
          <a:p>
            <a:pPr marL="216000" indent="-216000">
              <a:lnSpc>
                <a:spcPct val="100000"/>
              </a:lnSpc>
              <a:buClr>
                <a:srgbClr val="FFFFFF"/>
              </a:buClr>
              <a:buFont typeface="Symbol" charset="2"/>
              <a:buChar char=""/>
            </a:pPr>
            <a:r>
              <a:rPr lang="en-US" sz="2000" b="0" strike="noStrike" spc="-1" dirty="0">
                <a:solidFill>
                  <a:srgbClr val="FFFFFF"/>
                </a:solidFill>
                <a:latin typeface="Arial"/>
                <a:ea typeface="SimSun"/>
              </a:rPr>
              <a:t>   2 x Honda ST1300 Pan European</a:t>
            </a:r>
            <a:endParaRPr lang="en-GB" sz="2000" b="0" strike="noStrike" spc="-1" dirty="0">
              <a:latin typeface="Arial"/>
            </a:endParaRPr>
          </a:p>
          <a:p>
            <a:pPr marL="216000" indent="-216000">
              <a:lnSpc>
                <a:spcPct val="100000"/>
              </a:lnSpc>
              <a:buClr>
                <a:srgbClr val="F2F2F2"/>
              </a:buClr>
              <a:buFont typeface="Symbol" charset="2"/>
              <a:buChar char=""/>
            </a:pPr>
            <a:r>
              <a:rPr lang="en-US" sz="2000" b="0" strike="noStrike" spc="-1" dirty="0">
                <a:solidFill>
                  <a:srgbClr val="F2F2F2"/>
                </a:solidFill>
                <a:latin typeface="Arial"/>
                <a:ea typeface="SimSun"/>
              </a:rPr>
              <a:t>   2 x BMW RT12x0</a:t>
            </a:r>
            <a:endParaRPr lang="en-GB" sz="2000" b="0" strike="noStrike" spc="-1" dirty="0">
              <a:latin typeface="Arial"/>
            </a:endParaRPr>
          </a:p>
          <a:p>
            <a:pPr marL="216000" indent="-216000">
              <a:lnSpc>
                <a:spcPct val="100000"/>
              </a:lnSpc>
              <a:buClr>
                <a:srgbClr val="F2F2F2"/>
              </a:buClr>
              <a:buFont typeface="Symbol" charset="2"/>
              <a:buChar char=""/>
            </a:pPr>
            <a:r>
              <a:rPr lang="en-US" sz="2000" b="0" strike="noStrike" spc="-1" dirty="0">
                <a:solidFill>
                  <a:srgbClr val="F2F2F2"/>
                </a:solidFill>
                <a:latin typeface="Arial"/>
                <a:ea typeface="SimSun"/>
              </a:rPr>
              <a:t>   2 x BMW F800GT </a:t>
            </a:r>
            <a:r>
              <a:rPr lang="en-US" sz="2000" b="0" strike="noStrike" spc="-1" dirty="0">
                <a:solidFill>
                  <a:srgbClr val="FFFF00"/>
                </a:solidFill>
                <a:latin typeface="Arial"/>
                <a:ea typeface="SimSun"/>
              </a:rPr>
              <a:t>.</a:t>
            </a: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a:p>
            <a:pPr marL="216000" indent="-216000">
              <a:lnSpc>
                <a:spcPct val="100000"/>
              </a:lnSpc>
              <a:buClr>
                <a:srgbClr val="FFFFFF"/>
              </a:buClr>
              <a:buFont typeface="Symbol" charset="2"/>
              <a:buChar char=""/>
            </a:pPr>
            <a:r>
              <a:rPr lang="en-US" sz="2000" b="0" strike="noStrike" spc="-1" dirty="0">
                <a:solidFill>
                  <a:srgbClr val="FFFFFF"/>
                </a:solidFill>
                <a:latin typeface="Arial"/>
                <a:ea typeface="SimSun"/>
              </a:rPr>
              <a:t>   2 x Skoda Yeti</a:t>
            </a:r>
            <a:endParaRPr lang="en-GB" sz="2000" b="0" strike="noStrike" spc="-1" dirty="0">
              <a:latin typeface="Arial"/>
            </a:endParaRPr>
          </a:p>
          <a:p>
            <a:pPr marL="216000" indent="-216000">
              <a:lnSpc>
                <a:spcPct val="100000"/>
              </a:lnSpc>
              <a:buClr>
                <a:srgbClr val="FFFFFF"/>
              </a:buClr>
              <a:buFont typeface="Symbol" charset="2"/>
              <a:buChar char=""/>
            </a:pPr>
            <a:r>
              <a:rPr lang="en-US" sz="2000" b="0" strike="noStrike" spc="-1" dirty="0">
                <a:solidFill>
                  <a:srgbClr val="FFFFFF"/>
                </a:solidFill>
                <a:latin typeface="Arial"/>
                <a:ea typeface="SimSun"/>
              </a:rPr>
              <a:t>   1 x Nissan Juke</a:t>
            </a:r>
            <a:endParaRPr lang="en-GB" sz="2000" b="0" strike="noStrike" spc="-1" dirty="0">
              <a:latin typeface="Arial"/>
            </a:endParaRPr>
          </a:p>
          <a:p>
            <a:pPr marL="216000" indent="-216000">
              <a:lnSpc>
                <a:spcPct val="100000"/>
              </a:lnSpc>
              <a:buClr>
                <a:srgbClr val="FFFFFF"/>
              </a:buClr>
              <a:buFont typeface="Symbol" charset="2"/>
              <a:buChar char=""/>
            </a:pPr>
            <a:r>
              <a:rPr lang="en-US" sz="2000" b="0" strike="noStrike" spc="-1" dirty="0">
                <a:solidFill>
                  <a:srgbClr val="FFFFFF"/>
                </a:solidFill>
                <a:latin typeface="Arial"/>
                <a:ea typeface="SimSun"/>
              </a:rPr>
              <a:t>   3 x Skoda Octavia</a:t>
            </a:r>
            <a:endParaRPr lang="en-GB" sz="2000" b="0" strike="noStrike" spc="-1" dirty="0">
              <a:latin typeface="Arial"/>
            </a:endParaRPr>
          </a:p>
          <a:p>
            <a:pPr marL="216000" indent="-216000">
              <a:lnSpc>
                <a:spcPct val="100000"/>
              </a:lnSpc>
              <a:buClr>
                <a:srgbClr val="FFFFFF"/>
              </a:buClr>
              <a:buFont typeface="Symbol" charset="2"/>
              <a:buChar char=""/>
            </a:pPr>
            <a:r>
              <a:rPr lang="en-US" sz="2000" b="0" strike="noStrike" spc="-1" dirty="0">
                <a:solidFill>
                  <a:srgbClr val="FFFFFF"/>
                </a:solidFill>
                <a:latin typeface="Arial"/>
                <a:ea typeface="SimSun"/>
              </a:rPr>
              <a:t>   1 x Exhibition trailer</a:t>
            </a:r>
            <a:r>
              <a:rPr lang="en-US" sz="2000" b="0" strike="noStrike" spc="-1" dirty="0">
                <a:solidFill>
                  <a:srgbClr val="FF0000"/>
                </a:solidFill>
                <a:latin typeface="Arial"/>
                <a:ea typeface="SimSun"/>
              </a:rPr>
              <a:t>.</a:t>
            </a:r>
            <a:endParaRPr lang="en-GB" sz="2000" b="0" strike="noStrike" spc="-1" dirty="0">
              <a:latin typeface="Arial"/>
            </a:endParaRPr>
          </a:p>
          <a:p>
            <a:pPr>
              <a:lnSpc>
                <a:spcPct val="100000"/>
              </a:lnSpc>
            </a:pPr>
            <a:endParaRPr lang="en-GB" sz="2000" b="0" strike="noStrike" spc="-1" dirty="0">
              <a:latin typeface="Arial"/>
            </a:endParaRPr>
          </a:p>
        </p:txBody>
      </p:sp>
      <p:sp>
        <p:nvSpPr>
          <p:cNvPr id="315" name="AutoShape 6"/>
          <p:cNvSpPr/>
          <p:nvPr/>
        </p:nvSpPr>
        <p:spPr>
          <a:xfrm>
            <a:off x="6084720" y="2060640"/>
            <a:ext cx="2234880" cy="2012760"/>
          </a:xfrm>
          <a:prstGeom prst="roundRect">
            <a:avLst>
              <a:gd name="adj" fmla="val 16667"/>
            </a:avLst>
          </a:prstGeom>
          <a:blipFill rotWithShape="0">
            <a:blip r:embed="rId3"/>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316" name="AutoShape 7"/>
          <p:cNvSpPr/>
          <p:nvPr/>
        </p:nvSpPr>
        <p:spPr>
          <a:xfrm>
            <a:off x="6084720" y="4149720"/>
            <a:ext cx="2234880" cy="2010960"/>
          </a:xfrm>
          <a:prstGeom prst="roundRect">
            <a:avLst>
              <a:gd name="adj" fmla="val 16667"/>
            </a:avLst>
          </a:prstGeom>
          <a:blipFill rotWithShape="0">
            <a:blip r:embed="rId4"/>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317" name="AutoShape 15"/>
          <p:cNvSpPr/>
          <p:nvPr/>
        </p:nvSpPr>
        <p:spPr>
          <a:xfrm>
            <a:off x="6084720" y="4149720"/>
            <a:ext cx="2234880" cy="2012760"/>
          </a:xfrm>
          <a:prstGeom prst="roundRect">
            <a:avLst>
              <a:gd name="adj" fmla="val 16667"/>
            </a:avLst>
          </a:prstGeom>
          <a:blipFill rotWithShape="0">
            <a:blip r:embed="rId5"/>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318" name="AutoShape 16"/>
          <p:cNvSpPr/>
          <p:nvPr/>
        </p:nvSpPr>
        <p:spPr>
          <a:xfrm>
            <a:off x="6084720" y="2060640"/>
            <a:ext cx="2234880" cy="2012760"/>
          </a:xfrm>
          <a:prstGeom prst="roundRect">
            <a:avLst>
              <a:gd name="adj" fmla="val 16667"/>
            </a:avLst>
          </a:prstGeom>
          <a:blipFill rotWithShape="0">
            <a:blip r:embed="rId6"/>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319" name="AutoShape 17"/>
          <p:cNvSpPr/>
          <p:nvPr/>
        </p:nvSpPr>
        <p:spPr>
          <a:xfrm>
            <a:off x="6084720" y="2060640"/>
            <a:ext cx="2234880" cy="2012760"/>
          </a:xfrm>
          <a:prstGeom prst="roundRect">
            <a:avLst>
              <a:gd name="adj" fmla="val 16667"/>
            </a:avLst>
          </a:prstGeom>
          <a:blipFill rotWithShape="0">
            <a:blip r:embed="rId7"/>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320" name="AutoShape 19"/>
          <p:cNvSpPr/>
          <p:nvPr/>
        </p:nvSpPr>
        <p:spPr>
          <a:xfrm>
            <a:off x="6084720" y="4149720"/>
            <a:ext cx="2234880" cy="2012760"/>
          </a:xfrm>
          <a:prstGeom prst="roundRect">
            <a:avLst>
              <a:gd name="adj" fmla="val 16667"/>
            </a:avLst>
          </a:prstGeom>
          <a:blipFill rotWithShape="0">
            <a:blip r:embed="rId8"/>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321" name="AutoShape 20"/>
          <p:cNvSpPr/>
          <p:nvPr/>
        </p:nvSpPr>
        <p:spPr>
          <a:xfrm>
            <a:off x="6084720" y="4149720"/>
            <a:ext cx="2234880" cy="2012760"/>
          </a:xfrm>
          <a:prstGeom prst="roundRect">
            <a:avLst>
              <a:gd name="adj" fmla="val 16667"/>
            </a:avLst>
          </a:prstGeom>
          <a:blipFill rotWithShape="0">
            <a:blip r:embed="rId9"/>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322" name="AutoShape 22"/>
          <p:cNvSpPr/>
          <p:nvPr/>
        </p:nvSpPr>
        <p:spPr>
          <a:xfrm>
            <a:off x="3682440" y="4149720"/>
            <a:ext cx="2234880" cy="2010960"/>
          </a:xfrm>
          <a:prstGeom prst="roundRect">
            <a:avLst>
              <a:gd name="adj" fmla="val 16667"/>
            </a:avLst>
          </a:prstGeom>
          <a:blipFill rotWithShape="0">
            <a:blip r:embed="rId10"/>
            <a:srcRect/>
            <a:stretch/>
          </a:blipFill>
          <a:ln w="15875">
            <a:solidFill>
              <a:srgbClr val="FFFFFF"/>
            </a:solidFill>
            <a:miter/>
          </a:ln>
        </p:spPr>
        <p:style>
          <a:lnRef idx="0">
            <a:scrgbClr r="0" g="0" b="0"/>
          </a:lnRef>
          <a:fillRef idx="0">
            <a:scrgbClr r="0" g="0" b="0"/>
          </a:fillRef>
          <a:effectRef idx="0">
            <a:scrgbClr r="0" g="0" b="0"/>
          </a:effectRef>
          <a:fontRef idx="minor"/>
        </p:style>
      </p:sp>
      <p:grpSp>
        <p:nvGrpSpPr>
          <p:cNvPr id="323" name="Group 22"/>
          <p:cNvGrpSpPr/>
          <p:nvPr/>
        </p:nvGrpSpPr>
        <p:grpSpPr>
          <a:xfrm>
            <a:off x="325440" y="128880"/>
            <a:ext cx="5949000" cy="1245960"/>
            <a:chOff x="325440" y="128880"/>
            <a:chExt cx="5949000" cy="1245960"/>
          </a:xfrm>
        </p:grpSpPr>
        <p:sp>
          <p:nvSpPr>
            <p:cNvPr id="324" name="Rounded Rectangle 23"/>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325" name="TextBox 24"/>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326" name="Picture 25"/>
            <p:cNvPicPr/>
            <p:nvPr/>
          </p:nvPicPr>
          <p:blipFill>
            <a:blip r:embed="rId11"/>
            <a:stretch/>
          </p:blipFill>
          <p:spPr>
            <a:xfrm>
              <a:off x="325440" y="128880"/>
              <a:ext cx="1245960" cy="1245960"/>
            </a:xfrm>
            <a:prstGeom prst="rect">
              <a:avLst/>
            </a:prstGeom>
            <a:ln w="0">
              <a:noFill/>
            </a:ln>
          </p:spPr>
        </p:pic>
      </p:grpSp>
      <p:sp>
        <p:nvSpPr>
          <p:cNvPr id="327" name="PlaceHolder 2"/>
          <p:cNvSpPr>
            <a:spLocks noGrp="1"/>
          </p:cNvSpPr>
          <p:nvPr>
            <p:ph type="title"/>
          </p:nvPr>
        </p:nvSpPr>
        <p:spPr>
          <a:xfrm>
            <a:off x="1937160" y="1215360"/>
            <a:ext cx="3212640" cy="594000"/>
          </a:xfrm>
          <a:prstGeom prst="rect">
            <a:avLst/>
          </a:prstGeom>
          <a:noFill/>
          <a:ln w="0">
            <a:noFill/>
          </a:ln>
        </p:spPr>
        <p:txBody>
          <a:bodyPr numCol="1" spcCol="0" anchor="b">
            <a:noAutofit/>
          </a:bodyPr>
          <a:lstStyle/>
          <a:p>
            <a:pPr algn="ctr">
              <a:lnSpc>
                <a:spcPct val="100000"/>
              </a:lnSpc>
            </a:pPr>
            <a:r>
              <a:rPr lang="en-GB" sz="3200" b="0" strike="noStrike" spc="-1">
                <a:solidFill>
                  <a:srgbClr val="FFFFFF"/>
                </a:solidFill>
                <a:latin typeface="Calibri"/>
              </a:rPr>
              <a:t>Our Vehicle Fleet:</a:t>
            </a:r>
            <a:endParaRPr lang="en-GB" sz="3200" b="0" strike="noStrike" spc="-1">
              <a:solidFill>
                <a:srgbClr val="000000"/>
              </a:solidFill>
              <a:latin typeface="Arial"/>
            </a:endParaRPr>
          </a:p>
        </p:txBody>
      </p:sp>
      <p:sp>
        <p:nvSpPr>
          <p:cNvPr id="328" name="Rounded Rectangle 21"/>
          <p:cNvSpPr/>
          <p:nvPr/>
        </p:nvSpPr>
        <p:spPr>
          <a:xfrm>
            <a:off x="7956360" y="297720"/>
            <a:ext cx="1007640" cy="907920"/>
          </a:xfrm>
          <a:prstGeom prst="roundRect">
            <a:avLst>
              <a:gd name="adj" fmla="val 16667"/>
            </a:avLst>
          </a:prstGeom>
          <a:blipFill rotWithShape="0">
            <a:blip r:embed="rId12"/>
            <a:srcRect/>
            <a:stretch/>
          </a:blipFill>
          <a:ln w="9525">
            <a:solidFill>
              <a:srgbClr val="000000"/>
            </a:solidFill>
            <a:round/>
          </a:ln>
        </p:spPr>
        <p:style>
          <a:lnRef idx="0">
            <a:scrgbClr r="0" g="0" b="0"/>
          </a:lnRef>
          <a:fillRef idx="0">
            <a:scrgbClr r="0" g="0" b="0"/>
          </a:fillRef>
          <a:effectRef idx="0">
            <a:scrgbClr r="0" g="0" b="0"/>
          </a:effectRef>
          <a:fontRef idx="minor"/>
        </p:style>
      </p:sp>
      <p:sp>
        <p:nvSpPr>
          <p:cNvPr id="329" name="AutoShape 20"/>
          <p:cNvSpPr/>
          <p:nvPr/>
        </p:nvSpPr>
        <p:spPr>
          <a:xfrm>
            <a:off x="6084720" y="4149720"/>
            <a:ext cx="2234880" cy="2012760"/>
          </a:xfrm>
          <a:prstGeom prst="roundRect">
            <a:avLst>
              <a:gd name="adj" fmla="val 16667"/>
            </a:avLst>
          </a:prstGeom>
          <a:blipFill rotWithShape="0">
            <a:blip r:embed="rId13"/>
            <a:srcRect/>
            <a:stretch/>
          </a:blipFill>
          <a:ln w="15875">
            <a:solidFill>
              <a:srgbClr val="FFFFFF"/>
            </a:solidFill>
            <a:miter/>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53" presetClass="entr" fill="hold" nodeType="withEffect">
                                  <p:stCondLst>
                                    <p:cond delay="500"/>
                                  </p:stCondLst>
                                  <p:childTnLst>
                                    <p:set>
                                      <p:cBhvr>
                                        <p:cTn id="6" dur="1" fill="hold">
                                          <p:stCondLst>
                                            <p:cond delay="0"/>
                                          </p:stCondLst>
                                        </p:cTn>
                                        <p:tgtEl>
                                          <p:spTgt spid="312"/>
                                        </p:tgtEl>
                                        <p:attrNameLst>
                                          <p:attrName>style.visibility</p:attrName>
                                        </p:attrNameLst>
                                      </p:cBhvr>
                                      <p:to>
                                        <p:strVal val="visible"/>
                                      </p:to>
                                    </p:set>
                                    <p:anim calcmode="lin" valueType="num">
                                      <p:cBhvr additive="repl">
                                        <p:cTn id="7" dur="1000" fill="hold"/>
                                        <p:tgtEl>
                                          <p:spTgt spid="312"/>
                                        </p:tgtEl>
                                        <p:attrNameLst>
                                          <p:attrName>ppt_w</p:attrName>
                                        </p:attrNameLst>
                                      </p:cBhvr>
                                      <p:tavLst>
                                        <p:tav tm="0">
                                          <p:val>
                                            <p:fltVal val="0"/>
                                          </p:val>
                                        </p:tav>
                                        <p:tav tm="100000">
                                          <p:val>
                                            <p:strVal val="#ppt_w"/>
                                          </p:val>
                                        </p:tav>
                                      </p:tavLst>
                                    </p:anim>
                                    <p:anim calcmode="lin" valueType="num">
                                      <p:cBhvr additive="repl">
                                        <p:cTn id="8" dur="1000" fill="hold"/>
                                        <p:tgtEl>
                                          <p:spTgt spid="312"/>
                                        </p:tgtEl>
                                        <p:attrNameLst>
                                          <p:attrName>ppt_h</p:attrName>
                                        </p:attrNameLst>
                                      </p:cBhvr>
                                      <p:tavLst>
                                        <p:tav tm="0">
                                          <p:val>
                                            <p:fltVal val="0"/>
                                          </p:val>
                                        </p:tav>
                                        <p:tav tm="100000">
                                          <p:val>
                                            <p:strVal val="#ppt_h"/>
                                          </p:val>
                                        </p:tav>
                                      </p:tavLst>
                                    </p:anim>
                                    <p:animEffect transition="in" filter="dissolve">
                                      <p:cBhvr additive="repl">
                                        <p:cTn id="9" dur="1000"/>
                                        <p:tgtEl>
                                          <p:spTgt spid="312"/>
                                        </p:tgtEl>
                                      </p:cBhvr>
                                    </p:animEffect>
                                  </p:childTnLst>
                                </p:cTn>
                              </p:par>
                            </p:childTnLst>
                          </p:cTn>
                        </p:par>
                        <p:par>
                          <p:cTn id="10" fill="hold" nodeType="afterEffect">
                            <p:stCondLst>
                              <p:cond delay="1500"/>
                            </p:stCondLst>
                            <p:childTnLst>
                              <p:par>
                                <p:cTn id="11" presetID="53" presetClass="entr" fill="hold" nodeType="afterEffect">
                                  <p:stCondLst>
                                    <p:cond delay="500"/>
                                  </p:stCondLst>
                                  <p:childTnLst>
                                    <p:set>
                                      <p:cBhvr>
                                        <p:cTn id="12" dur="1" fill="hold">
                                          <p:stCondLst>
                                            <p:cond delay="0"/>
                                          </p:stCondLst>
                                        </p:cTn>
                                        <p:tgtEl>
                                          <p:spTgt spid="314">
                                            <p:txEl>
                                              <p:pRg st="1" end="1"/>
                                            </p:txEl>
                                          </p:spTgt>
                                        </p:tgtEl>
                                        <p:attrNameLst>
                                          <p:attrName>style.visibility</p:attrName>
                                        </p:attrNameLst>
                                      </p:cBhvr>
                                      <p:to>
                                        <p:strVal val="visible"/>
                                      </p:to>
                                    </p:set>
                                    <p:anim calcmode="lin" valueType="num">
                                      <p:cBhvr additive="repl">
                                        <p:cTn id="13" dur="500" fill="hold"/>
                                        <p:tgtEl>
                                          <p:spTgt spid="314">
                                            <p:txEl>
                                              <p:pRg st="1" end="1"/>
                                            </p:txEl>
                                          </p:spTgt>
                                        </p:tgtEl>
                                        <p:attrNameLst>
                                          <p:attrName>ppt_w</p:attrName>
                                        </p:attrNameLst>
                                      </p:cBhvr>
                                      <p:tavLst>
                                        <p:tav tm="0">
                                          <p:val>
                                            <p:fltVal val="0"/>
                                          </p:val>
                                        </p:tav>
                                        <p:tav tm="100000">
                                          <p:val>
                                            <p:strVal val="#ppt_w"/>
                                          </p:val>
                                        </p:tav>
                                      </p:tavLst>
                                    </p:anim>
                                    <p:anim calcmode="lin" valueType="num">
                                      <p:cBhvr additive="repl">
                                        <p:cTn id="14" dur="500" fill="hold"/>
                                        <p:tgtEl>
                                          <p:spTgt spid="314">
                                            <p:txEl>
                                              <p:pRg st="1" end="1"/>
                                            </p:txEl>
                                          </p:spTgt>
                                        </p:tgtEl>
                                        <p:attrNameLst>
                                          <p:attrName>ppt_h</p:attrName>
                                        </p:attrNameLst>
                                      </p:cBhvr>
                                      <p:tavLst>
                                        <p:tav tm="0">
                                          <p:val>
                                            <p:fltVal val="0"/>
                                          </p:val>
                                        </p:tav>
                                        <p:tav tm="100000">
                                          <p:val>
                                            <p:strVal val="#ppt_h"/>
                                          </p:val>
                                        </p:tav>
                                      </p:tavLst>
                                    </p:anim>
                                    <p:animEffect transition="in" filter="dissolve">
                                      <p:cBhvr additive="repl">
                                        <p:cTn id="15" dur="500"/>
                                        <p:tgtEl>
                                          <p:spTgt spid="314">
                                            <p:txEl>
                                              <p:pRg st="1" end="1"/>
                                            </p:txEl>
                                          </p:spTgt>
                                        </p:tgtEl>
                                      </p:cBhvr>
                                    </p:animEffect>
                                  </p:childTnLst>
                                </p:cTn>
                              </p:par>
                            </p:childTnLst>
                          </p:cTn>
                        </p:par>
                        <p:par>
                          <p:cTn id="16" fill="hold" nodeType="afterEffect">
                            <p:stCondLst>
                              <p:cond delay="2500"/>
                            </p:stCondLst>
                            <p:childTnLst>
                              <p:par>
                                <p:cTn id="17" presetID="31" presetClass="entr" fill="hold" nodeType="afterEffect">
                                  <p:stCondLst>
                                    <p:cond delay="0"/>
                                  </p:stCondLst>
                                  <p:childTnLst>
                                    <p:set>
                                      <p:cBhvr>
                                        <p:cTn id="18" dur="1" fill="hold">
                                          <p:stCondLst>
                                            <p:cond delay="0"/>
                                          </p:stCondLst>
                                        </p:cTn>
                                        <p:tgtEl>
                                          <p:spTgt spid="315"/>
                                        </p:tgtEl>
                                        <p:attrNameLst>
                                          <p:attrName>style.visibility</p:attrName>
                                        </p:attrNameLst>
                                      </p:cBhvr>
                                      <p:to>
                                        <p:strVal val="visible"/>
                                      </p:to>
                                    </p:set>
                                    <p:anim calcmode="lin" valueType="num">
                                      <p:cBhvr additive="repl">
                                        <p:cTn id="19" dur="1000" fill="hold"/>
                                        <p:tgtEl>
                                          <p:spTgt spid="315"/>
                                        </p:tgtEl>
                                        <p:attrNameLst>
                                          <p:attrName>ppt_w</p:attrName>
                                        </p:attrNameLst>
                                      </p:cBhvr>
                                      <p:tavLst>
                                        <p:tav tm="0">
                                          <p:val>
                                            <p:fltVal val="0"/>
                                          </p:val>
                                        </p:tav>
                                        <p:tav tm="100000">
                                          <p:val>
                                            <p:strVal val="#ppt_w"/>
                                          </p:val>
                                        </p:tav>
                                      </p:tavLst>
                                    </p:anim>
                                    <p:anim calcmode="lin" valueType="num">
                                      <p:cBhvr additive="repl">
                                        <p:cTn id="20" dur="1000" fill="hold"/>
                                        <p:tgtEl>
                                          <p:spTgt spid="315"/>
                                        </p:tgtEl>
                                        <p:attrNameLst>
                                          <p:attrName>ppt_h</p:attrName>
                                        </p:attrNameLst>
                                      </p:cBhvr>
                                      <p:tavLst>
                                        <p:tav tm="0">
                                          <p:val>
                                            <p:fltVal val="0"/>
                                          </p:val>
                                        </p:tav>
                                        <p:tav tm="100000">
                                          <p:val>
                                            <p:strVal val="#ppt_h"/>
                                          </p:val>
                                        </p:tav>
                                      </p:tavLst>
                                    </p:anim>
                                    <p:anim calcmode="lin" valueType="num">
                                      <p:cBhvr additive="repl">
                                        <p:cTn id="21" dur="1000" fill="hold"/>
                                        <p:tgtEl>
                                          <p:spTgt spid="315"/>
                                        </p:tgtEl>
                                        <p:attrNameLst>
                                          <p:attrName>r</p:attrName>
                                        </p:attrNameLst>
                                      </p:cBhvr>
                                      <p:tavLst>
                                        <p:tav tm="0">
                                          <p:val>
                                            <p:strVal val="90"/>
                                          </p:val>
                                        </p:tav>
                                        <p:tav tm="100000">
                                          <p:val>
                                            <p:strVal val="0"/>
                                          </p:val>
                                        </p:tav>
                                      </p:tavLst>
                                    </p:anim>
                                    <p:animEffect transition="in" filter="dissolve">
                                      <p:cBhvr additive="repl">
                                        <p:cTn id="22" dur="1000"/>
                                        <p:tgtEl>
                                          <p:spTgt spid="315"/>
                                        </p:tgtEl>
                                      </p:cBhvr>
                                    </p:animEffect>
                                  </p:childTnLst>
                                </p:cTn>
                              </p:par>
                            </p:childTnLst>
                          </p:cTn>
                        </p:par>
                        <p:par>
                          <p:cTn id="23" fill="hold" nodeType="afterEffect">
                            <p:stCondLst>
                              <p:cond delay="3500"/>
                            </p:stCondLst>
                            <p:childTnLst>
                              <p:par>
                                <p:cTn id="24" presetID="31" presetClass="entr" fill="hold" nodeType="afterEffect">
                                  <p:stCondLst>
                                    <p:cond delay="0"/>
                                  </p:stCondLst>
                                  <p:childTnLst>
                                    <p:set>
                                      <p:cBhvr>
                                        <p:cTn id="25" dur="1" fill="hold">
                                          <p:stCondLst>
                                            <p:cond delay="0"/>
                                          </p:stCondLst>
                                        </p:cTn>
                                        <p:tgtEl>
                                          <p:spTgt spid="316"/>
                                        </p:tgtEl>
                                        <p:attrNameLst>
                                          <p:attrName>style.visibility</p:attrName>
                                        </p:attrNameLst>
                                      </p:cBhvr>
                                      <p:to>
                                        <p:strVal val="visible"/>
                                      </p:to>
                                    </p:set>
                                    <p:anim calcmode="lin" valueType="num">
                                      <p:cBhvr additive="repl">
                                        <p:cTn id="26" dur="1000" fill="hold"/>
                                        <p:tgtEl>
                                          <p:spTgt spid="316"/>
                                        </p:tgtEl>
                                        <p:attrNameLst>
                                          <p:attrName>ppt_w</p:attrName>
                                        </p:attrNameLst>
                                      </p:cBhvr>
                                      <p:tavLst>
                                        <p:tav tm="0">
                                          <p:val>
                                            <p:fltVal val="0"/>
                                          </p:val>
                                        </p:tav>
                                        <p:tav tm="100000">
                                          <p:val>
                                            <p:strVal val="#ppt_w"/>
                                          </p:val>
                                        </p:tav>
                                      </p:tavLst>
                                    </p:anim>
                                    <p:anim calcmode="lin" valueType="num">
                                      <p:cBhvr additive="repl">
                                        <p:cTn id="27" dur="1000" fill="hold"/>
                                        <p:tgtEl>
                                          <p:spTgt spid="316"/>
                                        </p:tgtEl>
                                        <p:attrNameLst>
                                          <p:attrName>ppt_h</p:attrName>
                                        </p:attrNameLst>
                                      </p:cBhvr>
                                      <p:tavLst>
                                        <p:tav tm="0">
                                          <p:val>
                                            <p:fltVal val="0"/>
                                          </p:val>
                                        </p:tav>
                                        <p:tav tm="100000">
                                          <p:val>
                                            <p:strVal val="#ppt_h"/>
                                          </p:val>
                                        </p:tav>
                                      </p:tavLst>
                                    </p:anim>
                                    <p:anim calcmode="lin" valueType="num">
                                      <p:cBhvr additive="repl">
                                        <p:cTn id="28" dur="1000" fill="hold"/>
                                        <p:tgtEl>
                                          <p:spTgt spid="316"/>
                                        </p:tgtEl>
                                        <p:attrNameLst>
                                          <p:attrName>r</p:attrName>
                                        </p:attrNameLst>
                                      </p:cBhvr>
                                      <p:tavLst>
                                        <p:tav tm="0">
                                          <p:val>
                                            <p:strVal val="90"/>
                                          </p:val>
                                        </p:tav>
                                        <p:tav tm="100000">
                                          <p:val>
                                            <p:strVal val="0"/>
                                          </p:val>
                                        </p:tav>
                                      </p:tavLst>
                                    </p:anim>
                                    <p:animEffect transition="in" filter="dissolve">
                                      <p:cBhvr additive="repl">
                                        <p:cTn id="29" dur="1000"/>
                                        <p:tgtEl>
                                          <p:spTgt spid="316"/>
                                        </p:tgtEl>
                                      </p:cBhvr>
                                    </p:animEffect>
                                  </p:childTnLst>
                                </p:cTn>
                              </p:par>
                            </p:childTnLst>
                          </p:cTn>
                        </p:par>
                        <p:par>
                          <p:cTn id="30" fill="hold" nodeType="withEffect">
                            <p:stCondLst>
                              <p:cond delay="4500"/>
                            </p:stCondLst>
                            <p:childTnLst>
                              <p:par>
                                <p:cTn id="31" presetID="53" presetClass="entr" fill="hold" nodeType="afterEffect">
                                  <p:stCondLst>
                                    <p:cond delay="1000"/>
                                  </p:stCondLst>
                                  <p:childTnLst>
                                    <p:set>
                                      <p:cBhvr>
                                        <p:cTn id="32" dur="1" fill="hold">
                                          <p:stCondLst>
                                            <p:cond delay="0"/>
                                          </p:stCondLst>
                                        </p:cTn>
                                        <p:tgtEl>
                                          <p:spTgt spid="314">
                                            <p:txEl>
                                              <p:pRg st="2" end="2"/>
                                            </p:txEl>
                                          </p:spTgt>
                                        </p:tgtEl>
                                        <p:attrNameLst>
                                          <p:attrName>style.visibility</p:attrName>
                                        </p:attrNameLst>
                                      </p:cBhvr>
                                      <p:to>
                                        <p:strVal val="visible"/>
                                      </p:to>
                                    </p:set>
                                    <p:anim calcmode="lin" valueType="num">
                                      <p:cBhvr additive="repl">
                                        <p:cTn id="33" dur="500" fill="hold"/>
                                        <p:tgtEl>
                                          <p:spTgt spid="314">
                                            <p:txEl>
                                              <p:pRg st="2" end="2"/>
                                            </p:txEl>
                                          </p:spTgt>
                                        </p:tgtEl>
                                        <p:attrNameLst>
                                          <p:attrName>ppt_w</p:attrName>
                                        </p:attrNameLst>
                                      </p:cBhvr>
                                      <p:tavLst>
                                        <p:tav tm="0">
                                          <p:val>
                                            <p:fltVal val="0"/>
                                          </p:val>
                                        </p:tav>
                                        <p:tav tm="100000">
                                          <p:val>
                                            <p:strVal val="#ppt_w"/>
                                          </p:val>
                                        </p:tav>
                                      </p:tavLst>
                                    </p:anim>
                                    <p:anim calcmode="lin" valueType="num">
                                      <p:cBhvr additive="repl">
                                        <p:cTn id="34" dur="500" fill="hold"/>
                                        <p:tgtEl>
                                          <p:spTgt spid="314">
                                            <p:txEl>
                                              <p:pRg st="2" end="2"/>
                                            </p:txEl>
                                          </p:spTgt>
                                        </p:tgtEl>
                                        <p:attrNameLst>
                                          <p:attrName>ppt_h</p:attrName>
                                        </p:attrNameLst>
                                      </p:cBhvr>
                                      <p:tavLst>
                                        <p:tav tm="0">
                                          <p:val>
                                            <p:fltVal val="0"/>
                                          </p:val>
                                        </p:tav>
                                        <p:tav tm="100000">
                                          <p:val>
                                            <p:strVal val="#ppt_h"/>
                                          </p:val>
                                        </p:tav>
                                      </p:tavLst>
                                    </p:anim>
                                    <p:animEffect transition="in" filter="dissolve">
                                      <p:cBhvr additive="repl">
                                        <p:cTn id="35" dur="500"/>
                                        <p:tgtEl>
                                          <p:spTgt spid="314">
                                            <p:txEl>
                                              <p:pRg st="2" end="2"/>
                                            </p:txEl>
                                          </p:spTgt>
                                        </p:tgtEl>
                                      </p:cBhvr>
                                    </p:animEffect>
                                  </p:childTnLst>
                                </p:cTn>
                              </p:par>
                            </p:childTnLst>
                          </p:cTn>
                        </p:par>
                        <p:par>
                          <p:cTn id="36" fill="hold" nodeType="afterEffect">
                            <p:stCondLst>
                              <p:cond delay="6000"/>
                            </p:stCondLst>
                            <p:childTnLst>
                              <p:par>
                                <p:cTn id="37" presetID="31" presetClass="entr" fill="hold" nodeType="afterEffect">
                                  <p:stCondLst>
                                    <p:cond delay="0"/>
                                  </p:stCondLst>
                                  <p:childTnLst>
                                    <p:set>
                                      <p:cBhvr>
                                        <p:cTn id="38" dur="1" fill="hold">
                                          <p:stCondLst>
                                            <p:cond delay="0"/>
                                          </p:stCondLst>
                                        </p:cTn>
                                        <p:tgtEl>
                                          <p:spTgt spid="318"/>
                                        </p:tgtEl>
                                        <p:attrNameLst>
                                          <p:attrName>style.visibility</p:attrName>
                                        </p:attrNameLst>
                                      </p:cBhvr>
                                      <p:to>
                                        <p:strVal val="visible"/>
                                      </p:to>
                                    </p:set>
                                    <p:anim calcmode="lin" valueType="num">
                                      <p:cBhvr additive="repl">
                                        <p:cTn id="39" dur="1000" fill="hold"/>
                                        <p:tgtEl>
                                          <p:spTgt spid="318"/>
                                        </p:tgtEl>
                                        <p:attrNameLst>
                                          <p:attrName>ppt_w</p:attrName>
                                        </p:attrNameLst>
                                      </p:cBhvr>
                                      <p:tavLst>
                                        <p:tav tm="0">
                                          <p:val>
                                            <p:fltVal val="0"/>
                                          </p:val>
                                        </p:tav>
                                        <p:tav tm="100000">
                                          <p:val>
                                            <p:strVal val="#ppt_w"/>
                                          </p:val>
                                        </p:tav>
                                      </p:tavLst>
                                    </p:anim>
                                    <p:anim calcmode="lin" valueType="num">
                                      <p:cBhvr additive="repl">
                                        <p:cTn id="40" dur="1000" fill="hold"/>
                                        <p:tgtEl>
                                          <p:spTgt spid="318"/>
                                        </p:tgtEl>
                                        <p:attrNameLst>
                                          <p:attrName>ppt_h</p:attrName>
                                        </p:attrNameLst>
                                      </p:cBhvr>
                                      <p:tavLst>
                                        <p:tav tm="0">
                                          <p:val>
                                            <p:fltVal val="0"/>
                                          </p:val>
                                        </p:tav>
                                        <p:tav tm="100000">
                                          <p:val>
                                            <p:strVal val="#ppt_h"/>
                                          </p:val>
                                        </p:tav>
                                      </p:tavLst>
                                    </p:anim>
                                    <p:anim calcmode="lin" valueType="num">
                                      <p:cBhvr additive="repl">
                                        <p:cTn id="41" dur="1000" fill="hold"/>
                                        <p:tgtEl>
                                          <p:spTgt spid="318"/>
                                        </p:tgtEl>
                                        <p:attrNameLst>
                                          <p:attrName>r</p:attrName>
                                        </p:attrNameLst>
                                      </p:cBhvr>
                                      <p:tavLst>
                                        <p:tav tm="0">
                                          <p:val>
                                            <p:strVal val="90"/>
                                          </p:val>
                                        </p:tav>
                                        <p:tav tm="100000">
                                          <p:val>
                                            <p:strVal val="0"/>
                                          </p:val>
                                        </p:tav>
                                      </p:tavLst>
                                    </p:anim>
                                    <p:animEffect transition="in" filter="dissolve">
                                      <p:cBhvr additive="repl">
                                        <p:cTn id="42" dur="1000"/>
                                        <p:tgtEl>
                                          <p:spTgt spid="318"/>
                                        </p:tgtEl>
                                      </p:cBhvr>
                                    </p:animEffect>
                                  </p:childTnLst>
                                </p:cTn>
                              </p:par>
                            </p:childTnLst>
                          </p:cTn>
                        </p:par>
                        <p:par>
                          <p:cTn id="43" fill="hold" nodeType="afterEffect">
                            <p:stCondLst>
                              <p:cond delay="7000"/>
                            </p:stCondLst>
                            <p:childTnLst>
                              <p:par>
                                <p:cTn id="44" presetID="31" presetClass="entr" fill="hold" nodeType="afterEffect">
                                  <p:stCondLst>
                                    <p:cond delay="0"/>
                                  </p:stCondLst>
                                  <p:childTnLst>
                                    <p:set>
                                      <p:cBhvr>
                                        <p:cTn id="45" dur="1" fill="hold">
                                          <p:stCondLst>
                                            <p:cond delay="0"/>
                                          </p:stCondLst>
                                        </p:cTn>
                                        <p:tgtEl>
                                          <p:spTgt spid="317"/>
                                        </p:tgtEl>
                                        <p:attrNameLst>
                                          <p:attrName>style.visibility</p:attrName>
                                        </p:attrNameLst>
                                      </p:cBhvr>
                                      <p:to>
                                        <p:strVal val="visible"/>
                                      </p:to>
                                    </p:set>
                                    <p:anim calcmode="lin" valueType="num">
                                      <p:cBhvr additive="repl">
                                        <p:cTn id="46" dur="1000" fill="hold"/>
                                        <p:tgtEl>
                                          <p:spTgt spid="317"/>
                                        </p:tgtEl>
                                        <p:attrNameLst>
                                          <p:attrName>ppt_w</p:attrName>
                                        </p:attrNameLst>
                                      </p:cBhvr>
                                      <p:tavLst>
                                        <p:tav tm="0">
                                          <p:val>
                                            <p:fltVal val="0"/>
                                          </p:val>
                                        </p:tav>
                                        <p:tav tm="100000">
                                          <p:val>
                                            <p:strVal val="#ppt_w"/>
                                          </p:val>
                                        </p:tav>
                                      </p:tavLst>
                                    </p:anim>
                                    <p:anim calcmode="lin" valueType="num">
                                      <p:cBhvr additive="repl">
                                        <p:cTn id="47" dur="1000" fill="hold"/>
                                        <p:tgtEl>
                                          <p:spTgt spid="317"/>
                                        </p:tgtEl>
                                        <p:attrNameLst>
                                          <p:attrName>ppt_h</p:attrName>
                                        </p:attrNameLst>
                                      </p:cBhvr>
                                      <p:tavLst>
                                        <p:tav tm="0">
                                          <p:val>
                                            <p:fltVal val="0"/>
                                          </p:val>
                                        </p:tav>
                                        <p:tav tm="100000">
                                          <p:val>
                                            <p:strVal val="#ppt_h"/>
                                          </p:val>
                                        </p:tav>
                                      </p:tavLst>
                                    </p:anim>
                                    <p:anim calcmode="lin" valueType="num">
                                      <p:cBhvr additive="repl">
                                        <p:cTn id="48" dur="1000" fill="hold"/>
                                        <p:tgtEl>
                                          <p:spTgt spid="317"/>
                                        </p:tgtEl>
                                        <p:attrNameLst>
                                          <p:attrName>r</p:attrName>
                                        </p:attrNameLst>
                                      </p:cBhvr>
                                      <p:tavLst>
                                        <p:tav tm="0">
                                          <p:val>
                                            <p:strVal val="90"/>
                                          </p:val>
                                        </p:tav>
                                        <p:tav tm="100000">
                                          <p:val>
                                            <p:strVal val="0"/>
                                          </p:val>
                                        </p:tav>
                                      </p:tavLst>
                                    </p:anim>
                                    <p:animEffect transition="in" filter="dissolve">
                                      <p:cBhvr additive="repl">
                                        <p:cTn id="49" dur="1000"/>
                                        <p:tgtEl>
                                          <p:spTgt spid="317"/>
                                        </p:tgtEl>
                                      </p:cBhvr>
                                    </p:animEffect>
                                  </p:childTnLst>
                                </p:cTn>
                              </p:par>
                            </p:childTnLst>
                          </p:cTn>
                        </p:par>
                        <p:par>
                          <p:cTn id="50" fill="hold" nodeType="withEffect">
                            <p:stCondLst>
                              <p:cond delay="8000"/>
                            </p:stCondLst>
                            <p:childTnLst>
                              <p:par>
                                <p:cTn id="51" presetID="53" presetClass="entr" fill="hold" nodeType="afterEffect">
                                  <p:stCondLst>
                                    <p:cond delay="0"/>
                                  </p:stCondLst>
                                  <p:childTnLst>
                                    <p:set>
                                      <p:cBhvr>
                                        <p:cTn id="52" dur="1" fill="hold">
                                          <p:stCondLst>
                                            <p:cond delay="0"/>
                                          </p:stCondLst>
                                        </p:cTn>
                                        <p:tgtEl>
                                          <p:spTgt spid="314">
                                            <p:txEl>
                                              <p:pRg st="3" end="3"/>
                                            </p:txEl>
                                          </p:spTgt>
                                        </p:tgtEl>
                                        <p:attrNameLst>
                                          <p:attrName>style.visibility</p:attrName>
                                        </p:attrNameLst>
                                      </p:cBhvr>
                                      <p:to>
                                        <p:strVal val="visible"/>
                                      </p:to>
                                    </p:set>
                                    <p:anim calcmode="lin" valueType="num">
                                      <p:cBhvr additive="repl">
                                        <p:cTn id="53" dur="500" fill="hold"/>
                                        <p:tgtEl>
                                          <p:spTgt spid="314">
                                            <p:txEl>
                                              <p:pRg st="3" end="3"/>
                                            </p:txEl>
                                          </p:spTgt>
                                        </p:tgtEl>
                                        <p:attrNameLst>
                                          <p:attrName>ppt_w</p:attrName>
                                        </p:attrNameLst>
                                      </p:cBhvr>
                                      <p:tavLst>
                                        <p:tav tm="0">
                                          <p:val>
                                            <p:fltVal val="0"/>
                                          </p:val>
                                        </p:tav>
                                        <p:tav tm="100000">
                                          <p:val>
                                            <p:strVal val="#ppt_w"/>
                                          </p:val>
                                        </p:tav>
                                      </p:tavLst>
                                    </p:anim>
                                    <p:anim calcmode="lin" valueType="num">
                                      <p:cBhvr additive="repl">
                                        <p:cTn id="54" dur="500" fill="hold"/>
                                        <p:tgtEl>
                                          <p:spTgt spid="314">
                                            <p:txEl>
                                              <p:pRg st="3" end="3"/>
                                            </p:txEl>
                                          </p:spTgt>
                                        </p:tgtEl>
                                        <p:attrNameLst>
                                          <p:attrName>ppt_h</p:attrName>
                                        </p:attrNameLst>
                                      </p:cBhvr>
                                      <p:tavLst>
                                        <p:tav tm="0">
                                          <p:val>
                                            <p:fltVal val="0"/>
                                          </p:val>
                                        </p:tav>
                                        <p:tav tm="100000">
                                          <p:val>
                                            <p:strVal val="#ppt_h"/>
                                          </p:val>
                                        </p:tav>
                                      </p:tavLst>
                                    </p:anim>
                                    <p:animEffect transition="in" filter="dissolve">
                                      <p:cBhvr additive="repl">
                                        <p:cTn id="55" dur="500"/>
                                        <p:tgtEl>
                                          <p:spTgt spid="314">
                                            <p:txEl>
                                              <p:pRg st="3" end="3"/>
                                            </p:txEl>
                                          </p:spTgt>
                                        </p:tgtEl>
                                      </p:cBhvr>
                                    </p:animEffect>
                                  </p:childTnLst>
                                </p:cTn>
                              </p:par>
                            </p:childTnLst>
                          </p:cTn>
                        </p:par>
                        <p:par>
                          <p:cTn id="56" fill="hold">
                            <p:stCondLst>
                              <p:cond delay="8500"/>
                            </p:stCondLst>
                            <p:childTnLst>
                              <p:par>
                                <p:cTn id="57" presetID="53" presetClass="entr" fill="hold" nodeType="afterEffect">
                                  <p:stCondLst>
                                    <p:cond delay="0"/>
                                  </p:stCondLst>
                                  <p:childTnLst>
                                    <p:set>
                                      <p:cBhvr>
                                        <p:cTn id="58" dur="1" fill="hold">
                                          <p:stCondLst>
                                            <p:cond delay="0"/>
                                          </p:stCondLst>
                                        </p:cTn>
                                        <p:tgtEl>
                                          <p:spTgt spid="314">
                                            <p:txEl>
                                              <p:pRg st="4" end="4"/>
                                            </p:txEl>
                                          </p:spTgt>
                                        </p:tgtEl>
                                        <p:attrNameLst>
                                          <p:attrName>style.visibility</p:attrName>
                                        </p:attrNameLst>
                                      </p:cBhvr>
                                      <p:to>
                                        <p:strVal val="visible"/>
                                      </p:to>
                                    </p:set>
                                    <p:anim calcmode="lin" valueType="num">
                                      <p:cBhvr additive="repl">
                                        <p:cTn id="59" dur="500" fill="hold"/>
                                        <p:tgtEl>
                                          <p:spTgt spid="314">
                                            <p:txEl>
                                              <p:pRg st="4" end="4"/>
                                            </p:txEl>
                                          </p:spTgt>
                                        </p:tgtEl>
                                        <p:attrNameLst>
                                          <p:attrName>ppt_w</p:attrName>
                                        </p:attrNameLst>
                                      </p:cBhvr>
                                      <p:tavLst>
                                        <p:tav tm="0">
                                          <p:val>
                                            <p:fltVal val="0"/>
                                          </p:val>
                                        </p:tav>
                                        <p:tav tm="100000">
                                          <p:val>
                                            <p:strVal val="#ppt_w"/>
                                          </p:val>
                                        </p:tav>
                                      </p:tavLst>
                                    </p:anim>
                                    <p:anim calcmode="lin" valueType="num">
                                      <p:cBhvr additive="repl">
                                        <p:cTn id="60" dur="500" fill="hold"/>
                                        <p:tgtEl>
                                          <p:spTgt spid="314">
                                            <p:txEl>
                                              <p:pRg st="4" end="4"/>
                                            </p:txEl>
                                          </p:spTgt>
                                        </p:tgtEl>
                                        <p:attrNameLst>
                                          <p:attrName>ppt_h</p:attrName>
                                        </p:attrNameLst>
                                      </p:cBhvr>
                                      <p:tavLst>
                                        <p:tav tm="0">
                                          <p:val>
                                            <p:fltVal val="0"/>
                                          </p:val>
                                        </p:tav>
                                        <p:tav tm="100000">
                                          <p:val>
                                            <p:strVal val="#ppt_h"/>
                                          </p:val>
                                        </p:tav>
                                      </p:tavLst>
                                    </p:anim>
                                    <p:animEffect transition="in" filter="dissolve">
                                      <p:cBhvr additive="repl">
                                        <p:cTn id="61" dur="500"/>
                                        <p:tgtEl>
                                          <p:spTgt spid="314">
                                            <p:txEl>
                                              <p:pRg st="4" end="4"/>
                                            </p:txEl>
                                          </p:spTgt>
                                        </p:tgtEl>
                                      </p:cBhvr>
                                    </p:animEffect>
                                  </p:childTnLst>
                                </p:cTn>
                              </p:par>
                            </p:childTnLst>
                          </p:cTn>
                        </p:par>
                        <p:par>
                          <p:cTn id="62" fill="hold">
                            <p:stCondLst>
                              <p:cond delay="9000"/>
                            </p:stCondLst>
                            <p:childTnLst>
                              <p:par>
                                <p:cTn id="63" presetID="31" presetClass="entr" fill="hold" nodeType="afterEffect">
                                  <p:stCondLst>
                                    <p:cond delay="0"/>
                                  </p:stCondLst>
                                  <p:childTnLst>
                                    <p:set>
                                      <p:cBhvr>
                                        <p:cTn id="64" dur="1" fill="hold">
                                          <p:stCondLst>
                                            <p:cond delay="0"/>
                                          </p:stCondLst>
                                        </p:cTn>
                                        <p:tgtEl>
                                          <p:spTgt spid="319"/>
                                        </p:tgtEl>
                                        <p:attrNameLst>
                                          <p:attrName>style.visibility</p:attrName>
                                        </p:attrNameLst>
                                      </p:cBhvr>
                                      <p:to>
                                        <p:strVal val="visible"/>
                                      </p:to>
                                    </p:set>
                                    <p:anim calcmode="lin" valueType="num">
                                      <p:cBhvr additive="repl">
                                        <p:cTn id="65" dur="1000" fill="hold"/>
                                        <p:tgtEl>
                                          <p:spTgt spid="319"/>
                                        </p:tgtEl>
                                        <p:attrNameLst>
                                          <p:attrName>ppt_w</p:attrName>
                                        </p:attrNameLst>
                                      </p:cBhvr>
                                      <p:tavLst>
                                        <p:tav tm="0">
                                          <p:val>
                                            <p:fltVal val="0"/>
                                          </p:val>
                                        </p:tav>
                                        <p:tav tm="100000">
                                          <p:val>
                                            <p:strVal val="#ppt_w"/>
                                          </p:val>
                                        </p:tav>
                                      </p:tavLst>
                                    </p:anim>
                                    <p:anim calcmode="lin" valueType="num">
                                      <p:cBhvr additive="repl">
                                        <p:cTn id="66" dur="1000" fill="hold"/>
                                        <p:tgtEl>
                                          <p:spTgt spid="319"/>
                                        </p:tgtEl>
                                        <p:attrNameLst>
                                          <p:attrName>ppt_h</p:attrName>
                                        </p:attrNameLst>
                                      </p:cBhvr>
                                      <p:tavLst>
                                        <p:tav tm="0">
                                          <p:val>
                                            <p:fltVal val="0"/>
                                          </p:val>
                                        </p:tav>
                                        <p:tav tm="100000">
                                          <p:val>
                                            <p:strVal val="#ppt_h"/>
                                          </p:val>
                                        </p:tav>
                                      </p:tavLst>
                                    </p:anim>
                                    <p:anim calcmode="lin" valueType="num">
                                      <p:cBhvr additive="repl">
                                        <p:cTn id="67" dur="1000" fill="hold"/>
                                        <p:tgtEl>
                                          <p:spTgt spid="319"/>
                                        </p:tgtEl>
                                        <p:attrNameLst>
                                          <p:attrName>r</p:attrName>
                                        </p:attrNameLst>
                                      </p:cBhvr>
                                      <p:tavLst>
                                        <p:tav tm="0">
                                          <p:val>
                                            <p:strVal val="90"/>
                                          </p:val>
                                        </p:tav>
                                        <p:tav tm="100000">
                                          <p:val>
                                            <p:strVal val="0"/>
                                          </p:val>
                                        </p:tav>
                                      </p:tavLst>
                                    </p:anim>
                                    <p:animEffect transition="in" filter="dissolve">
                                      <p:cBhvr additive="repl">
                                        <p:cTn id="68" dur="1000"/>
                                        <p:tgtEl>
                                          <p:spTgt spid="319"/>
                                        </p:tgtEl>
                                      </p:cBhvr>
                                    </p:animEffect>
                                  </p:childTnLst>
                                </p:cTn>
                              </p:par>
                            </p:childTnLst>
                          </p:cTn>
                        </p:par>
                      </p:childTnLst>
                    </p:cTn>
                  </p:par>
                  <p:par>
                    <p:cTn id="69" fill="hold" nodeType="clickEffect">
                      <p:stCondLst>
                        <p:cond delay="indefinite"/>
                      </p:stCondLst>
                      <p:childTnLst>
                        <p:par>
                          <p:cTn id="70" fill="hold" nodeType="withEffect">
                            <p:stCondLst>
                              <p:cond delay="0"/>
                            </p:stCondLst>
                            <p:childTnLst>
                              <p:par>
                                <p:cTn id="71" presetID="53" presetClass="entr" fill="hold" nodeType="clickEffect">
                                  <p:stCondLst>
                                    <p:cond delay="0"/>
                                  </p:stCondLst>
                                  <p:childTnLst>
                                    <p:set>
                                      <p:cBhvr>
                                        <p:cTn id="72" dur="1" fill="hold">
                                          <p:stCondLst>
                                            <p:cond delay="0"/>
                                          </p:stCondLst>
                                        </p:cTn>
                                        <p:tgtEl>
                                          <p:spTgt spid="314">
                                            <p:txEl>
                                              <p:pRg st="7" end="7"/>
                                            </p:txEl>
                                          </p:spTgt>
                                        </p:tgtEl>
                                        <p:attrNameLst>
                                          <p:attrName>style.visibility</p:attrName>
                                        </p:attrNameLst>
                                      </p:cBhvr>
                                      <p:to>
                                        <p:strVal val="visible"/>
                                      </p:to>
                                    </p:set>
                                    <p:anim calcmode="lin" valueType="num">
                                      <p:cBhvr additive="repl">
                                        <p:cTn id="73" dur="500" fill="hold"/>
                                        <p:tgtEl>
                                          <p:spTgt spid="314">
                                            <p:txEl>
                                              <p:pRg st="7" end="7"/>
                                            </p:txEl>
                                          </p:spTgt>
                                        </p:tgtEl>
                                        <p:attrNameLst>
                                          <p:attrName>ppt_w</p:attrName>
                                        </p:attrNameLst>
                                      </p:cBhvr>
                                      <p:tavLst>
                                        <p:tav tm="0">
                                          <p:val>
                                            <p:fltVal val="0"/>
                                          </p:val>
                                        </p:tav>
                                        <p:tav tm="100000">
                                          <p:val>
                                            <p:strVal val="#ppt_w"/>
                                          </p:val>
                                        </p:tav>
                                      </p:tavLst>
                                    </p:anim>
                                    <p:anim calcmode="lin" valueType="num">
                                      <p:cBhvr additive="repl">
                                        <p:cTn id="74" dur="500" fill="hold"/>
                                        <p:tgtEl>
                                          <p:spTgt spid="314">
                                            <p:txEl>
                                              <p:pRg st="7" end="7"/>
                                            </p:txEl>
                                          </p:spTgt>
                                        </p:tgtEl>
                                        <p:attrNameLst>
                                          <p:attrName>ppt_h</p:attrName>
                                        </p:attrNameLst>
                                      </p:cBhvr>
                                      <p:tavLst>
                                        <p:tav tm="0">
                                          <p:val>
                                            <p:fltVal val="0"/>
                                          </p:val>
                                        </p:tav>
                                        <p:tav tm="100000">
                                          <p:val>
                                            <p:strVal val="#ppt_h"/>
                                          </p:val>
                                        </p:tav>
                                      </p:tavLst>
                                    </p:anim>
                                    <p:animEffect transition="in" filter="dissolve">
                                      <p:cBhvr additive="repl">
                                        <p:cTn id="75" dur="500"/>
                                        <p:tgtEl>
                                          <p:spTgt spid="314">
                                            <p:txEl>
                                              <p:pRg st="7" end="7"/>
                                            </p:txEl>
                                          </p:spTgt>
                                        </p:tgtEl>
                                      </p:cBhvr>
                                    </p:animEffect>
                                  </p:childTnLst>
                                </p:cTn>
                              </p:par>
                            </p:childTnLst>
                          </p:cTn>
                        </p:par>
                        <p:par>
                          <p:cTn id="76" fill="hold">
                            <p:stCondLst>
                              <p:cond delay="500"/>
                            </p:stCondLst>
                            <p:childTnLst>
                              <p:par>
                                <p:cTn id="77" presetID="31" presetClass="entr" fill="hold" nodeType="afterEffect">
                                  <p:stCondLst>
                                    <p:cond delay="0"/>
                                  </p:stCondLst>
                                  <p:childTnLst>
                                    <p:set>
                                      <p:cBhvr>
                                        <p:cTn id="78" dur="1" fill="hold">
                                          <p:stCondLst>
                                            <p:cond delay="0"/>
                                          </p:stCondLst>
                                        </p:cTn>
                                        <p:tgtEl>
                                          <p:spTgt spid="320"/>
                                        </p:tgtEl>
                                        <p:attrNameLst>
                                          <p:attrName>style.visibility</p:attrName>
                                        </p:attrNameLst>
                                      </p:cBhvr>
                                      <p:to>
                                        <p:strVal val="visible"/>
                                      </p:to>
                                    </p:set>
                                    <p:anim calcmode="lin" valueType="num">
                                      <p:cBhvr additive="repl">
                                        <p:cTn id="79" dur="1000" fill="hold"/>
                                        <p:tgtEl>
                                          <p:spTgt spid="320"/>
                                        </p:tgtEl>
                                        <p:attrNameLst>
                                          <p:attrName>ppt_w</p:attrName>
                                        </p:attrNameLst>
                                      </p:cBhvr>
                                      <p:tavLst>
                                        <p:tav tm="0">
                                          <p:val>
                                            <p:fltVal val="0"/>
                                          </p:val>
                                        </p:tav>
                                        <p:tav tm="100000">
                                          <p:val>
                                            <p:strVal val="#ppt_w"/>
                                          </p:val>
                                        </p:tav>
                                      </p:tavLst>
                                    </p:anim>
                                    <p:anim calcmode="lin" valueType="num">
                                      <p:cBhvr additive="repl">
                                        <p:cTn id="80" dur="1000" fill="hold"/>
                                        <p:tgtEl>
                                          <p:spTgt spid="320"/>
                                        </p:tgtEl>
                                        <p:attrNameLst>
                                          <p:attrName>ppt_h</p:attrName>
                                        </p:attrNameLst>
                                      </p:cBhvr>
                                      <p:tavLst>
                                        <p:tav tm="0">
                                          <p:val>
                                            <p:fltVal val="0"/>
                                          </p:val>
                                        </p:tav>
                                        <p:tav tm="100000">
                                          <p:val>
                                            <p:strVal val="#ppt_h"/>
                                          </p:val>
                                        </p:tav>
                                      </p:tavLst>
                                    </p:anim>
                                    <p:anim calcmode="lin" valueType="num">
                                      <p:cBhvr additive="repl">
                                        <p:cTn id="81" dur="1000" fill="hold"/>
                                        <p:tgtEl>
                                          <p:spTgt spid="320"/>
                                        </p:tgtEl>
                                        <p:attrNameLst>
                                          <p:attrName>r</p:attrName>
                                        </p:attrNameLst>
                                      </p:cBhvr>
                                      <p:tavLst>
                                        <p:tav tm="0">
                                          <p:val>
                                            <p:strVal val="90"/>
                                          </p:val>
                                        </p:tav>
                                        <p:tav tm="100000">
                                          <p:val>
                                            <p:strVal val="0"/>
                                          </p:val>
                                        </p:tav>
                                      </p:tavLst>
                                    </p:anim>
                                    <p:animEffect transition="in" filter="dissolve">
                                      <p:cBhvr additive="repl">
                                        <p:cTn id="82" dur="1000"/>
                                        <p:tgtEl>
                                          <p:spTgt spid="320"/>
                                        </p:tgtEl>
                                      </p:cBhvr>
                                    </p:animEffect>
                                  </p:childTnLst>
                                </p:cTn>
                              </p:par>
                            </p:childTnLst>
                          </p:cTn>
                        </p:par>
                        <p:par>
                          <p:cTn id="83" fill="hold">
                            <p:stCondLst>
                              <p:cond delay="1500"/>
                            </p:stCondLst>
                            <p:childTnLst>
                              <p:par>
                                <p:cTn id="84" presetID="31" presetClass="entr" fill="hold" nodeType="afterEffect">
                                  <p:stCondLst>
                                    <p:cond delay="0"/>
                                  </p:stCondLst>
                                  <p:childTnLst>
                                    <p:set>
                                      <p:cBhvr>
                                        <p:cTn id="85" dur="1" fill="hold">
                                          <p:stCondLst>
                                            <p:cond delay="0"/>
                                          </p:stCondLst>
                                        </p:cTn>
                                        <p:tgtEl>
                                          <p:spTgt spid="321"/>
                                        </p:tgtEl>
                                        <p:attrNameLst>
                                          <p:attrName>style.visibility</p:attrName>
                                        </p:attrNameLst>
                                      </p:cBhvr>
                                      <p:to>
                                        <p:strVal val="visible"/>
                                      </p:to>
                                    </p:set>
                                    <p:anim calcmode="lin" valueType="num">
                                      <p:cBhvr additive="repl">
                                        <p:cTn id="86" dur="1000" fill="hold"/>
                                        <p:tgtEl>
                                          <p:spTgt spid="321"/>
                                        </p:tgtEl>
                                        <p:attrNameLst>
                                          <p:attrName>ppt_w</p:attrName>
                                        </p:attrNameLst>
                                      </p:cBhvr>
                                      <p:tavLst>
                                        <p:tav tm="0">
                                          <p:val>
                                            <p:fltVal val="0"/>
                                          </p:val>
                                        </p:tav>
                                        <p:tav tm="100000">
                                          <p:val>
                                            <p:strVal val="#ppt_w"/>
                                          </p:val>
                                        </p:tav>
                                      </p:tavLst>
                                    </p:anim>
                                    <p:anim calcmode="lin" valueType="num">
                                      <p:cBhvr additive="repl">
                                        <p:cTn id="87" dur="1000" fill="hold"/>
                                        <p:tgtEl>
                                          <p:spTgt spid="321"/>
                                        </p:tgtEl>
                                        <p:attrNameLst>
                                          <p:attrName>ppt_h</p:attrName>
                                        </p:attrNameLst>
                                      </p:cBhvr>
                                      <p:tavLst>
                                        <p:tav tm="0">
                                          <p:val>
                                            <p:fltVal val="0"/>
                                          </p:val>
                                        </p:tav>
                                        <p:tav tm="100000">
                                          <p:val>
                                            <p:strVal val="#ppt_h"/>
                                          </p:val>
                                        </p:tav>
                                      </p:tavLst>
                                    </p:anim>
                                    <p:anim calcmode="lin" valueType="num">
                                      <p:cBhvr additive="repl">
                                        <p:cTn id="88" dur="1000" fill="hold"/>
                                        <p:tgtEl>
                                          <p:spTgt spid="321"/>
                                        </p:tgtEl>
                                        <p:attrNameLst>
                                          <p:attrName>r</p:attrName>
                                        </p:attrNameLst>
                                      </p:cBhvr>
                                      <p:tavLst>
                                        <p:tav tm="0">
                                          <p:val>
                                            <p:strVal val="90"/>
                                          </p:val>
                                        </p:tav>
                                        <p:tav tm="100000">
                                          <p:val>
                                            <p:strVal val="0"/>
                                          </p:val>
                                        </p:tav>
                                      </p:tavLst>
                                    </p:anim>
                                    <p:animEffect transition="in" filter="dissolve">
                                      <p:cBhvr additive="repl">
                                        <p:cTn id="89" dur="1000"/>
                                        <p:tgtEl>
                                          <p:spTgt spid="321"/>
                                        </p:tgtEl>
                                      </p:cBhvr>
                                    </p:animEffect>
                                  </p:childTnLst>
                                </p:cTn>
                              </p:par>
                            </p:childTnLst>
                          </p:cTn>
                        </p:par>
                        <p:par>
                          <p:cTn id="90" fill="hold">
                            <p:stCondLst>
                              <p:cond delay="2500"/>
                            </p:stCondLst>
                            <p:childTnLst>
                              <p:par>
                                <p:cTn id="91" presetID="53" presetClass="entr" fill="hold" nodeType="afterEffect">
                                  <p:stCondLst>
                                    <p:cond delay="1000"/>
                                  </p:stCondLst>
                                  <p:childTnLst>
                                    <p:set>
                                      <p:cBhvr>
                                        <p:cTn id="92" dur="1" fill="hold">
                                          <p:stCondLst>
                                            <p:cond delay="0"/>
                                          </p:stCondLst>
                                        </p:cTn>
                                        <p:tgtEl>
                                          <p:spTgt spid="314">
                                            <p:txEl>
                                              <p:pRg st="8" end="8"/>
                                            </p:txEl>
                                          </p:spTgt>
                                        </p:tgtEl>
                                        <p:attrNameLst>
                                          <p:attrName>style.visibility</p:attrName>
                                        </p:attrNameLst>
                                      </p:cBhvr>
                                      <p:to>
                                        <p:strVal val="visible"/>
                                      </p:to>
                                    </p:set>
                                    <p:anim calcmode="lin" valueType="num">
                                      <p:cBhvr additive="repl">
                                        <p:cTn id="93" dur="500" fill="hold"/>
                                        <p:tgtEl>
                                          <p:spTgt spid="314">
                                            <p:txEl>
                                              <p:pRg st="8" end="8"/>
                                            </p:txEl>
                                          </p:spTgt>
                                        </p:tgtEl>
                                        <p:attrNameLst>
                                          <p:attrName>ppt_w</p:attrName>
                                        </p:attrNameLst>
                                      </p:cBhvr>
                                      <p:tavLst>
                                        <p:tav tm="0">
                                          <p:val>
                                            <p:fltVal val="0"/>
                                          </p:val>
                                        </p:tav>
                                        <p:tav tm="100000">
                                          <p:val>
                                            <p:strVal val="#ppt_w"/>
                                          </p:val>
                                        </p:tav>
                                      </p:tavLst>
                                    </p:anim>
                                    <p:anim calcmode="lin" valueType="num">
                                      <p:cBhvr additive="repl">
                                        <p:cTn id="94" dur="500" fill="hold"/>
                                        <p:tgtEl>
                                          <p:spTgt spid="314">
                                            <p:txEl>
                                              <p:pRg st="8" end="8"/>
                                            </p:txEl>
                                          </p:spTgt>
                                        </p:tgtEl>
                                        <p:attrNameLst>
                                          <p:attrName>ppt_h</p:attrName>
                                        </p:attrNameLst>
                                      </p:cBhvr>
                                      <p:tavLst>
                                        <p:tav tm="0">
                                          <p:val>
                                            <p:fltVal val="0"/>
                                          </p:val>
                                        </p:tav>
                                        <p:tav tm="100000">
                                          <p:val>
                                            <p:strVal val="#ppt_h"/>
                                          </p:val>
                                        </p:tav>
                                      </p:tavLst>
                                    </p:anim>
                                    <p:animEffect transition="in" filter="dissolve">
                                      <p:cBhvr additive="repl">
                                        <p:cTn id="95" dur="500"/>
                                        <p:tgtEl>
                                          <p:spTgt spid="314">
                                            <p:txEl>
                                              <p:pRg st="8" end="8"/>
                                            </p:txEl>
                                          </p:spTgt>
                                        </p:tgtEl>
                                      </p:cBhvr>
                                    </p:animEffect>
                                  </p:childTnLst>
                                </p:cTn>
                              </p:par>
                            </p:childTnLst>
                          </p:cTn>
                        </p:par>
                        <p:par>
                          <p:cTn id="96" fill="hold">
                            <p:stCondLst>
                              <p:cond delay="4000"/>
                            </p:stCondLst>
                            <p:childTnLst>
                              <p:par>
                                <p:cTn id="97" presetID="31" presetClass="entr" fill="hold" nodeType="afterEffect">
                                  <p:stCondLst>
                                    <p:cond delay="0"/>
                                  </p:stCondLst>
                                  <p:childTnLst>
                                    <p:set>
                                      <p:cBhvr>
                                        <p:cTn id="98" dur="1" fill="hold">
                                          <p:stCondLst>
                                            <p:cond delay="0"/>
                                          </p:stCondLst>
                                        </p:cTn>
                                        <p:tgtEl>
                                          <p:spTgt spid="329"/>
                                        </p:tgtEl>
                                        <p:attrNameLst>
                                          <p:attrName>style.visibility</p:attrName>
                                        </p:attrNameLst>
                                      </p:cBhvr>
                                      <p:to>
                                        <p:strVal val="visible"/>
                                      </p:to>
                                    </p:set>
                                    <p:anim calcmode="lin" valueType="num">
                                      <p:cBhvr additive="repl">
                                        <p:cTn id="99" dur="1000" fill="hold"/>
                                        <p:tgtEl>
                                          <p:spTgt spid="329"/>
                                        </p:tgtEl>
                                        <p:attrNameLst>
                                          <p:attrName>ppt_w</p:attrName>
                                        </p:attrNameLst>
                                      </p:cBhvr>
                                      <p:tavLst>
                                        <p:tav tm="0">
                                          <p:val>
                                            <p:fltVal val="0"/>
                                          </p:val>
                                        </p:tav>
                                        <p:tav tm="100000">
                                          <p:val>
                                            <p:strVal val="#ppt_w"/>
                                          </p:val>
                                        </p:tav>
                                      </p:tavLst>
                                    </p:anim>
                                    <p:anim calcmode="lin" valueType="num">
                                      <p:cBhvr additive="repl">
                                        <p:cTn id="100" dur="1000" fill="hold"/>
                                        <p:tgtEl>
                                          <p:spTgt spid="329"/>
                                        </p:tgtEl>
                                        <p:attrNameLst>
                                          <p:attrName>ppt_h</p:attrName>
                                        </p:attrNameLst>
                                      </p:cBhvr>
                                      <p:tavLst>
                                        <p:tav tm="0">
                                          <p:val>
                                            <p:fltVal val="0"/>
                                          </p:val>
                                        </p:tav>
                                        <p:tav tm="100000">
                                          <p:val>
                                            <p:strVal val="#ppt_h"/>
                                          </p:val>
                                        </p:tav>
                                      </p:tavLst>
                                    </p:anim>
                                    <p:anim calcmode="lin" valueType="num">
                                      <p:cBhvr additive="repl">
                                        <p:cTn id="101" dur="1000" fill="hold"/>
                                        <p:tgtEl>
                                          <p:spTgt spid="329"/>
                                        </p:tgtEl>
                                        <p:attrNameLst>
                                          <p:attrName>r</p:attrName>
                                        </p:attrNameLst>
                                      </p:cBhvr>
                                      <p:tavLst>
                                        <p:tav tm="0">
                                          <p:val>
                                            <p:strVal val="90"/>
                                          </p:val>
                                        </p:tav>
                                        <p:tav tm="100000">
                                          <p:val>
                                            <p:strVal val="0"/>
                                          </p:val>
                                        </p:tav>
                                      </p:tavLst>
                                    </p:anim>
                                    <p:animEffect transition="in" filter="fade">
                                      <p:cBhvr additive="repl">
                                        <p:cTn id="102" dur="1000"/>
                                        <p:tgtEl>
                                          <p:spTgt spid="329"/>
                                        </p:tgtEl>
                                      </p:cBhvr>
                                    </p:animEffect>
                                  </p:childTnLst>
                                </p:cTn>
                              </p:par>
                            </p:childTnLst>
                          </p:cTn>
                        </p:par>
                        <p:par>
                          <p:cTn id="103" fill="hold">
                            <p:stCondLst>
                              <p:cond delay="5000"/>
                            </p:stCondLst>
                            <p:childTnLst>
                              <p:par>
                                <p:cTn id="104" presetID="53" presetClass="entr" fill="hold" nodeType="afterEffect">
                                  <p:stCondLst>
                                    <p:cond delay="1000"/>
                                  </p:stCondLst>
                                  <p:childTnLst>
                                    <p:set>
                                      <p:cBhvr>
                                        <p:cTn id="105" dur="1" fill="hold">
                                          <p:stCondLst>
                                            <p:cond delay="0"/>
                                          </p:stCondLst>
                                        </p:cTn>
                                        <p:tgtEl>
                                          <p:spTgt spid="314">
                                            <p:txEl>
                                              <p:pRg st="9" end="9"/>
                                            </p:txEl>
                                          </p:spTgt>
                                        </p:tgtEl>
                                        <p:attrNameLst>
                                          <p:attrName>style.visibility</p:attrName>
                                        </p:attrNameLst>
                                      </p:cBhvr>
                                      <p:to>
                                        <p:strVal val="visible"/>
                                      </p:to>
                                    </p:set>
                                    <p:anim calcmode="lin" valueType="num">
                                      <p:cBhvr additive="repl">
                                        <p:cTn id="106" dur="500" fill="hold"/>
                                        <p:tgtEl>
                                          <p:spTgt spid="314">
                                            <p:txEl>
                                              <p:pRg st="9" end="9"/>
                                            </p:txEl>
                                          </p:spTgt>
                                        </p:tgtEl>
                                        <p:attrNameLst>
                                          <p:attrName>ppt_w</p:attrName>
                                        </p:attrNameLst>
                                      </p:cBhvr>
                                      <p:tavLst>
                                        <p:tav tm="0">
                                          <p:val>
                                            <p:fltVal val="0"/>
                                          </p:val>
                                        </p:tav>
                                        <p:tav tm="100000">
                                          <p:val>
                                            <p:strVal val="#ppt_w"/>
                                          </p:val>
                                        </p:tav>
                                      </p:tavLst>
                                    </p:anim>
                                    <p:anim calcmode="lin" valueType="num">
                                      <p:cBhvr additive="repl">
                                        <p:cTn id="107" dur="500" fill="hold"/>
                                        <p:tgtEl>
                                          <p:spTgt spid="314">
                                            <p:txEl>
                                              <p:pRg st="9" end="9"/>
                                            </p:txEl>
                                          </p:spTgt>
                                        </p:tgtEl>
                                        <p:attrNameLst>
                                          <p:attrName>ppt_h</p:attrName>
                                        </p:attrNameLst>
                                      </p:cBhvr>
                                      <p:tavLst>
                                        <p:tav tm="0">
                                          <p:val>
                                            <p:fltVal val="0"/>
                                          </p:val>
                                        </p:tav>
                                        <p:tav tm="100000">
                                          <p:val>
                                            <p:strVal val="#ppt_h"/>
                                          </p:val>
                                        </p:tav>
                                      </p:tavLst>
                                    </p:anim>
                                    <p:animEffect transition="in" filter="dissolve">
                                      <p:cBhvr additive="repl">
                                        <p:cTn id="108" dur="500"/>
                                        <p:tgtEl>
                                          <p:spTgt spid="314">
                                            <p:txEl>
                                              <p:pRg st="9" end="9"/>
                                            </p:txEl>
                                          </p:spTgt>
                                        </p:tgtEl>
                                      </p:cBhvr>
                                    </p:animEffect>
                                  </p:childTnLst>
                                </p:cTn>
                              </p:par>
                            </p:childTnLst>
                          </p:cTn>
                        </p:par>
                        <p:par>
                          <p:cTn id="109" fill="hold" nodeType="afterEffect">
                            <p:stCondLst>
                              <p:cond delay="6500"/>
                            </p:stCondLst>
                            <p:childTnLst>
                              <p:par>
                                <p:cTn id="110" presetID="53" presetClass="entr" fill="hold" nodeType="afterEffect">
                                  <p:stCondLst>
                                    <p:cond delay="0"/>
                                  </p:stCondLst>
                                  <p:childTnLst>
                                    <p:set>
                                      <p:cBhvr>
                                        <p:cTn id="111" dur="1" fill="hold">
                                          <p:stCondLst>
                                            <p:cond delay="0"/>
                                          </p:stCondLst>
                                        </p:cTn>
                                        <p:tgtEl>
                                          <p:spTgt spid="314">
                                            <p:txEl>
                                              <p:pRg st="10" end="10"/>
                                            </p:txEl>
                                          </p:spTgt>
                                        </p:tgtEl>
                                        <p:attrNameLst>
                                          <p:attrName>style.visibility</p:attrName>
                                        </p:attrNameLst>
                                      </p:cBhvr>
                                      <p:to>
                                        <p:strVal val="visible"/>
                                      </p:to>
                                    </p:set>
                                    <p:anim calcmode="lin" valueType="num">
                                      <p:cBhvr additive="repl">
                                        <p:cTn id="112" dur="500" fill="hold"/>
                                        <p:tgtEl>
                                          <p:spTgt spid="314">
                                            <p:txEl>
                                              <p:pRg st="10" end="10"/>
                                            </p:txEl>
                                          </p:spTgt>
                                        </p:tgtEl>
                                        <p:attrNameLst>
                                          <p:attrName>ppt_w</p:attrName>
                                        </p:attrNameLst>
                                      </p:cBhvr>
                                      <p:tavLst>
                                        <p:tav tm="0">
                                          <p:val>
                                            <p:fltVal val="0"/>
                                          </p:val>
                                        </p:tav>
                                        <p:tav tm="100000">
                                          <p:val>
                                            <p:strVal val="#ppt_w"/>
                                          </p:val>
                                        </p:tav>
                                      </p:tavLst>
                                    </p:anim>
                                    <p:anim calcmode="lin" valueType="num">
                                      <p:cBhvr additive="repl">
                                        <p:cTn id="113" dur="500" fill="hold"/>
                                        <p:tgtEl>
                                          <p:spTgt spid="314">
                                            <p:txEl>
                                              <p:pRg st="10" end="10"/>
                                            </p:txEl>
                                          </p:spTgt>
                                        </p:tgtEl>
                                        <p:attrNameLst>
                                          <p:attrName>ppt_h</p:attrName>
                                        </p:attrNameLst>
                                      </p:cBhvr>
                                      <p:tavLst>
                                        <p:tav tm="0">
                                          <p:val>
                                            <p:fltVal val="0"/>
                                          </p:val>
                                        </p:tav>
                                        <p:tav tm="100000">
                                          <p:val>
                                            <p:strVal val="#ppt_h"/>
                                          </p:val>
                                        </p:tav>
                                      </p:tavLst>
                                    </p:anim>
                                    <p:animEffect transition="in" filter="dissolve">
                                      <p:cBhvr additive="repl">
                                        <p:cTn id="114" dur="500"/>
                                        <p:tgtEl>
                                          <p:spTgt spid="314">
                                            <p:txEl>
                                              <p:pRg st="10" end="10"/>
                                            </p:txEl>
                                          </p:spTgt>
                                        </p:tgtEl>
                                      </p:cBhvr>
                                    </p:animEffect>
                                  </p:childTnLst>
                                </p:cTn>
                              </p:par>
                            </p:childTnLst>
                          </p:cTn>
                        </p:par>
                        <p:par>
                          <p:cTn id="115" fill="hold" nodeType="afterEffect">
                            <p:stCondLst>
                              <p:cond delay="7000"/>
                            </p:stCondLst>
                            <p:childTnLst>
                              <p:par>
                                <p:cTn id="116" presetID="31" presetClass="entr" fill="hold" nodeType="afterEffect">
                                  <p:stCondLst>
                                    <p:cond delay="0"/>
                                  </p:stCondLst>
                                  <p:childTnLst>
                                    <p:set>
                                      <p:cBhvr>
                                        <p:cTn id="117" dur="1" fill="hold">
                                          <p:stCondLst>
                                            <p:cond delay="0"/>
                                          </p:stCondLst>
                                        </p:cTn>
                                        <p:tgtEl>
                                          <p:spTgt spid="322"/>
                                        </p:tgtEl>
                                        <p:attrNameLst>
                                          <p:attrName>style.visibility</p:attrName>
                                        </p:attrNameLst>
                                      </p:cBhvr>
                                      <p:to>
                                        <p:strVal val="visible"/>
                                      </p:to>
                                    </p:set>
                                    <p:anim calcmode="lin" valueType="num">
                                      <p:cBhvr additive="repl">
                                        <p:cTn id="118" dur="1000" fill="hold"/>
                                        <p:tgtEl>
                                          <p:spTgt spid="322"/>
                                        </p:tgtEl>
                                        <p:attrNameLst>
                                          <p:attrName>ppt_w</p:attrName>
                                        </p:attrNameLst>
                                      </p:cBhvr>
                                      <p:tavLst>
                                        <p:tav tm="0">
                                          <p:val>
                                            <p:fltVal val="0"/>
                                          </p:val>
                                        </p:tav>
                                        <p:tav tm="100000">
                                          <p:val>
                                            <p:strVal val="#ppt_w"/>
                                          </p:val>
                                        </p:tav>
                                      </p:tavLst>
                                    </p:anim>
                                    <p:anim calcmode="lin" valueType="num">
                                      <p:cBhvr additive="repl">
                                        <p:cTn id="119" dur="1000" fill="hold"/>
                                        <p:tgtEl>
                                          <p:spTgt spid="322"/>
                                        </p:tgtEl>
                                        <p:attrNameLst>
                                          <p:attrName>ppt_h</p:attrName>
                                        </p:attrNameLst>
                                      </p:cBhvr>
                                      <p:tavLst>
                                        <p:tav tm="0">
                                          <p:val>
                                            <p:fltVal val="0"/>
                                          </p:val>
                                        </p:tav>
                                        <p:tav tm="100000">
                                          <p:val>
                                            <p:strVal val="#ppt_h"/>
                                          </p:val>
                                        </p:tav>
                                      </p:tavLst>
                                    </p:anim>
                                    <p:anim calcmode="lin" valueType="num">
                                      <p:cBhvr additive="repl">
                                        <p:cTn id="120" dur="1000" fill="hold"/>
                                        <p:tgtEl>
                                          <p:spTgt spid="322"/>
                                        </p:tgtEl>
                                        <p:attrNameLst>
                                          <p:attrName>r</p:attrName>
                                        </p:attrNameLst>
                                      </p:cBhvr>
                                      <p:tavLst>
                                        <p:tav tm="0">
                                          <p:val>
                                            <p:strVal val="90"/>
                                          </p:val>
                                        </p:tav>
                                        <p:tav tm="100000">
                                          <p:val>
                                            <p:strVal val="0"/>
                                          </p:val>
                                        </p:tav>
                                      </p:tavLst>
                                    </p:anim>
                                    <p:animEffect transition="in" filter="dissolve">
                                      <p:cBhvr additive="repl">
                                        <p:cTn id="121"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AutoShape 3"/>
          <p:cNvSpPr/>
          <p:nvPr/>
        </p:nvSpPr>
        <p:spPr>
          <a:xfrm>
            <a:off x="325440" y="1920960"/>
            <a:ext cx="8567280" cy="438588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sp>
      <p:sp>
        <p:nvSpPr>
          <p:cNvPr id="332" name="PlaceHolder 1"/>
          <p:cNvSpPr>
            <a:spLocks noGrp="1"/>
          </p:cNvSpPr>
          <p:nvPr>
            <p:ph type="title"/>
          </p:nvPr>
        </p:nvSpPr>
        <p:spPr>
          <a:xfrm>
            <a:off x="1727200" y="1052640"/>
            <a:ext cx="4357160" cy="791640"/>
          </a:xfrm>
          <a:prstGeom prst="rect">
            <a:avLst/>
          </a:prstGeom>
          <a:noFill/>
          <a:ln w="0">
            <a:noFill/>
          </a:ln>
        </p:spPr>
        <p:txBody>
          <a:bodyPr numCol="1" spcCol="0" anchor="ctr">
            <a:noAutofit/>
          </a:bodyPr>
          <a:lstStyle/>
          <a:p>
            <a:pPr>
              <a:lnSpc>
                <a:spcPct val="100000"/>
              </a:lnSpc>
            </a:pPr>
            <a:r>
              <a:rPr lang="en-US" sz="3200" b="0" strike="noStrike" spc="-1" dirty="0">
                <a:solidFill>
                  <a:srgbClr val="FFFFFF"/>
                </a:solidFill>
                <a:latin typeface="Calibri"/>
                <a:ea typeface="SimSun"/>
              </a:rPr>
              <a:t>Membership:</a:t>
            </a:r>
            <a:endParaRPr lang="en-GB" sz="3200" b="0" strike="noStrike" spc="-1" dirty="0">
              <a:solidFill>
                <a:srgbClr val="000000"/>
              </a:solidFill>
              <a:latin typeface="Arial"/>
            </a:endParaRPr>
          </a:p>
        </p:txBody>
      </p:sp>
      <p:sp>
        <p:nvSpPr>
          <p:cNvPr id="333" name="Rectangle 3"/>
          <p:cNvSpPr/>
          <p:nvPr/>
        </p:nvSpPr>
        <p:spPr>
          <a:xfrm>
            <a:off x="500040" y="2133000"/>
            <a:ext cx="8208720" cy="430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a:lnSpc>
                <a:spcPct val="100000"/>
              </a:lnSpc>
              <a:spcBef>
                <a:spcPts val="1800"/>
              </a:spcBef>
              <a:buClr>
                <a:srgbClr val="FFFFFF"/>
              </a:buClr>
              <a:buFont typeface="Symbol" charset="2"/>
              <a:buChar char=""/>
            </a:pPr>
            <a:r>
              <a:rPr lang="en-US" sz="2800" b="0" strike="noStrike" spc="-1" dirty="0">
                <a:solidFill>
                  <a:srgbClr val="FFFFFF"/>
                </a:solidFill>
                <a:latin typeface="Arial"/>
                <a:ea typeface="SimSun"/>
              </a:rPr>
              <a:t>Over 300 Members in total.</a:t>
            </a:r>
            <a:endParaRPr lang="en-GB" sz="2800" b="0" strike="noStrike" spc="-1" dirty="0">
              <a:latin typeface="Arial"/>
            </a:endParaRPr>
          </a:p>
          <a:p>
            <a:pPr marL="343080" indent="-343080">
              <a:lnSpc>
                <a:spcPct val="100000"/>
              </a:lnSpc>
              <a:spcBef>
                <a:spcPts val="1800"/>
              </a:spcBef>
              <a:buClr>
                <a:srgbClr val="FFFFFF"/>
              </a:buClr>
              <a:buFont typeface="Symbol" charset="2"/>
              <a:buChar char=""/>
            </a:pPr>
            <a:r>
              <a:rPr lang="en-US" sz="2800" b="0" strike="noStrike" spc="-1" dirty="0">
                <a:solidFill>
                  <a:srgbClr val="FFFFFF"/>
                </a:solidFill>
                <a:latin typeface="Arial"/>
                <a:ea typeface="SimSun"/>
              </a:rPr>
              <a:t>Around 110 fully qualified riders</a:t>
            </a:r>
            <a:endParaRPr lang="en-GB" sz="2800" b="0" strike="noStrike" spc="-1" dirty="0">
              <a:latin typeface="Arial"/>
            </a:endParaRPr>
          </a:p>
          <a:p>
            <a:pPr marL="343080" indent="-343080">
              <a:lnSpc>
                <a:spcPct val="100000"/>
              </a:lnSpc>
              <a:spcBef>
                <a:spcPts val="1800"/>
              </a:spcBef>
              <a:buClr>
                <a:srgbClr val="FFFFFF"/>
              </a:buClr>
              <a:buFont typeface="Symbol" charset="2"/>
              <a:buChar char=""/>
            </a:pPr>
            <a:r>
              <a:rPr lang="en-US" sz="2800" b="0" strike="noStrike" spc="-1" dirty="0">
                <a:solidFill>
                  <a:srgbClr val="FFFFFF"/>
                </a:solidFill>
                <a:latin typeface="Arial"/>
                <a:ea typeface="SimSun"/>
              </a:rPr>
              <a:t>Around 103 fully qualified drivers</a:t>
            </a:r>
            <a:endParaRPr lang="en-GB" sz="2800" b="0" strike="noStrike" spc="-1" dirty="0">
              <a:latin typeface="Arial"/>
            </a:endParaRPr>
          </a:p>
          <a:p>
            <a:pPr marL="343080" indent="-343080">
              <a:lnSpc>
                <a:spcPct val="100000"/>
              </a:lnSpc>
              <a:spcBef>
                <a:spcPts val="1800"/>
              </a:spcBef>
              <a:buClr>
                <a:srgbClr val="FFFFFF"/>
              </a:buClr>
              <a:buFont typeface="Symbol" charset="2"/>
              <a:buChar char=""/>
            </a:pPr>
            <a:r>
              <a:rPr lang="en-US" sz="2800" b="0" strike="noStrike" spc="-1" dirty="0">
                <a:solidFill>
                  <a:srgbClr val="FFFFFF"/>
                </a:solidFill>
                <a:latin typeface="Arial"/>
                <a:ea typeface="SimSun"/>
              </a:rPr>
              <a:t>Approx. 50 people both ride and drive</a:t>
            </a:r>
            <a:endParaRPr lang="en-GB" sz="2800" b="0" strike="noStrike" spc="-1" dirty="0">
              <a:latin typeface="Arial"/>
            </a:endParaRPr>
          </a:p>
          <a:p>
            <a:pPr marL="343080" indent="-343080">
              <a:lnSpc>
                <a:spcPct val="100000"/>
              </a:lnSpc>
              <a:spcBef>
                <a:spcPts val="1800"/>
              </a:spcBef>
              <a:buClr>
                <a:srgbClr val="FFFFFF"/>
              </a:buClr>
              <a:buFont typeface="Symbol" charset="2"/>
              <a:buChar char=""/>
            </a:pPr>
            <a:r>
              <a:rPr lang="en-US" sz="2800" b="0" strike="noStrike" spc="-1" dirty="0">
                <a:solidFill>
                  <a:srgbClr val="FFFFFF"/>
                </a:solidFill>
                <a:latin typeface="Arial"/>
                <a:ea typeface="SimSun"/>
              </a:rPr>
              <a:t>Around   50 Shift Controllers.</a:t>
            </a:r>
            <a:endParaRPr lang="en-GB" sz="2800" b="0" strike="noStrike" spc="-1" dirty="0">
              <a:latin typeface="Arial"/>
            </a:endParaRPr>
          </a:p>
          <a:p>
            <a:pPr marL="343080" indent="-343080">
              <a:lnSpc>
                <a:spcPct val="100000"/>
              </a:lnSpc>
              <a:spcBef>
                <a:spcPts val="1800"/>
              </a:spcBef>
              <a:buClr>
                <a:srgbClr val="FFFFFF"/>
              </a:buClr>
              <a:buFont typeface="Symbol" charset="2"/>
              <a:buChar char=""/>
            </a:pPr>
            <a:r>
              <a:rPr lang="en-GB" sz="2800" b="0" strike="noStrike" spc="-1" dirty="0">
                <a:solidFill>
                  <a:srgbClr val="FFFFFF"/>
                </a:solidFill>
                <a:latin typeface="Arial"/>
                <a:ea typeface="SimSun"/>
              </a:rPr>
              <a:t>Around   50 active Fundraisers</a:t>
            </a:r>
            <a:r>
              <a:rPr lang="en-US" sz="2800" b="0" strike="noStrike" spc="-1" dirty="0">
                <a:solidFill>
                  <a:srgbClr val="FFFFFF"/>
                </a:solidFill>
                <a:latin typeface="Arial"/>
                <a:ea typeface="SimSun"/>
              </a:rPr>
              <a:t>.</a:t>
            </a:r>
            <a:endParaRPr lang="en-GB" sz="2800" b="0" strike="noStrike" spc="-1" dirty="0">
              <a:latin typeface="Arial"/>
            </a:endParaRPr>
          </a:p>
          <a:p>
            <a:pPr>
              <a:lnSpc>
                <a:spcPct val="100000"/>
              </a:lnSpc>
              <a:spcBef>
                <a:spcPts val="479"/>
              </a:spcBef>
            </a:pPr>
            <a:endParaRPr lang="en-GB" sz="2800" b="0" strike="noStrike" spc="-1" dirty="0">
              <a:latin typeface="Arial"/>
            </a:endParaRPr>
          </a:p>
          <a:p>
            <a:pPr>
              <a:lnSpc>
                <a:spcPct val="100000"/>
              </a:lnSpc>
              <a:spcBef>
                <a:spcPts val="479"/>
              </a:spcBef>
            </a:pPr>
            <a:endParaRPr lang="en-GB" sz="2800" b="0" strike="noStrike" spc="-1" dirty="0">
              <a:latin typeface="Arial"/>
            </a:endParaRPr>
          </a:p>
          <a:p>
            <a:pPr marL="1143000" indent="-228600">
              <a:lnSpc>
                <a:spcPct val="100000"/>
              </a:lnSpc>
              <a:spcBef>
                <a:spcPts val="479"/>
              </a:spcBef>
              <a:tabLst>
                <a:tab pos="0" algn="l"/>
              </a:tabLst>
            </a:pPr>
            <a:r>
              <a:rPr lang="en-US" sz="2400" b="0" strike="noStrike" spc="-1" dirty="0">
                <a:solidFill>
                  <a:srgbClr val="FFFFFF"/>
                </a:solidFill>
                <a:latin typeface="Arial"/>
                <a:ea typeface="SimSun"/>
              </a:rPr>
              <a:t>	</a:t>
            </a:r>
            <a:endParaRPr lang="en-GB" sz="2400" b="0" strike="noStrike" spc="-1" dirty="0">
              <a:latin typeface="Arial"/>
            </a:endParaRPr>
          </a:p>
        </p:txBody>
      </p:sp>
      <p:grpSp>
        <p:nvGrpSpPr>
          <p:cNvPr id="334" name="Group 11"/>
          <p:cNvGrpSpPr/>
          <p:nvPr/>
        </p:nvGrpSpPr>
        <p:grpSpPr>
          <a:xfrm>
            <a:off x="325440" y="128880"/>
            <a:ext cx="5949000" cy="1245960"/>
            <a:chOff x="325440" y="128880"/>
            <a:chExt cx="5949000" cy="1245960"/>
          </a:xfrm>
        </p:grpSpPr>
        <p:sp>
          <p:nvSpPr>
            <p:cNvPr id="335" name="Rounded Rectangle 12"/>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336" name="TextBox 13"/>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337" name="Picture 14"/>
            <p:cNvPicPr/>
            <p:nvPr/>
          </p:nvPicPr>
          <p:blipFill>
            <a:blip r:embed="rId3"/>
            <a:stretch/>
          </p:blipFill>
          <p:spPr>
            <a:xfrm>
              <a:off x="325440" y="128880"/>
              <a:ext cx="1245960" cy="1245960"/>
            </a:xfrm>
            <a:prstGeom prst="rect">
              <a:avLst/>
            </a:prstGeom>
            <a:ln w="0">
              <a:noFill/>
            </a:ln>
          </p:spPr>
        </p:pic>
      </p:grpSp>
      <p:sp>
        <p:nvSpPr>
          <p:cNvPr id="338" name="Rounded Rectangle 9"/>
          <p:cNvSpPr/>
          <p:nvPr/>
        </p:nvSpPr>
        <p:spPr>
          <a:xfrm>
            <a:off x="7956360" y="297720"/>
            <a:ext cx="1007640" cy="907920"/>
          </a:xfrm>
          <a:prstGeom prst="roundRect">
            <a:avLst>
              <a:gd name="adj" fmla="val 16667"/>
            </a:avLst>
          </a:prstGeom>
          <a:blipFill rotWithShape="0">
            <a:blip r:embed="rId4"/>
            <a:srcRect/>
            <a:stretch/>
          </a:blipFill>
          <a:ln w="9525">
            <a:solidFill>
              <a:srgbClr val="00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53" presetClass="entr" fill="hold" nodeType="withEffect">
                                  <p:stCondLst>
                                    <p:cond delay="500"/>
                                  </p:stCondLst>
                                  <p:childTnLst>
                                    <p:set>
                                      <p:cBhvr>
                                        <p:cTn id="6" dur="1" fill="hold">
                                          <p:stCondLst>
                                            <p:cond delay="0"/>
                                          </p:stCondLst>
                                        </p:cTn>
                                        <p:tgtEl>
                                          <p:spTgt spid="331"/>
                                        </p:tgtEl>
                                        <p:attrNameLst>
                                          <p:attrName>style.visibility</p:attrName>
                                        </p:attrNameLst>
                                      </p:cBhvr>
                                      <p:to>
                                        <p:strVal val="visible"/>
                                      </p:to>
                                    </p:set>
                                    <p:anim calcmode="lin" valueType="num">
                                      <p:cBhvr additive="repl">
                                        <p:cTn id="7" dur="1000" fill="hold"/>
                                        <p:tgtEl>
                                          <p:spTgt spid="331"/>
                                        </p:tgtEl>
                                        <p:attrNameLst>
                                          <p:attrName>ppt_w</p:attrName>
                                        </p:attrNameLst>
                                      </p:cBhvr>
                                      <p:tavLst>
                                        <p:tav tm="0">
                                          <p:val>
                                            <p:fltVal val="0"/>
                                          </p:val>
                                        </p:tav>
                                        <p:tav tm="100000">
                                          <p:val>
                                            <p:strVal val="#ppt_w"/>
                                          </p:val>
                                        </p:tav>
                                      </p:tavLst>
                                    </p:anim>
                                    <p:anim calcmode="lin" valueType="num">
                                      <p:cBhvr additive="repl">
                                        <p:cTn id="8" dur="1000" fill="hold"/>
                                        <p:tgtEl>
                                          <p:spTgt spid="331"/>
                                        </p:tgtEl>
                                        <p:attrNameLst>
                                          <p:attrName>ppt_h</p:attrName>
                                        </p:attrNameLst>
                                      </p:cBhvr>
                                      <p:tavLst>
                                        <p:tav tm="0">
                                          <p:val>
                                            <p:fltVal val="0"/>
                                          </p:val>
                                        </p:tav>
                                        <p:tav tm="100000">
                                          <p:val>
                                            <p:strVal val="#ppt_h"/>
                                          </p:val>
                                        </p:tav>
                                      </p:tavLst>
                                    </p:anim>
                                    <p:animEffect transition="in" filter="dissolve">
                                      <p:cBhvr additive="repl">
                                        <p:cTn id="9" dur="1000"/>
                                        <p:tgtEl>
                                          <p:spTgt spid="331"/>
                                        </p:tgtEl>
                                      </p:cBhvr>
                                    </p:animEffect>
                                  </p:childTnLst>
                                </p:cTn>
                              </p:par>
                            </p:childTnLst>
                          </p:cTn>
                        </p:par>
                        <p:par>
                          <p:cTn id="10" fill="hold" nodeType="afterEffect">
                            <p:stCondLst>
                              <p:cond delay="1500"/>
                            </p:stCondLst>
                            <p:childTnLst>
                              <p:par>
                                <p:cTn id="11" presetID="10" presetClass="entr" fill="hold" nodeType="afterEffect">
                                  <p:stCondLst>
                                    <p:cond delay="0"/>
                                  </p:stCondLst>
                                  <p:childTnLst>
                                    <p:set>
                                      <p:cBhvr>
                                        <p:cTn id="12" dur="1" fill="hold">
                                          <p:stCondLst>
                                            <p:cond delay="0"/>
                                          </p:stCondLst>
                                        </p:cTn>
                                        <p:tgtEl>
                                          <p:spTgt spid="332"/>
                                        </p:tgtEl>
                                        <p:attrNameLst>
                                          <p:attrName>style.visibility</p:attrName>
                                        </p:attrNameLst>
                                      </p:cBhvr>
                                      <p:to>
                                        <p:strVal val="visible"/>
                                      </p:to>
                                    </p:set>
                                    <p:animEffect transition="in" filter="dissolve">
                                      <p:cBhvr additive="repl">
                                        <p:cTn id="13" dur="500"/>
                                        <p:tgtEl>
                                          <p:spTgt spid="332"/>
                                        </p:tgtEl>
                                      </p:cBhvr>
                                    </p:animEffect>
                                  </p:childTnLst>
                                </p:cTn>
                              </p:par>
                              <p:par>
                                <p:cTn id="14" presetID="10" presetClass="entr" fill="hold" nodeType="withEffect">
                                  <p:stCondLst>
                                    <p:cond delay="0"/>
                                  </p:stCondLst>
                                  <p:childTnLst>
                                    <p:set>
                                      <p:cBhvr>
                                        <p:cTn id="15" dur="1" fill="hold">
                                          <p:stCondLst>
                                            <p:cond delay="0"/>
                                          </p:stCondLst>
                                        </p:cTn>
                                        <p:tgtEl>
                                          <p:spTgt spid="333">
                                            <p:txEl>
                                              <p:pRg st="0" end="0"/>
                                            </p:txEl>
                                          </p:spTgt>
                                        </p:tgtEl>
                                        <p:attrNameLst>
                                          <p:attrName>style.visibility</p:attrName>
                                        </p:attrNameLst>
                                      </p:cBhvr>
                                      <p:to>
                                        <p:strVal val="visible"/>
                                      </p:to>
                                    </p:set>
                                    <p:animEffect transition="in" filter="dissolve">
                                      <p:cBhvr additive="repl">
                                        <p:cTn id="16" dur="500"/>
                                        <p:tgtEl>
                                          <p:spTgt spid="333">
                                            <p:txEl>
                                              <p:pRg st="0" end="0"/>
                                            </p:txEl>
                                          </p:spTgt>
                                        </p:tgtEl>
                                      </p:cBhvr>
                                    </p:animEffect>
                                  </p:childTnLst>
                                </p:cTn>
                              </p:par>
                              <p:par>
                                <p:cTn id="17" presetID="10" presetClass="entr" fill="hold" nodeType="withEffect">
                                  <p:stCondLst>
                                    <p:cond delay="0"/>
                                  </p:stCondLst>
                                  <p:childTnLst>
                                    <p:set>
                                      <p:cBhvr>
                                        <p:cTn id="18" dur="1" fill="hold">
                                          <p:stCondLst>
                                            <p:cond delay="0"/>
                                          </p:stCondLst>
                                        </p:cTn>
                                        <p:tgtEl>
                                          <p:spTgt spid="333">
                                            <p:txEl>
                                              <p:pRg st="1" end="1"/>
                                            </p:txEl>
                                          </p:spTgt>
                                        </p:tgtEl>
                                        <p:attrNameLst>
                                          <p:attrName>style.visibility</p:attrName>
                                        </p:attrNameLst>
                                      </p:cBhvr>
                                      <p:to>
                                        <p:strVal val="visible"/>
                                      </p:to>
                                    </p:set>
                                    <p:animEffect transition="in" filter="dissolve">
                                      <p:cBhvr additive="repl">
                                        <p:cTn id="19" dur="500"/>
                                        <p:tgtEl>
                                          <p:spTgt spid="333">
                                            <p:txEl>
                                              <p:pRg st="1" end="1"/>
                                            </p:txEl>
                                          </p:spTgt>
                                        </p:tgtEl>
                                      </p:cBhvr>
                                    </p:animEffect>
                                  </p:childTnLst>
                                </p:cTn>
                              </p:par>
                              <p:par>
                                <p:cTn id="20" presetID="10" presetClass="entr" fill="hold" nodeType="withEffect">
                                  <p:stCondLst>
                                    <p:cond delay="0"/>
                                  </p:stCondLst>
                                  <p:childTnLst>
                                    <p:set>
                                      <p:cBhvr>
                                        <p:cTn id="21" dur="1" fill="hold">
                                          <p:stCondLst>
                                            <p:cond delay="0"/>
                                          </p:stCondLst>
                                        </p:cTn>
                                        <p:tgtEl>
                                          <p:spTgt spid="333">
                                            <p:txEl>
                                              <p:pRg st="2" end="2"/>
                                            </p:txEl>
                                          </p:spTgt>
                                        </p:tgtEl>
                                        <p:attrNameLst>
                                          <p:attrName>style.visibility</p:attrName>
                                        </p:attrNameLst>
                                      </p:cBhvr>
                                      <p:to>
                                        <p:strVal val="visible"/>
                                      </p:to>
                                    </p:set>
                                    <p:animEffect transition="in" filter="dissolve">
                                      <p:cBhvr additive="repl">
                                        <p:cTn id="22" dur="500"/>
                                        <p:tgtEl>
                                          <p:spTgt spid="333">
                                            <p:txEl>
                                              <p:pRg st="2" end="2"/>
                                            </p:txEl>
                                          </p:spTgt>
                                        </p:tgtEl>
                                      </p:cBhvr>
                                    </p:animEffect>
                                  </p:childTnLst>
                                </p:cTn>
                              </p:par>
                              <p:par>
                                <p:cTn id="23" presetID="10" presetClass="entr" fill="hold" nodeType="withEffect">
                                  <p:stCondLst>
                                    <p:cond delay="0"/>
                                  </p:stCondLst>
                                  <p:childTnLst>
                                    <p:set>
                                      <p:cBhvr>
                                        <p:cTn id="24" dur="1" fill="hold">
                                          <p:stCondLst>
                                            <p:cond delay="0"/>
                                          </p:stCondLst>
                                        </p:cTn>
                                        <p:tgtEl>
                                          <p:spTgt spid="333">
                                            <p:txEl>
                                              <p:pRg st="3" end="3"/>
                                            </p:txEl>
                                          </p:spTgt>
                                        </p:tgtEl>
                                        <p:attrNameLst>
                                          <p:attrName>style.visibility</p:attrName>
                                        </p:attrNameLst>
                                      </p:cBhvr>
                                      <p:to>
                                        <p:strVal val="visible"/>
                                      </p:to>
                                    </p:set>
                                    <p:animEffect transition="in" filter="dissolve">
                                      <p:cBhvr additive="repl">
                                        <p:cTn id="25" dur="500"/>
                                        <p:tgtEl>
                                          <p:spTgt spid="333">
                                            <p:txEl>
                                              <p:pRg st="3" end="3"/>
                                            </p:txEl>
                                          </p:spTgt>
                                        </p:tgtEl>
                                      </p:cBhvr>
                                    </p:animEffect>
                                  </p:childTnLst>
                                </p:cTn>
                              </p:par>
                              <p:par>
                                <p:cTn id="26" presetID="10" presetClass="entr" fill="hold" nodeType="withEffect">
                                  <p:stCondLst>
                                    <p:cond delay="0"/>
                                  </p:stCondLst>
                                  <p:childTnLst>
                                    <p:set>
                                      <p:cBhvr>
                                        <p:cTn id="27" dur="1" fill="hold">
                                          <p:stCondLst>
                                            <p:cond delay="0"/>
                                          </p:stCondLst>
                                        </p:cTn>
                                        <p:tgtEl>
                                          <p:spTgt spid="333">
                                            <p:txEl>
                                              <p:pRg st="4" end="4"/>
                                            </p:txEl>
                                          </p:spTgt>
                                        </p:tgtEl>
                                        <p:attrNameLst>
                                          <p:attrName>style.visibility</p:attrName>
                                        </p:attrNameLst>
                                      </p:cBhvr>
                                      <p:to>
                                        <p:strVal val="visible"/>
                                      </p:to>
                                    </p:set>
                                    <p:animEffect transition="in" filter="dissolve">
                                      <p:cBhvr additive="repl">
                                        <p:cTn id="28" dur="500"/>
                                        <p:tgtEl>
                                          <p:spTgt spid="333">
                                            <p:txEl>
                                              <p:pRg st="4" end="4"/>
                                            </p:txEl>
                                          </p:spTgt>
                                        </p:tgtEl>
                                      </p:cBhvr>
                                    </p:animEffect>
                                  </p:childTnLst>
                                </p:cTn>
                              </p:par>
                              <p:par>
                                <p:cTn id="29" presetID="10" presetClass="entr" fill="hold" nodeType="withEffect">
                                  <p:stCondLst>
                                    <p:cond delay="0"/>
                                  </p:stCondLst>
                                  <p:childTnLst>
                                    <p:set>
                                      <p:cBhvr>
                                        <p:cTn id="30" dur="1" fill="hold">
                                          <p:stCondLst>
                                            <p:cond delay="0"/>
                                          </p:stCondLst>
                                        </p:cTn>
                                        <p:tgtEl>
                                          <p:spTgt spid="333">
                                            <p:txEl>
                                              <p:pRg st="5" end="5"/>
                                            </p:txEl>
                                          </p:spTgt>
                                        </p:tgtEl>
                                        <p:attrNameLst>
                                          <p:attrName>style.visibility</p:attrName>
                                        </p:attrNameLst>
                                      </p:cBhvr>
                                      <p:to>
                                        <p:strVal val="visible"/>
                                      </p:to>
                                    </p:set>
                                    <p:animEffect transition="in" filter="dissolve">
                                      <p:cBhvr additive="repl">
                                        <p:cTn id="31" dur="500"/>
                                        <p:tgtEl>
                                          <p:spTgt spid="333">
                                            <p:txEl>
                                              <p:pRg st="5" end="5"/>
                                            </p:txEl>
                                          </p:spTgt>
                                        </p:tgtEl>
                                      </p:cBhvr>
                                    </p:animEffect>
                                  </p:childTnLst>
                                </p:cTn>
                              </p:par>
                              <p:par>
                                <p:cTn id="32" presetID="10" presetClass="entr" fill="hold" nodeType="withEffect">
                                  <p:stCondLst>
                                    <p:cond delay="0"/>
                                  </p:stCondLst>
                                  <p:childTnLst>
                                    <p:set>
                                      <p:cBhvr>
                                        <p:cTn id="33" dur="1" fill="hold">
                                          <p:stCondLst>
                                            <p:cond delay="0"/>
                                          </p:stCondLst>
                                        </p:cTn>
                                        <p:tgtEl>
                                          <p:spTgt spid="333">
                                            <p:txEl>
                                              <p:pRg st="8" end="8"/>
                                            </p:txEl>
                                          </p:spTgt>
                                        </p:tgtEl>
                                        <p:attrNameLst>
                                          <p:attrName>style.visibility</p:attrName>
                                        </p:attrNameLst>
                                      </p:cBhvr>
                                      <p:to>
                                        <p:strVal val="visible"/>
                                      </p:to>
                                    </p:set>
                                    <p:animEffect transition="in" filter="dissolve">
                                      <p:cBhvr additive="repl">
                                        <p:cTn id="34" dur="500"/>
                                        <p:tgtEl>
                                          <p:spTgt spid="3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p:cNvSpPr>
          <p:nvPr>
            <p:ph type="subTitle"/>
          </p:nvPr>
        </p:nvSpPr>
        <p:spPr>
          <a:xfrm>
            <a:off x="30600" y="2046600"/>
            <a:ext cx="4068000" cy="3523680"/>
          </a:xfrm>
          <a:prstGeom prst="rect">
            <a:avLst/>
          </a:prstGeom>
          <a:solidFill>
            <a:srgbClr val="000000">
              <a:alpha val="58000"/>
            </a:srgbClr>
          </a:solidFill>
          <a:ln w="0">
            <a:noFill/>
          </a:ln>
        </p:spPr>
        <p:txBody>
          <a:bodyPr numCol="1" spcCol="0" anchor="t">
            <a:noAutofit/>
          </a:bodyPr>
          <a:lstStyle/>
          <a:p>
            <a:pPr>
              <a:lnSpc>
                <a:spcPct val="80000"/>
              </a:lnSpc>
              <a:spcBef>
                <a:spcPts val="641"/>
              </a:spcBef>
              <a:tabLst>
                <a:tab pos="0" algn="l"/>
              </a:tabLst>
            </a:pPr>
            <a:endParaRPr lang="en-GB" sz="3200" b="0" strike="noStrike" spc="-1">
              <a:latin typeface="Arial"/>
            </a:endParaRPr>
          </a:p>
          <a:p>
            <a:pPr marL="343080" indent="-343080">
              <a:lnSpc>
                <a:spcPct val="80000"/>
              </a:lnSpc>
              <a:spcBef>
                <a:spcPts val="400"/>
              </a:spcBef>
              <a:buClr>
                <a:srgbClr val="FFFFFF"/>
              </a:buClr>
              <a:buFont typeface="Arial"/>
              <a:buChar char="•"/>
              <a:tabLst>
                <a:tab pos="0" algn="l"/>
              </a:tabLst>
            </a:pPr>
            <a:r>
              <a:rPr lang="en-US" sz="2000" b="1" strike="noStrike" spc="-1">
                <a:solidFill>
                  <a:srgbClr val="FFFFFF"/>
                </a:solidFill>
                <a:latin typeface="Arial"/>
                <a:ea typeface="SimSun"/>
              </a:rPr>
              <a:t>13,308 packages delivered </a:t>
            </a:r>
            <a:br/>
            <a:r>
              <a:rPr lang="en-US" sz="2000" b="1" strike="noStrike" spc="-1">
                <a:solidFill>
                  <a:srgbClr val="FFFFFF"/>
                </a:solidFill>
                <a:latin typeface="Arial"/>
                <a:ea typeface="SimSun"/>
              </a:rPr>
              <a:t>in 2020</a:t>
            </a:r>
            <a:br/>
            <a:r>
              <a:rPr lang="en-US" sz="2000" b="1" strike="noStrike" spc="-1">
                <a:solidFill>
                  <a:srgbClr val="FFFFFF"/>
                </a:solidFill>
                <a:latin typeface="Arial"/>
              </a:rPr>
              <a:t> </a:t>
            </a:r>
            <a:endParaRPr lang="en-GB" sz="2000" b="0" strike="noStrike" spc="-1">
              <a:latin typeface="Arial"/>
            </a:endParaRPr>
          </a:p>
          <a:p>
            <a:pPr marL="343080" indent="-343080">
              <a:lnSpc>
                <a:spcPct val="80000"/>
              </a:lnSpc>
              <a:spcBef>
                <a:spcPts val="400"/>
              </a:spcBef>
              <a:buClr>
                <a:srgbClr val="FFFFFF"/>
              </a:buClr>
              <a:buFont typeface="Arial"/>
              <a:buChar char="•"/>
              <a:tabLst>
                <a:tab pos="0" algn="l"/>
              </a:tabLst>
            </a:pPr>
            <a:r>
              <a:rPr lang="en-US" sz="2000" b="1" strike="noStrike" spc="-1">
                <a:solidFill>
                  <a:srgbClr val="FFFFFF"/>
                </a:solidFill>
                <a:latin typeface="Arial"/>
                <a:ea typeface="SimSun"/>
              </a:rPr>
              <a:t>Aug 18 was our busiest ever month – 1,300 jobs</a:t>
            </a:r>
            <a:br/>
            <a:r>
              <a:rPr lang="en-US" sz="2000" b="1" strike="noStrike" spc="-1">
                <a:solidFill>
                  <a:srgbClr val="FFFFFF"/>
                </a:solidFill>
                <a:latin typeface="Arial"/>
              </a:rPr>
              <a:t> </a:t>
            </a:r>
            <a:endParaRPr lang="en-GB" sz="2000" b="0" strike="noStrike" spc="-1">
              <a:latin typeface="Arial"/>
            </a:endParaRPr>
          </a:p>
          <a:p>
            <a:pPr marL="343080" indent="-343080">
              <a:lnSpc>
                <a:spcPct val="80000"/>
              </a:lnSpc>
              <a:spcBef>
                <a:spcPts val="400"/>
              </a:spcBef>
              <a:buClr>
                <a:srgbClr val="FFFFFF"/>
              </a:buClr>
              <a:buFont typeface="Arial"/>
              <a:buChar char="•"/>
              <a:tabLst>
                <a:tab pos="0" algn="l"/>
              </a:tabLst>
            </a:pPr>
            <a:r>
              <a:rPr lang="en-US" sz="2000" b="1" strike="noStrike" spc="-1">
                <a:solidFill>
                  <a:srgbClr val="FFFFFF"/>
                </a:solidFill>
                <a:latin typeface="Arial"/>
                <a:ea typeface="SimSun"/>
              </a:rPr>
              <a:t>75,000 jobs in total to September 2021</a:t>
            </a:r>
            <a:br/>
            <a:r>
              <a:rPr lang="en-US" sz="2000" b="1" strike="noStrike" spc="-1">
                <a:solidFill>
                  <a:srgbClr val="FFFFFF"/>
                </a:solidFill>
                <a:latin typeface="Arial"/>
              </a:rPr>
              <a:t> </a:t>
            </a:r>
            <a:endParaRPr lang="en-GB" sz="2000" b="0" strike="noStrike" spc="-1">
              <a:latin typeface="Arial"/>
            </a:endParaRPr>
          </a:p>
          <a:p>
            <a:pPr marL="343080" indent="-343080">
              <a:lnSpc>
                <a:spcPct val="80000"/>
              </a:lnSpc>
              <a:spcBef>
                <a:spcPts val="400"/>
              </a:spcBef>
              <a:buClr>
                <a:srgbClr val="FFFFFF"/>
              </a:buClr>
              <a:buFont typeface="Arial"/>
              <a:buChar char="•"/>
              <a:tabLst>
                <a:tab pos="0" algn="l"/>
              </a:tabLst>
            </a:pPr>
            <a:r>
              <a:rPr lang="en-US" sz="2000" b="1" strike="noStrike" spc="-1">
                <a:solidFill>
                  <a:srgbClr val="FFFFFF"/>
                </a:solidFill>
                <a:latin typeface="Arial"/>
                <a:ea typeface="SimSun"/>
              </a:rPr>
              <a:t>We now do more jobs every month than we did in the whole of our first year.</a:t>
            </a:r>
            <a:endParaRPr lang="en-GB" sz="2000" b="0" strike="noStrike" spc="-1">
              <a:latin typeface="Arial"/>
            </a:endParaRPr>
          </a:p>
        </p:txBody>
      </p:sp>
      <p:grpSp>
        <p:nvGrpSpPr>
          <p:cNvPr id="340" name="Group 13"/>
          <p:cNvGrpSpPr/>
          <p:nvPr/>
        </p:nvGrpSpPr>
        <p:grpSpPr>
          <a:xfrm>
            <a:off x="325440" y="128880"/>
            <a:ext cx="5949000" cy="1245960"/>
            <a:chOff x="325440" y="128880"/>
            <a:chExt cx="5949000" cy="1245960"/>
          </a:xfrm>
        </p:grpSpPr>
        <p:sp>
          <p:nvSpPr>
            <p:cNvPr id="341" name="Rounded Rectangle 14"/>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342" name="TextBox 15"/>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343" name="Picture 16"/>
            <p:cNvPicPr/>
            <p:nvPr/>
          </p:nvPicPr>
          <p:blipFill>
            <a:blip r:embed="rId3"/>
            <a:stretch/>
          </p:blipFill>
          <p:spPr>
            <a:xfrm>
              <a:off x="325440" y="128880"/>
              <a:ext cx="1245960" cy="1245960"/>
            </a:xfrm>
            <a:prstGeom prst="rect">
              <a:avLst/>
            </a:prstGeom>
            <a:ln w="0">
              <a:noFill/>
            </a:ln>
          </p:spPr>
        </p:pic>
      </p:grpSp>
      <p:sp>
        <p:nvSpPr>
          <p:cNvPr id="344" name="PlaceHolder 2"/>
          <p:cNvSpPr>
            <a:spLocks noGrp="1"/>
          </p:cNvSpPr>
          <p:nvPr>
            <p:ph type="title"/>
          </p:nvPr>
        </p:nvSpPr>
        <p:spPr>
          <a:xfrm>
            <a:off x="1641600" y="1176120"/>
            <a:ext cx="3728160" cy="615960"/>
          </a:xfrm>
          <a:prstGeom prst="rect">
            <a:avLst/>
          </a:prstGeom>
          <a:noFill/>
          <a:ln w="0">
            <a:noFill/>
          </a:ln>
        </p:spPr>
        <p:txBody>
          <a:bodyPr numCol="1" spcCol="0" anchor="b">
            <a:noAutofit/>
          </a:bodyPr>
          <a:lstStyle/>
          <a:p>
            <a:pPr algn="ctr">
              <a:lnSpc>
                <a:spcPct val="100000"/>
              </a:lnSpc>
            </a:pPr>
            <a:r>
              <a:rPr lang="en-GB" sz="3200" b="0" strike="noStrike" spc="-1">
                <a:solidFill>
                  <a:srgbClr val="FFFFFF"/>
                </a:solidFill>
                <a:latin typeface="Calibri"/>
              </a:rPr>
              <a:t>Some Stats</a:t>
            </a:r>
            <a:endParaRPr lang="en-GB" sz="3200" b="0" strike="noStrike" spc="-1">
              <a:solidFill>
                <a:srgbClr val="000000"/>
              </a:solidFill>
              <a:latin typeface="Arial"/>
            </a:endParaRPr>
          </a:p>
        </p:txBody>
      </p:sp>
      <p:sp>
        <p:nvSpPr>
          <p:cNvPr id="345" name="Rounded Rectangle 12"/>
          <p:cNvSpPr/>
          <p:nvPr/>
        </p:nvSpPr>
        <p:spPr>
          <a:xfrm>
            <a:off x="7956360" y="297720"/>
            <a:ext cx="1007640" cy="907920"/>
          </a:xfrm>
          <a:prstGeom prst="roundRect">
            <a:avLst>
              <a:gd name="adj" fmla="val 16667"/>
            </a:avLst>
          </a:prstGeom>
          <a:blipFill rotWithShape="0">
            <a:blip r:embed="rId4"/>
            <a:srcRect/>
            <a:stretch/>
          </a:blipFill>
          <a:ln w="9525">
            <a:solidFill>
              <a:srgbClr val="000000"/>
            </a:solidFill>
            <a:round/>
          </a:ln>
        </p:spPr>
        <p:style>
          <a:lnRef idx="0">
            <a:scrgbClr r="0" g="0" b="0"/>
          </a:lnRef>
          <a:fillRef idx="0">
            <a:scrgbClr r="0" g="0" b="0"/>
          </a:fillRef>
          <a:effectRef idx="0">
            <a:scrgbClr r="0" g="0" b="0"/>
          </a:effectRef>
          <a:fontRef idx="minor"/>
        </p:style>
      </p:sp>
      <p:graphicFrame>
        <p:nvGraphicFramePr>
          <p:cNvPr id="346" name="Chart 7"/>
          <p:cNvGraphicFramePr/>
          <p:nvPr>
            <p:extLst>
              <p:ext uri="{D42A27DB-BD31-4B8C-83A1-F6EECF244321}">
                <p14:modId xmlns:p14="http://schemas.microsoft.com/office/powerpoint/2010/main" val="823668697"/>
              </p:ext>
            </p:extLst>
          </p:nvPr>
        </p:nvGraphicFramePr>
        <p:xfrm>
          <a:off x="4068000" y="2101320"/>
          <a:ext cx="4896000" cy="406368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AutoShape 3"/>
          <p:cNvSpPr/>
          <p:nvPr/>
        </p:nvSpPr>
        <p:spPr>
          <a:xfrm>
            <a:off x="325440" y="1920960"/>
            <a:ext cx="8567280" cy="453204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sp>
      <p:sp>
        <p:nvSpPr>
          <p:cNvPr id="348" name="Text Box 5"/>
          <p:cNvSpPr/>
          <p:nvPr/>
        </p:nvSpPr>
        <p:spPr>
          <a:xfrm>
            <a:off x="539640" y="2277000"/>
            <a:ext cx="5400000" cy="3444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00000"/>
              </a:lnSpc>
              <a:buClr>
                <a:srgbClr val="FFFFFF"/>
              </a:buClr>
              <a:buFont typeface="Symbol" charset="2"/>
              <a:buChar char=""/>
            </a:pPr>
            <a:r>
              <a:rPr lang="en-US" sz="2000" b="0" strike="noStrike" spc="-1">
                <a:solidFill>
                  <a:srgbClr val="FFFFFF"/>
                </a:solidFill>
                <a:latin typeface="Arial"/>
                <a:ea typeface="SimSun"/>
              </a:rPr>
              <a:t>   Now operating up to 5 vehicles each shift</a:t>
            </a:r>
            <a:endParaRPr lang="en-GB" sz="2000" b="0" strike="noStrike" spc="-1">
              <a:latin typeface="Arial"/>
            </a:endParaRPr>
          </a:p>
          <a:p>
            <a:pPr>
              <a:lnSpc>
                <a:spcPct val="100000"/>
              </a:lnSpc>
            </a:pPr>
            <a:endParaRPr lang="en-GB" sz="2000" b="0" strike="noStrike" spc="-1">
              <a:latin typeface="Arial"/>
            </a:endParaRPr>
          </a:p>
          <a:p>
            <a:pPr marL="263520" indent="-263520">
              <a:lnSpc>
                <a:spcPct val="100000"/>
              </a:lnSpc>
              <a:buClr>
                <a:srgbClr val="FFFFFF"/>
              </a:buClr>
              <a:buFont typeface="Symbol" charset="2"/>
              <a:buChar char=""/>
            </a:pPr>
            <a:r>
              <a:rPr lang="en-US" sz="2000" b="0" strike="noStrike" spc="-1">
                <a:solidFill>
                  <a:srgbClr val="FFFFFF"/>
                </a:solidFill>
                <a:latin typeface="Arial"/>
                <a:ea typeface="SimSun"/>
              </a:rPr>
              <a:t>Jobs from outlying areas (Berwick / Alnwick and Barnard Castle) now becoming much more common.</a:t>
            </a:r>
            <a:endParaRPr lang="en-GB" sz="2000" b="0" strike="noStrike" spc="-1">
              <a:latin typeface="Arial"/>
            </a:endParaRPr>
          </a:p>
          <a:p>
            <a:pPr>
              <a:lnSpc>
                <a:spcPct val="100000"/>
              </a:lnSpc>
            </a:pPr>
            <a:endParaRPr lang="en-GB" sz="2000" b="0" strike="noStrike" spc="-1">
              <a:latin typeface="Arial"/>
            </a:endParaRPr>
          </a:p>
          <a:p>
            <a:pPr marL="263520" indent="-263520">
              <a:lnSpc>
                <a:spcPct val="100000"/>
              </a:lnSpc>
              <a:buClr>
                <a:srgbClr val="FFFFFF"/>
              </a:buClr>
              <a:buFont typeface="Symbol" charset="2"/>
              <a:buChar char=""/>
            </a:pPr>
            <a:r>
              <a:rPr lang="en-US" sz="2000" b="0" strike="noStrike" spc="-1">
                <a:solidFill>
                  <a:srgbClr val="FFFFFF"/>
                </a:solidFill>
                <a:latin typeface="Arial"/>
                <a:ea typeface="SimSun"/>
              </a:rPr>
              <a:t>We also perform a number of Long-Distance Relays with other groups</a:t>
            </a:r>
            <a:endParaRPr lang="en-GB" sz="2000" b="0" strike="noStrike" spc="-1">
              <a:latin typeface="Arial"/>
            </a:endParaRPr>
          </a:p>
          <a:p>
            <a:pPr>
              <a:lnSpc>
                <a:spcPct val="100000"/>
              </a:lnSpc>
            </a:pPr>
            <a:endParaRPr lang="en-GB" sz="2000" b="0" strike="noStrike" spc="-1">
              <a:latin typeface="Arial"/>
            </a:endParaRPr>
          </a:p>
          <a:p>
            <a:pPr marL="263520" indent="-263520">
              <a:lnSpc>
                <a:spcPct val="100000"/>
              </a:lnSpc>
              <a:buClr>
                <a:srgbClr val="FFFFFF"/>
              </a:buClr>
              <a:buFont typeface="Symbol" charset="2"/>
              <a:buChar char=""/>
            </a:pPr>
            <a:r>
              <a:rPr lang="en-US" sz="2000" b="0" strike="noStrike" spc="-1">
                <a:solidFill>
                  <a:srgbClr val="FFFFFF"/>
                </a:solidFill>
                <a:latin typeface="Arial"/>
                <a:ea typeface="SimSun"/>
              </a:rPr>
              <a:t>June 2017 we received the </a:t>
            </a:r>
            <a:br/>
            <a:r>
              <a:rPr lang="en-US" sz="2000" b="0" strike="noStrike" spc="-1">
                <a:solidFill>
                  <a:srgbClr val="FFFFFF"/>
                </a:solidFill>
                <a:latin typeface="Arial"/>
                <a:ea typeface="SimSun"/>
              </a:rPr>
              <a:t>Queen’s Award for Voluntary Service. </a:t>
            </a:r>
            <a:endParaRPr lang="en-GB" sz="2000" b="0" strike="noStrike" spc="-1">
              <a:latin typeface="Arial"/>
            </a:endParaRPr>
          </a:p>
        </p:txBody>
      </p:sp>
      <p:sp>
        <p:nvSpPr>
          <p:cNvPr id="349" name="AutoShape 6"/>
          <p:cNvSpPr/>
          <p:nvPr/>
        </p:nvSpPr>
        <p:spPr>
          <a:xfrm>
            <a:off x="6084720" y="2060640"/>
            <a:ext cx="2234880" cy="2012760"/>
          </a:xfrm>
          <a:prstGeom prst="roundRect">
            <a:avLst>
              <a:gd name="adj" fmla="val 16667"/>
            </a:avLst>
          </a:prstGeom>
          <a:blipFill rotWithShape="0">
            <a:blip r:embed="rId3"/>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350" name="AutoShape 7"/>
          <p:cNvSpPr/>
          <p:nvPr/>
        </p:nvSpPr>
        <p:spPr>
          <a:xfrm>
            <a:off x="6084720" y="4292640"/>
            <a:ext cx="2234880" cy="2012760"/>
          </a:xfrm>
          <a:prstGeom prst="roundRect">
            <a:avLst>
              <a:gd name="adj" fmla="val 16667"/>
            </a:avLst>
          </a:prstGeom>
          <a:blipFill rotWithShape="0">
            <a:blip r:embed="rId4"/>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351" name="AutoShape 20"/>
          <p:cNvSpPr/>
          <p:nvPr/>
        </p:nvSpPr>
        <p:spPr>
          <a:xfrm>
            <a:off x="6084720" y="4287960"/>
            <a:ext cx="2234880" cy="2012760"/>
          </a:xfrm>
          <a:prstGeom prst="roundRect">
            <a:avLst>
              <a:gd name="adj" fmla="val 16667"/>
            </a:avLst>
          </a:prstGeom>
          <a:blipFill rotWithShape="0">
            <a:blip r:embed="rId5"/>
            <a:srcRect/>
            <a:stretch/>
          </a:blipFill>
          <a:ln w="15875">
            <a:solidFill>
              <a:srgbClr val="FFFFFF"/>
            </a:solidFill>
            <a:miter/>
          </a:ln>
        </p:spPr>
        <p:style>
          <a:lnRef idx="0">
            <a:scrgbClr r="0" g="0" b="0"/>
          </a:lnRef>
          <a:fillRef idx="0">
            <a:scrgbClr r="0" g="0" b="0"/>
          </a:fillRef>
          <a:effectRef idx="0">
            <a:scrgbClr r="0" g="0" b="0"/>
          </a:effectRef>
          <a:fontRef idx="minor"/>
        </p:style>
      </p:sp>
      <p:grpSp>
        <p:nvGrpSpPr>
          <p:cNvPr id="352" name="Group 25"/>
          <p:cNvGrpSpPr/>
          <p:nvPr/>
        </p:nvGrpSpPr>
        <p:grpSpPr>
          <a:xfrm>
            <a:off x="325440" y="128880"/>
            <a:ext cx="5949000" cy="1245960"/>
            <a:chOff x="325440" y="128880"/>
            <a:chExt cx="5949000" cy="1245960"/>
          </a:xfrm>
        </p:grpSpPr>
        <p:sp>
          <p:nvSpPr>
            <p:cNvPr id="353" name="Rounded Rectangle 26"/>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354" name="TextBox 27"/>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355" name="Picture 28"/>
            <p:cNvPicPr/>
            <p:nvPr/>
          </p:nvPicPr>
          <p:blipFill>
            <a:blip r:embed="rId6"/>
            <a:stretch/>
          </p:blipFill>
          <p:spPr>
            <a:xfrm>
              <a:off x="325440" y="128880"/>
              <a:ext cx="1245960" cy="1245960"/>
            </a:xfrm>
            <a:prstGeom prst="rect">
              <a:avLst/>
            </a:prstGeom>
            <a:ln w="0">
              <a:noFill/>
            </a:ln>
          </p:spPr>
        </p:pic>
      </p:grpSp>
      <p:sp>
        <p:nvSpPr>
          <p:cNvPr id="356" name="PlaceHolder 1"/>
          <p:cNvSpPr>
            <a:spLocks noGrp="1"/>
          </p:cNvSpPr>
          <p:nvPr>
            <p:ph type="title"/>
          </p:nvPr>
        </p:nvSpPr>
        <p:spPr>
          <a:xfrm>
            <a:off x="2153880" y="1185480"/>
            <a:ext cx="3356640" cy="619920"/>
          </a:xfrm>
          <a:prstGeom prst="rect">
            <a:avLst/>
          </a:prstGeom>
          <a:noFill/>
          <a:ln w="0">
            <a:noFill/>
          </a:ln>
        </p:spPr>
        <p:txBody>
          <a:bodyPr numCol="1" spcCol="0" anchor="b">
            <a:noAutofit/>
          </a:bodyPr>
          <a:lstStyle/>
          <a:p>
            <a:pPr algn="ctr">
              <a:lnSpc>
                <a:spcPct val="100000"/>
              </a:lnSpc>
            </a:pPr>
            <a:r>
              <a:rPr lang="en-GB" sz="3200" b="0" strike="noStrike" spc="-1" dirty="0">
                <a:solidFill>
                  <a:srgbClr val="FFFFFF"/>
                </a:solidFill>
                <a:latin typeface="Calibri"/>
              </a:rPr>
              <a:t>Highlights</a:t>
            </a:r>
            <a:endParaRPr lang="en-GB" sz="3200" b="0" strike="noStrike" spc="-1" dirty="0">
              <a:solidFill>
                <a:srgbClr val="000000"/>
              </a:solidFill>
              <a:latin typeface="Arial"/>
            </a:endParaRPr>
          </a:p>
        </p:txBody>
      </p:sp>
      <p:sp>
        <p:nvSpPr>
          <p:cNvPr id="357" name="Rounded Rectangle 29"/>
          <p:cNvSpPr/>
          <p:nvPr/>
        </p:nvSpPr>
        <p:spPr>
          <a:xfrm>
            <a:off x="7956360" y="297720"/>
            <a:ext cx="1007640" cy="907920"/>
          </a:xfrm>
          <a:prstGeom prst="roundRect">
            <a:avLst>
              <a:gd name="adj" fmla="val 16667"/>
            </a:avLst>
          </a:prstGeom>
          <a:blipFill rotWithShape="0">
            <a:blip r:embed="rId5"/>
            <a:srcRect/>
            <a:stretch/>
          </a:blipFill>
          <a:ln w="9525">
            <a:solidFill>
              <a:srgbClr val="00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53" presetClass="entr" fill="hold" nodeType="withEffect">
                                  <p:stCondLst>
                                    <p:cond delay="500"/>
                                  </p:stCondLst>
                                  <p:childTnLst>
                                    <p:set>
                                      <p:cBhvr>
                                        <p:cTn id="6" dur="1" fill="hold">
                                          <p:stCondLst>
                                            <p:cond delay="0"/>
                                          </p:stCondLst>
                                        </p:cTn>
                                        <p:tgtEl>
                                          <p:spTgt spid="347"/>
                                        </p:tgtEl>
                                        <p:attrNameLst>
                                          <p:attrName>style.visibility</p:attrName>
                                        </p:attrNameLst>
                                      </p:cBhvr>
                                      <p:to>
                                        <p:strVal val="visible"/>
                                      </p:to>
                                    </p:set>
                                    <p:anim calcmode="lin" valueType="num">
                                      <p:cBhvr additive="repl">
                                        <p:cTn id="7" dur="1000" fill="hold"/>
                                        <p:tgtEl>
                                          <p:spTgt spid="347"/>
                                        </p:tgtEl>
                                        <p:attrNameLst>
                                          <p:attrName>ppt_w</p:attrName>
                                        </p:attrNameLst>
                                      </p:cBhvr>
                                      <p:tavLst>
                                        <p:tav tm="0">
                                          <p:val>
                                            <p:fltVal val="0"/>
                                          </p:val>
                                        </p:tav>
                                        <p:tav tm="100000">
                                          <p:val>
                                            <p:strVal val="#ppt_w"/>
                                          </p:val>
                                        </p:tav>
                                      </p:tavLst>
                                    </p:anim>
                                    <p:anim calcmode="lin" valueType="num">
                                      <p:cBhvr additive="repl">
                                        <p:cTn id="8" dur="1000" fill="hold"/>
                                        <p:tgtEl>
                                          <p:spTgt spid="347"/>
                                        </p:tgtEl>
                                        <p:attrNameLst>
                                          <p:attrName>ppt_h</p:attrName>
                                        </p:attrNameLst>
                                      </p:cBhvr>
                                      <p:tavLst>
                                        <p:tav tm="0">
                                          <p:val>
                                            <p:fltVal val="0"/>
                                          </p:val>
                                        </p:tav>
                                        <p:tav tm="100000">
                                          <p:val>
                                            <p:strVal val="#ppt_h"/>
                                          </p:val>
                                        </p:tav>
                                      </p:tavLst>
                                    </p:anim>
                                    <p:animEffect transition="in" filter="dissolve">
                                      <p:cBhvr additive="repl">
                                        <p:cTn id="9" dur="1000"/>
                                        <p:tgtEl>
                                          <p:spTgt spid="347"/>
                                        </p:tgtEl>
                                      </p:cBhvr>
                                    </p:animEffect>
                                  </p:childTnLst>
                                </p:cTn>
                              </p:par>
                            </p:childTnLst>
                          </p:cTn>
                        </p:par>
                        <p:par>
                          <p:cTn id="10" fill="hold" nodeType="afterEffect">
                            <p:stCondLst>
                              <p:cond delay="1500"/>
                            </p:stCondLst>
                            <p:childTnLst>
                              <p:par>
                                <p:cTn id="11" presetID="53" presetClass="entr" fill="hold" nodeType="afterEffect">
                                  <p:stCondLst>
                                    <p:cond delay="500"/>
                                  </p:stCondLst>
                                  <p:childTnLst>
                                    <p:set>
                                      <p:cBhvr>
                                        <p:cTn id="12" dur="1" fill="hold">
                                          <p:stCondLst>
                                            <p:cond delay="0"/>
                                          </p:stCondLst>
                                        </p:cTn>
                                        <p:tgtEl>
                                          <p:spTgt spid="348">
                                            <p:txEl>
                                              <p:pRg st="0" end="0"/>
                                            </p:txEl>
                                          </p:spTgt>
                                        </p:tgtEl>
                                        <p:attrNameLst>
                                          <p:attrName>style.visibility</p:attrName>
                                        </p:attrNameLst>
                                      </p:cBhvr>
                                      <p:to>
                                        <p:strVal val="visible"/>
                                      </p:to>
                                    </p:set>
                                    <p:anim calcmode="lin" valueType="num">
                                      <p:cBhvr additive="repl">
                                        <p:cTn id="13" dur="500" fill="hold"/>
                                        <p:tgtEl>
                                          <p:spTgt spid="348">
                                            <p:txEl>
                                              <p:pRg st="0" end="0"/>
                                            </p:txEl>
                                          </p:spTgt>
                                        </p:tgtEl>
                                        <p:attrNameLst>
                                          <p:attrName>ppt_w</p:attrName>
                                        </p:attrNameLst>
                                      </p:cBhvr>
                                      <p:tavLst>
                                        <p:tav tm="0">
                                          <p:val>
                                            <p:fltVal val="0"/>
                                          </p:val>
                                        </p:tav>
                                        <p:tav tm="100000">
                                          <p:val>
                                            <p:strVal val="#ppt_w"/>
                                          </p:val>
                                        </p:tav>
                                      </p:tavLst>
                                    </p:anim>
                                    <p:anim calcmode="lin" valueType="num">
                                      <p:cBhvr additive="repl">
                                        <p:cTn id="14" dur="500" fill="hold"/>
                                        <p:tgtEl>
                                          <p:spTgt spid="348">
                                            <p:txEl>
                                              <p:pRg st="0" end="0"/>
                                            </p:txEl>
                                          </p:spTgt>
                                        </p:tgtEl>
                                        <p:attrNameLst>
                                          <p:attrName>ppt_h</p:attrName>
                                        </p:attrNameLst>
                                      </p:cBhvr>
                                      <p:tavLst>
                                        <p:tav tm="0">
                                          <p:val>
                                            <p:fltVal val="0"/>
                                          </p:val>
                                        </p:tav>
                                        <p:tav tm="100000">
                                          <p:val>
                                            <p:strVal val="#ppt_h"/>
                                          </p:val>
                                        </p:tav>
                                      </p:tavLst>
                                    </p:anim>
                                    <p:animEffect transition="in" filter="dissolve">
                                      <p:cBhvr additive="repl">
                                        <p:cTn id="15" dur="500"/>
                                        <p:tgtEl>
                                          <p:spTgt spid="348">
                                            <p:txEl>
                                              <p:pRg st="0" end="0"/>
                                            </p:txEl>
                                          </p:spTgt>
                                        </p:tgtEl>
                                      </p:cBhvr>
                                    </p:animEffect>
                                  </p:childTnLst>
                                </p:cTn>
                              </p:par>
                            </p:childTnLst>
                          </p:cTn>
                        </p:par>
                        <p:par>
                          <p:cTn id="16" fill="hold" nodeType="afterEffect">
                            <p:stCondLst>
                              <p:cond delay="2500"/>
                            </p:stCondLst>
                            <p:childTnLst>
                              <p:par>
                                <p:cTn id="17" presetID="31" presetClass="entr" fill="hold" nodeType="afterEffect">
                                  <p:stCondLst>
                                    <p:cond delay="0"/>
                                  </p:stCondLst>
                                  <p:childTnLst>
                                    <p:set>
                                      <p:cBhvr>
                                        <p:cTn id="18" dur="1" fill="hold">
                                          <p:stCondLst>
                                            <p:cond delay="0"/>
                                          </p:stCondLst>
                                        </p:cTn>
                                        <p:tgtEl>
                                          <p:spTgt spid="349"/>
                                        </p:tgtEl>
                                        <p:attrNameLst>
                                          <p:attrName>style.visibility</p:attrName>
                                        </p:attrNameLst>
                                      </p:cBhvr>
                                      <p:to>
                                        <p:strVal val="visible"/>
                                      </p:to>
                                    </p:set>
                                    <p:anim calcmode="lin" valueType="num">
                                      <p:cBhvr additive="repl">
                                        <p:cTn id="19" dur="1000" fill="hold"/>
                                        <p:tgtEl>
                                          <p:spTgt spid="349"/>
                                        </p:tgtEl>
                                        <p:attrNameLst>
                                          <p:attrName>ppt_w</p:attrName>
                                        </p:attrNameLst>
                                      </p:cBhvr>
                                      <p:tavLst>
                                        <p:tav tm="0">
                                          <p:val>
                                            <p:fltVal val="0"/>
                                          </p:val>
                                        </p:tav>
                                        <p:tav tm="100000">
                                          <p:val>
                                            <p:strVal val="#ppt_w"/>
                                          </p:val>
                                        </p:tav>
                                      </p:tavLst>
                                    </p:anim>
                                    <p:anim calcmode="lin" valueType="num">
                                      <p:cBhvr additive="repl">
                                        <p:cTn id="20" dur="1000" fill="hold"/>
                                        <p:tgtEl>
                                          <p:spTgt spid="349"/>
                                        </p:tgtEl>
                                        <p:attrNameLst>
                                          <p:attrName>ppt_h</p:attrName>
                                        </p:attrNameLst>
                                      </p:cBhvr>
                                      <p:tavLst>
                                        <p:tav tm="0">
                                          <p:val>
                                            <p:fltVal val="0"/>
                                          </p:val>
                                        </p:tav>
                                        <p:tav tm="100000">
                                          <p:val>
                                            <p:strVal val="#ppt_h"/>
                                          </p:val>
                                        </p:tav>
                                      </p:tavLst>
                                    </p:anim>
                                    <p:anim calcmode="lin" valueType="num">
                                      <p:cBhvr additive="repl">
                                        <p:cTn id="21" dur="1000" fill="hold"/>
                                        <p:tgtEl>
                                          <p:spTgt spid="349"/>
                                        </p:tgtEl>
                                        <p:attrNameLst>
                                          <p:attrName>r</p:attrName>
                                        </p:attrNameLst>
                                      </p:cBhvr>
                                      <p:tavLst>
                                        <p:tav tm="0">
                                          <p:val>
                                            <p:strVal val="90"/>
                                          </p:val>
                                        </p:tav>
                                        <p:tav tm="100000">
                                          <p:val>
                                            <p:strVal val="0"/>
                                          </p:val>
                                        </p:tav>
                                      </p:tavLst>
                                    </p:anim>
                                    <p:animEffect transition="in" filter="dissolve">
                                      <p:cBhvr additive="repl">
                                        <p:cTn id="22" dur="1000"/>
                                        <p:tgtEl>
                                          <p:spTgt spid="349"/>
                                        </p:tgtEl>
                                      </p:cBhvr>
                                    </p:animEffect>
                                  </p:childTnLst>
                                </p:cTn>
                              </p:par>
                            </p:childTnLst>
                          </p:cTn>
                        </p:par>
                        <p:par>
                          <p:cTn id="23" fill="hold" nodeType="afterEffect">
                            <p:stCondLst>
                              <p:cond delay="3500"/>
                            </p:stCondLst>
                            <p:childTnLst>
                              <p:par>
                                <p:cTn id="24" presetID="31" presetClass="entr" fill="hold" nodeType="afterEffect">
                                  <p:stCondLst>
                                    <p:cond delay="0"/>
                                  </p:stCondLst>
                                  <p:childTnLst>
                                    <p:set>
                                      <p:cBhvr>
                                        <p:cTn id="25" dur="1" fill="hold">
                                          <p:stCondLst>
                                            <p:cond delay="0"/>
                                          </p:stCondLst>
                                        </p:cTn>
                                        <p:tgtEl>
                                          <p:spTgt spid="350"/>
                                        </p:tgtEl>
                                        <p:attrNameLst>
                                          <p:attrName>style.visibility</p:attrName>
                                        </p:attrNameLst>
                                      </p:cBhvr>
                                      <p:to>
                                        <p:strVal val="visible"/>
                                      </p:to>
                                    </p:set>
                                    <p:anim calcmode="lin" valueType="num">
                                      <p:cBhvr additive="repl">
                                        <p:cTn id="26" dur="1000" fill="hold"/>
                                        <p:tgtEl>
                                          <p:spTgt spid="350"/>
                                        </p:tgtEl>
                                        <p:attrNameLst>
                                          <p:attrName>ppt_w</p:attrName>
                                        </p:attrNameLst>
                                      </p:cBhvr>
                                      <p:tavLst>
                                        <p:tav tm="0">
                                          <p:val>
                                            <p:fltVal val="0"/>
                                          </p:val>
                                        </p:tav>
                                        <p:tav tm="100000">
                                          <p:val>
                                            <p:strVal val="#ppt_w"/>
                                          </p:val>
                                        </p:tav>
                                      </p:tavLst>
                                    </p:anim>
                                    <p:anim calcmode="lin" valueType="num">
                                      <p:cBhvr additive="repl">
                                        <p:cTn id="27" dur="1000" fill="hold"/>
                                        <p:tgtEl>
                                          <p:spTgt spid="350"/>
                                        </p:tgtEl>
                                        <p:attrNameLst>
                                          <p:attrName>ppt_h</p:attrName>
                                        </p:attrNameLst>
                                      </p:cBhvr>
                                      <p:tavLst>
                                        <p:tav tm="0">
                                          <p:val>
                                            <p:fltVal val="0"/>
                                          </p:val>
                                        </p:tav>
                                        <p:tav tm="100000">
                                          <p:val>
                                            <p:strVal val="#ppt_h"/>
                                          </p:val>
                                        </p:tav>
                                      </p:tavLst>
                                    </p:anim>
                                    <p:anim calcmode="lin" valueType="num">
                                      <p:cBhvr additive="repl">
                                        <p:cTn id="28" dur="1000" fill="hold"/>
                                        <p:tgtEl>
                                          <p:spTgt spid="350"/>
                                        </p:tgtEl>
                                        <p:attrNameLst>
                                          <p:attrName>r</p:attrName>
                                        </p:attrNameLst>
                                      </p:cBhvr>
                                      <p:tavLst>
                                        <p:tav tm="0">
                                          <p:val>
                                            <p:strVal val="90"/>
                                          </p:val>
                                        </p:tav>
                                        <p:tav tm="100000">
                                          <p:val>
                                            <p:strVal val="0"/>
                                          </p:val>
                                        </p:tav>
                                      </p:tavLst>
                                    </p:anim>
                                    <p:animEffect transition="in" filter="dissolve">
                                      <p:cBhvr additive="repl">
                                        <p:cTn id="29" dur="1000"/>
                                        <p:tgtEl>
                                          <p:spTgt spid="350"/>
                                        </p:tgtEl>
                                      </p:cBhvr>
                                    </p:animEffect>
                                  </p:childTnLst>
                                </p:cTn>
                              </p:par>
                            </p:childTnLst>
                          </p:cTn>
                        </p:par>
                        <p:par>
                          <p:cTn id="30" fill="hold" nodeType="withEffect">
                            <p:stCondLst>
                              <p:cond delay="4500"/>
                            </p:stCondLst>
                            <p:childTnLst>
                              <p:par>
                                <p:cTn id="31" presetID="53" presetClass="entr" fill="hold" nodeType="afterEffect">
                                  <p:stCondLst>
                                    <p:cond delay="0"/>
                                  </p:stCondLst>
                                  <p:childTnLst>
                                    <p:set>
                                      <p:cBhvr>
                                        <p:cTn id="32" dur="1" fill="hold">
                                          <p:stCondLst>
                                            <p:cond delay="0"/>
                                          </p:stCondLst>
                                        </p:cTn>
                                        <p:tgtEl>
                                          <p:spTgt spid="348">
                                            <p:txEl>
                                              <p:pRg st="2" end="2"/>
                                            </p:txEl>
                                          </p:spTgt>
                                        </p:tgtEl>
                                        <p:attrNameLst>
                                          <p:attrName>style.visibility</p:attrName>
                                        </p:attrNameLst>
                                      </p:cBhvr>
                                      <p:to>
                                        <p:strVal val="visible"/>
                                      </p:to>
                                    </p:set>
                                    <p:anim calcmode="lin" valueType="num">
                                      <p:cBhvr additive="repl">
                                        <p:cTn id="33" dur="500" fill="hold"/>
                                        <p:tgtEl>
                                          <p:spTgt spid="348">
                                            <p:txEl>
                                              <p:pRg st="2" end="2"/>
                                            </p:txEl>
                                          </p:spTgt>
                                        </p:tgtEl>
                                        <p:attrNameLst>
                                          <p:attrName>ppt_w</p:attrName>
                                        </p:attrNameLst>
                                      </p:cBhvr>
                                      <p:tavLst>
                                        <p:tav tm="0">
                                          <p:val>
                                            <p:fltVal val="0"/>
                                          </p:val>
                                        </p:tav>
                                        <p:tav tm="100000">
                                          <p:val>
                                            <p:strVal val="#ppt_w"/>
                                          </p:val>
                                        </p:tav>
                                      </p:tavLst>
                                    </p:anim>
                                    <p:anim calcmode="lin" valueType="num">
                                      <p:cBhvr additive="repl">
                                        <p:cTn id="34" dur="500" fill="hold"/>
                                        <p:tgtEl>
                                          <p:spTgt spid="348">
                                            <p:txEl>
                                              <p:pRg st="2" end="2"/>
                                            </p:txEl>
                                          </p:spTgt>
                                        </p:tgtEl>
                                        <p:attrNameLst>
                                          <p:attrName>ppt_h</p:attrName>
                                        </p:attrNameLst>
                                      </p:cBhvr>
                                      <p:tavLst>
                                        <p:tav tm="0">
                                          <p:val>
                                            <p:fltVal val="0"/>
                                          </p:val>
                                        </p:tav>
                                        <p:tav tm="100000">
                                          <p:val>
                                            <p:strVal val="#ppt_h"/>
                                          </p:val>
                                        </p:tav>
                                      </p:tavLst>
                                    </p:anim>
                                    <p:animEffect transition="in" filter="dissolve">
                                      <p:cBhvr additive="repl">
                                        <p:cTn id="35" dur="500"/>
                                        <p:tgtEl>
                                          <p:spTgt spid="348">
                                            <p:txEl>
                                              <p:pRg st="2" end="2"/>
                                            </p:txEl>
                                          </p:spTgt>
                                        </p:tgtEl>
                                      </p:cBhvr>
                                    </p:animEffect>
                                  </p:childTnLst>
                                </p:cTn>
                              </p:par>
                            </p:childTnLst>
                          </p:cTn>
                        </p:par>
                        <p:par>
                          <p:cTn id="36" fill="hold">
                            <p:stCondLst>
                              <p:cond delay="5000"/>
                            </p:stCondLst>
                            <p:childTnLst>
                              <p:par>
                                <p:cTn id="37" presetID="53" presetClass="entr" fill="hold" nodeType="afterEffect">
                                  <p:stCondLst>
                                    <p:cond delay="0"/>
                                  </p:stCondLst>
                                  <p:childTnLst>
                                    <p:set>
                                      <p:cBhvr>
                                        <p:cTn id="38" dur="1" fill="hold">
                                          <p:stCondLst>
                                            <p:cond delay="0"/>
                                          </p:stCondLst>
                                        </p:cTn>
                                        <p:tgtEl>
                                          <p:spTgt spid="348">
                                            <p:txEl>
                                              <p:pRg st="4" end="4"/>
                                            </p:txEl>
                                          </p:spTgt>
                                        </p:tgtEl>
                                        <p:attrNameLst>
                                          <p:attrName>style.visibility</p:attrName>
                                        </p:attrNameLst>
                                      </p:cBhvr>
                                      <p:to>
                                        <p:strVal val="visible"/>
                                      </p:to>
                                    </p:set>
                                    <p:anim calcmode="lin" valueType="num">
                                      <p:cBhvr additive="repl">
                                        <p:cTn id="39" dur="500" fill="hold"/>
                                        <p:tgtEl>
                                          <p:spTgt spid="348">
                                            <p:txEl>
                                              <p:pRg st="4" end="4"/>
                                            </p:txEl>
                                          </p:spTgt>
                                        </p:tgtEl>
                                        <p:attrNameLst>
                                          <p:attrName>ppt_w</p:attrName>
                                        </p:attrNameLst>
                                      </p:cBhvr>
                                      <p:tavLst>
                                        <p:tav tm="0">
                                          <p:val>
                                            <p:fltVal val="0"/>
                                          </p:val>
                                        </p:tav>
                                        <p:tav tm="100000">
                                          <p:val>
                                            <p:strVal val="#ppt_w"/>
                                          </p:val>
                                        </p:tav>
                                      </p:tavLst>
                                    </p:anim>
                                    <p:anim calcmode="lin" valueType="num">
                                      <p:cBhvr additive="repl">
                                        <p:cTn id="40" dur="500" fill="hold"/>
                                        <p:tgtEl>
                                          <p:spTgt spid="348">
                                            <p:txEl>
                                              <p:pRg st="4" end="4"/>
                                            </p:txEl>
                                          </p:spTgt>
                                        </p:tgtEl>
                                        <p:attrNameLst>
                                          <p:attrName>ppt_h</p:attrName>
                                        </p:attrNameLst>
                                      </p:cBhvr>
                                      <p:tavLst>
                                        <p:tav tm="0">
                                          <p:val>
                                            <p:fltVal val="0"/>
                                          </p:val>
                                        </p:tav>
                                        <p:tav tm="100000">
                                          <p:val>
                                            <p:strVal val="#ppt_h"/>
                                          </p:val>
                                        </p:tav>
                                      </p:tavLst>
                                    </p:anim>
                                    <p:animEffect transition="in" filter="dissolve">
                                      <p:cBhvr additive="repl">
                                        <p:cTn id="41" dur="500"/>
                                        <p:tgtEl>
                                          <p:spTgt spid="348">
                                            <p:txEl>
                                              <p:pRg st="4" end="4"/>
                                            </p:txEl>
                                          </p:spTgt>
                                        </p:tgtEl>
                                      </p:cBhvr>
                                    </p:animEffect>
                                  </p:childTnLst>
                                </p:cTn>
                              </p:par>
                            </p:childTnLst>
                          </p:cTn>
                        </p:par>
                      </p:childTnLst>
                    </p:cTn>
                  </p:par>
                  <p:par>
                    <p:cTn id="42" fill="hold" nodeType="clickEffect">
                      <p:stCondLst>
                        <p:cond delay="indefinite"/>
                      </p:stCondLst>
                      <p:childTnLst>
                        <p:par>
                          <p:cTn id="43" fill="hold" nodeType="withEffect">
                            <p:stCondLst>
                              <p:cond delay="0"/>
                            </p:stCondLst>
                            <p:childTnLst>
                              <p:par>
                                <p:cTn id="44" presetID="53" presetClass="entr" fill="hold" nodeType="clickEffect">
                                  <p:stCondLst>
                                    <p:cond delay="0"/>
                                  </p:stCondLst>
                                  <p:childTnLst>
                                    <p:set>
                                      <p:cBhvr>
                                        <p:cTn id="45" dur="1" fill="hold">
                                          <p:stCondLst>
                                            <p:cond delay="0"/>
                                          </p:stCondLst>
                                        </p:cTn>
                                        <p:tgtEl>
                                          <p:spTgt spid="348">
                                            <p:txEl>
                                              <p:pRg st="6" end="6"/>
                                            </p:txEl>
                                          </p:spTgt>
                                        </p:tgtEl>
                                        <p:attrNameLst>
                                          <p:attrName>style.visibility</p:attrName>
                                        </p:attrNameLst>
                                      </p:cBhvr>
                                      <p:to>
                                        <p:strVal val="visible"/>
                                      </p:to>
                                    </p:set>
                                    <p:anim calcmode="lin" valueType="num">
                                      <p:cBhvr additive="repl">
                                        <p:cTn id="46" dur="500" fill="hold"/>
                                        <p:tgtEl>
                                          <p:spTgt spid="348">
                                            <p:txEl>
                                              <p:pRg st="6" end="6"/>
                                            </p:txEl>
                                          </p:spTgt>
                                        </p:tgtEl>
                                        <p:attrNameLst>
                                          <p:attrName>ppt_w</p:attrName>
                                        </p:attrNameLst>
                                      </p:cBhvr>
                                      <p:tavLst>
                                        <p:tav tm="0">
                                          <p:val>
                                            <p:fltVal val="0"/>
                                          </p:val>
                                        </p:tav>
                                        <p:tav tm="100000">
                                          <p:val>
                                            <p:strVal val="#ppt_w"/>
                                          </p:val>
                                        </p:tav>
                                      </p:tavLst>
                                    </p:anim>
                                    <p:anim calcmode="lin" valueType="num">
                                      <p:cBhvr additive="repl">
                                        <p:cTn id="47" dur="500" fill="hold"/>
                                        <p:tgtEl>
                                          <p:spTgt spid="348">
                                            <p:txEl>
                                              <p:pRg st="6" end="6"/>
                                            </p:txEl>
                                          </p:spTgt>
                                        </p:tgtEl>
                                        <p:attrNameLst>
                                          <p:attrName>ppt_h</p:attrName>
                                        </p:attrNameLst>
                                      </p:cBhvr>
                                      <p:tavLst>
                                        <p:tav tm="0">
                                          <p:val>
                                            <p:fltVal val="0"/>
                                          </p:val>
                                        </p:tav>
                                        <p:tav tm="100000">
                                          <p:val>
                                            <p:strVal val="#ppt_h"/>
                                          </p:val>
                                        </p:tav>
                                      </p:tavLst>
                                    </p:anim>
                                    <p:animEffect transition="in" filter="dissolve">
                                      <p:cBhvr additive="repl">
                                        <p:cTn id="48" dur="500"/>
                                        <p:tgtEl>
                                          <p:spTgt spid="348">
                                            <p:txEl>
                                              <p:pRg st="6" end="6"/>
                                            </p:txEl>
                                          </p:spTgt>
                                        </p:tgtEl>
                                      </p:cBhvr>
                                    </p:animEffect>
                                  </p:childTnLst>
                                </p:cTn>
                              </p:par>
                              <p:par>
                                <p:cTn id="49" presetID="31" presetClass="entr" fill="hold" nodeType="withEffect">
                                  <p:stCondLst>
                                    <p:cond delay="0"/>
                                  </p:stCondLst>
                                  <p:childTnLst>
                                    <p:set>
                                      <p:cBhvr>
                                        <p:cTn id="50" dur="1" fill="hold">
                                          <p:stCondLst>
                                            <p:cond delay="0"/>
                                          </p:stCondLst>
                                        </p:cTn>
                                        <p:tgtEl>
                                          <p:spTgt spid="351"/>
                                        </p:tgtEl>
                                        <p:attrNameLst>
                                          <p:attrName>style.visibility</p:attrName>
                                        </p:attrNameLst>
                                      </p:cBhvr>
                                      <p:to>
                                        <p:strVal val="visible"/>
                                      </p:to>
                                    </p:set>
                                    <p:anim calcmode="lin" valueType="num">
                                      <p:cBhvr additive="repl">
                                        <p:cTn id="51" dur="1000" fill="hold"/>
                                        <p:tgtEl>
                                          <p:spTgt spid="351"/>
                                        </p:tgtEl>
                                        <p:attrNameLst>
                                          <p:attrName>ppt_w</p:attrName>
                                        </p:attrNameLst>
                                      </p:cBhvr>
                                      <p:tavLst>
                                        <p:tav tm="0">
                                          <p:val>
                                            <p:fltVal val="0"/>
                                          </p:val>
                                        </p:tav>
                                        <p:tav tm="100000">
                                          <p:val>
                                            <p:strVal val="#ppt_w"/>
                                          </p:val>
                                        </p:tav>
                                      </p:tavLst>
                                    </p:anim>
                                    <p:anim calcmode="lin" valueType="num">
                                      <p:cBhvr additive="repl">
                                        <p:cTn id="52" dur="1000" fill="hold"/>
                                        <p:tgtEl>
                                          <p:spTgt spid="351"/>
                                        </p:tgtEl>
                                        <p:attrNameLst>
                                          <p:attrName>ppt_h</p:attrName>
                                        </p:attrNameLst>
                                      </p:cBhvr>
                                      <p:tavLst>
                                        <p:tav tm="0">
                                          <p:val>
                                            <p:fltVal val="0"/>
                                          </p:val>
                                        </p:tav>
                                        <p:tav tm="100000">
                                          <p:val>
                                            <p:strVal val="#ppt_h"/>
                                          </p:val>
                                        </p:tav>
                                      </p:tavLst>
                                    </p:anim>
                                    <p:anim calcmode="lin" valueType="num">
                                      <p:cBhvr additive="repl">
                                        <p:cTn id="53" dur="1000" fill="hold"/>
                                        <p:tgtEl>
                                          <p:spTgt spid="351"/>
                                        </p:tgtEl>
                                        <p:attrNameLst>
                                          <p:attrName>r</p:attrName>
                                        </p:attrNameLst>
                                      </p:cBhvr>
                                      <p:tavLst>
                                        <p:tav tm="0">
                                          <p:val>
                                            <p:strVal val="90"/>
                                          </p:val>
                                        </p:tav>
                                        <p:tav tm="100000">
                                          <p:val>
                                            <p:strVal val="0"/>
                                          </p:val>
                                        </p:tav>
                                      </p:tavLst>
                                    </p:anim>
                                    <p:animEffect transition="in" filter="dissolve">
                                      <p:cBhvr additive="repl">
                                        <p:cTn id="54" dur="10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AutoShape 3"/>
          <p:cNvSpPr/>
          <p:nvPr/>
        </p:nvSpPr>
        <p:spPr>
          <a:xfrm>
            <a:off x="325440" y="1920960"/>
            <a:ext cx="8567280" cy="453204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sp>
      <p:sp>
        <p:nvSpPr>
          <p:cNvPr id="348" name="Text Box 5"/>
          <p:cNvSpPr/>
          <p:nvPr/>
        </p:nvSpPr>
        <p:spPr>
          <a:xfrm>
            <a:off x="539640" y="2277000"/>
            <a:ext cx="5400000" cy="42150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00000"/>
              </a:lnSpc>
              <a:buClr>
                <a:srgbClr val="FFFFFF"/>
              </a:buClr>
              <a:buFont typeface="Symbol" charset="2"/>
              <a:buChar char=""/>
            </a:pPr>
            <a:r>
              <a:rPr lang="en-GB" sz="2000" b="0" strike="noStrike" spc="-1" dirty="0">
                <a:solidFill>
                  <a:srgbClr val="FFFFFF"/>
                </a:solidFill>
                <a:latin typeface="Arial"/>
                <a:ea typeface="SimSun"/>
              </a:rPr>
              <a:t>We have continued to operate as normal throughout the pandemic.</a:t>
            </a:r>
            <a:br>
              <a:rPr lang="en-GB" sz="2000" b="0" strike="noStrike" spc="-1" dirty="0">
                <a:solidFill>
                  <a:srgbClr val="FFFFFF"/>
                </a:solidFill>
                <a:latin typeface="Arial"/>
                <a:ea typeface="SimSun"/>
              </a:rPr>
            </a:br>
            <a:endParaRPr lang="en-GB" sz="2000" b="0" strike="noStrike" spc="-1" dirty="0">
              <a:solidFill>
                <a:srgbClr val="FFFFFF"/>
              </a:solidFill>
              <a:latin typeface="Arial"/>
              <a:ea typeface="SimSun"/>
            </a:endParaRPr>
          </a:p>
          <a:p>
            <a:pPr marL="216000" indent="-216000">
              <a:lnSpc>
                <a:spcPct val="100000"/>
              </a:lnSpc>
              <a:buClr>
                <a:srgbClr val="FFFFFF"/>
              </a:buClr>
              <a:buFont typeface="Symbol" charset="2"/>
              <a:buChar char=""/>
            </a:pPr>
            <a:r>
              <a:rPr lang="en-GB" sz="2000" spc="-1" dirty="0">
                <a:solidFill>
                  <a:srgbClr val="FFFFFF"/>
                </a:solidFill>
                <a:latin typeface="Arial"/>
                <a:ea typeface="SimSun"/>
              </a:rPr>
              <a:t>Newcastle hospitals asked us to provide daytime coverage too. </a:t>
            </a:r>
          </a:p>
          <a:p>
            <a:pPr marL="673200" lvl="1" indent="-216000">
              <a:buClr>
                <a:srgbClr val="FFFFFF"/>
              </a:buClr>
              <a:buFont typeface="Symbol" charset="2"/>
              <a:buChar char=""/>
            </a:pPr>
            <a:r>
              <a:rPr lang="en-GB" sz="1600" b="0" strike="noStrike" spc="-1" dirty="0">
                <a:solidFill>
                  <a:srgbClr val="FFFFFF"/>
                </a:solidFill>
                <a:latin typeface="Arial"/>
                <a:ea typeface="SimSun"/>
              </a:rPr>
              <a:t>Regular scheduled runs of Covid samples between laboratories</a:t>
            </a:r>
          </a:p>
          <a:p>
            <a:pPr marL="673200" lvl="1" indent="-216000">
              <a:buClr>
                <a:srgbClr val="FFFFFF"/>
              </a:buClr>
              <a:buFont typeface="Symbol" charset="2"/>
              <a:buChar char=""/>
            </a:pPr>
            <a:r>
              <a:rPr lang="en-GB" sz="1600" spc="-1" dirty="0">
                <a:solidFill>
                  <a:srgbClr val="FFFFFF"/>
                </a:solidFill>
                <a:latin typeface="Arial"/>
                <a:ea typeface="SimSun"/>
              </a:rPr>
              <a:t>Delivery of medication</a:t>
            </a:r>
            <a:endParaRPr lang="en-GB" sz="1600" b="0" strike="noStrike" spc="-1" dirty="0">
              <a:latin typeface="Arial"/>
            </a:endParaRPr>
          </a:p>
          <a:p>
            <a:pPr marL="263520" indent="-263520">
              <a:lnSpc>
                <a:spcPct val="100000"/>
              </a:lnSpc>
              <a:buClr>
                <a:srgbClr val="FFFFFF"/>
              </a:buClr>
              <a:buFont typeface="Symbol" charset="2"/>
              <a:buChar char=""/>
            </a:pPr>
            <a:endParaRPr lang="en-GB" sz="2000" b="0" strike="noStrike" spc="-1" dirty="0">
              <a:latin typeface="Arial"/>
            </a:endParaRPr>
          </a:p>
          <a:p>
            <a:pPr marL="263520" indent="-263520">
              <a:lnSpc>
                <a:spcPct val="100000"/>
              </a:lnSpc>
              <a:buClr>
                <a:srgbClr val="FFFFFF"/>
              </a:buClr>
              <a:buFont typeface="Symbol" charset="2"/>
              <a:buChar char=""/>
            </a:pPr>
            <a:r>
              <a:rPr lang="en-US" sz="2000" b="0" strike="noStrike" spc="-1" dirty="0">
                <a:solidFill>
                  <a:srgbClr val="FFFFFF"/>
                </a:solidFill>
                <a:latin typeface="Arial"/>
                <a:ea typeface="SimSun"/>
              </a:rPr>
              <a:t>Lockdown meant fundraising was hit badly</a:t>
            </a:r>
          </a:p>
          <a:p>
            <a:pPr marL="263520" indent="-263520">
              <a:lnSpc>
                <a:spcPct val="100000"/>
              </a:lnSpc>
              <a:buClr>
                <a:srgbClr val="FFFFFF"/>
              </a:buClr>
              <a:buFont typeface="Symbol" charset="2"/>
              <a:buChar char=""/>
            </a:pPr>
            <a:endParaRPr lang="en-US" sz="2000" b="0" strike="noStrike" spc="-1" dirty="0">
              <a:solidFill>
                <a:srgbClr val="FFFFFF"/>
              </a:solidFill>
              <a:latin typeface="Arial"/>
              <a:ea typeface="SimSun"/>
            </a:endParaRPr>
          </a:p>
          <a:p>
            <a:pPr marL="263520" indent="-263520">
              <a:lnSpc>
                <a:spcPct val="100000"/>
              </a:lnSpc>
              <a:buClr>
                <a:srgbClr val="FFFFFF"/>
              </a:buClr>
              <a:buFont typeface="Symbol" charset="2"/>
              <a:buChar char=""/>
            </a:pPr>
            <a:r>
              <a:rPr lang="en-US" sz="2000" spc="-1" dirty="0">
                <a:solidFill>
                  <a:srgbClr val="FFFFFF"/>
                </a:solidFill>
                <a:latin typeface="Arial"/>
                <a:ea typeface="SimSun"/>
              </a:rPr>
              <a:t>Recruitment and Training also affected – many tasks moved on-line</a:t>
            </a:r>
            <a:r>
              <a:rPr lang="en-US" sz="2000" b="0" strike="noStrike" spc="-1" dirty="0">
                <a:solidFill>
                  <a:srgbClr val="FFFFFF"/>
                </a:solidFill>
                <a:latin typeface="Arial"/>
                <a:ea typeface="SimSun"/>
              </a:rPr>
              <a:t>.</a:t>
            </a:r>
            <a:endParaRPr lang="en-GB" sz="2000" b="0" strike="noStrike" spc="-1" dirty="0">
              <a:latin typeface="Arial"/>
            </a:endParaRPr>
          </a:p>
          <a:p>
            <a:pPr>
              <a:lnSpc>
                <a:spcPct val="100000"/>
              </a:lnSpc>
            </a:pPr>
            <a:endParaRPr lang="en-GB" sz="2000" b="0" strike="noStrike" spc="-1" dirty="0">
              <a:latin typeface="Arial"/>
            </a:endParaRPr>
          </a:p>
        </p:txBody>
      </p:sp>
      <p:sp>
        <p:nvSpPr>
          <p:cNvPr id="349" name="AutoShape 6"/>
          <p:cNvSpPr/>
          <p:nvPr/>
        </p:nvSpPr>
        <p:spPr>
          <a:xfrm>
            <a:off x="6274440" y="2098080"/>
            <a:ext cx="2234880" cy="2012760"/>
          </a:xfrm>
          <a:prstGeom prst="roundRect">
            <a:avLst>
              <a:gd name="adj" fmla="val 16667"/>
            </a:avLst>
          </a:prstGeom>
          <a:blipFill rotWithShape="0">
            <a:blip r:embed="rId3"/>
            <a:srcRect/>
            <a:stretch>
              <a:fillRect/>
            </a:stretch>
          </a:blipFill>
          <a:ln w="15875">
            <a:solidFill>
              <a:srgbClr val="FFFFFF"/>
            </a:solidFill>
            <a:miter/>
          </a:ln>
        </p:spPr>
        <p:style>
          <a:lnRef idx="0">
            <a:scrgbClr r="0" g="0" b="0"/>
          </a:lnRef>
          <a:fillRef idx="0">
            <a:scrgbClr r="0" g="0" b="0"/>
          </a:fillRef>
          <a:effectRef idx="0">
            <a:scrgbClr r="0" g="0" b="0"/>
          </a:effectRef>
          <a:fontRef idx="minor"/>
        </p:style>
      </p:sp>
      <p:sp>
        <p:nvSpPr>
          <p:cNvPr id="351" name="AutoShape 20"/>
          <p:cNvSpPr/>
          <p:nvPr/>
        </p:nvSpPr>
        <p:spPr>
          <a:xfrm>
            <a:off x="6298740" y="4275540"/>
            <a:ext cx="2234880" cy="2012760"/>
          </a:xfrm>
          <a:prstGeom prst="roundRect">
            <a:avLst>
              <a:gd name="adj" fmla="val 16667"/>
            </a:avLst>
          </a:prstGeom>
          <a:blipFill rotWithShape="0">
            <a:blip r:embed="rId4"/>
            <a:srcRect/>
            <a:stretch>
              <a:fillRect/>
            </a:stretch>
          </a:blipFill>
          <a:ln w="15875">
            <a:solidFill>
              <a:srgbClr val="FFFFFF"/>
            </a:solidFill>
            <a:miter/>
          </a:ln>
        </p:spPr>
        <p:style>
          <a:lnRef idx="0">
            <a:scrgbClr r="0" g="0" b="0"/>
          </a:lnRef>
          <a:fillRef idx="0">
            <a:scrgbClr r="0" g="0" b="0"/>
          </a:fillRef>
          <a:effectRef idx="0">
            <a:scrgbClr r="0" g="0" b="0"/>
          </a:effectRef>
          <a:fontRef idx="minor"/>
        </p:style>
        <p:txBody>
          <a:bodyPr/>
          <a:lstStyle/>
          <a:p>
            <a:endParaRPr lang="en-GB" dirty="0"/>
          </a:p>
        </p:txBody>
      </p:sp>
      <p:grpSp>
        <p:nvGrpSpPr>
          <p:cNvPr id="352" name="Group 25"/>
          <p:cNvGrpSpPr/>
          <p:nvPr/>
        </p:nvGrpSpPr>
        <p:grpSpPr>
          <a:xfrm>
            <a:off x="325440" y="128880"/>
            <a:ext cx="5949000" cy="1245960"/>
            <a:chOff x="325440" y="128880"/>
            <a:chExt cx="5949000" cy="1245960"/>
          </a:xfrm>
        </p:grpSpPr>
        <p:sp>
          <p:nvSpPr>
            <p:cNvPr id="353" name="Rounded Rectangle 26"/>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354" name="TextBox 27"/>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355" name="Picture 28"/>
            <p:cNvPicPr/>
            <p:nvPr/>
          </p:nvPicPr>
          <p:blipFill>
            <a:blip r:embed="rId5"/>
            <a:stretch/>
          </p:blipFill>
          <p:spPr>
            <a:xfrm>
              <a:off x="325440" y="128880"/>
              <a:ext cx="1245960" cy="1245960"/>
            </a:xfrm>
            <a:prstGeom prst="rect">
              <a:avLst/>
            </a:prstGeom>
            <a:ln w="0">
              <a:noFill/>
            </a:ln>
          </p:spPr>
        </p:pic>
      </p:grpSp>
      <p:sp>
        <p:nvSpPr>
          <p:cNvPr id="356" name="PlaceHolder 1"/>
          <p:cNvSpPr>
            <a:spLocks noGrp="1"/>
          </p:cNvSpPr>
          <p:nvPr>
            <p:ph type="title"/>
          </p:nvPr>
        </p:nvSpPr>
        <p:spPr>
          <a:xfrm>
            <a:off x="2153879" y="1185480"/>
            <a:ext cx="4511325" cy="619920"/>
          </a:xfrm>
          <a:prstGeom prst="rect">
            <a:avLst/>
          </a:prstGeom>
          <a:noFill/>
          <a:ln w="0">
            <a:noFill/>
          </a:ln>
        </p:spPr>
        <p:txBody>
          <a:bodyPr numCol="1" spcCol="0" anchor="b">
            <a:noAutofit/>
          </a:bodyPr>
          <a:lstStyle/>
          <a:p>
            <a:pPr algn="ctr">
              <a:lnSpc>
                <a:spcPct val="100000"/>
              </a:lnSpc>
            </a:pPr>
            <a:r>
              <a:rPr lang="en-GB" sz="3200" b="0" strike="noStrike" spc="-1" dirty="0">
                <a:solidFill>
                  <a:srgbClr val="FFFFFF"/>
                </a:solidFill>
                <a:latin typeface="Calibri"/>
              </a:rPr>
              <a:t>NBB and Covid Pandemic</a:t>
            </a:r>
            <a:endParaRPr lang="en-GB" sz="3200" b="0" strike="noStrike" spc="-1" dirty="0">
              <a:solidFill>
                <a:srgbClr val="000000"/>
              </a:solidFill>
              <a:latin typeface="Arial"/>
            </a:endParaRPr>
          </a:p>
        </p:txBody>
      </p:sp>
    </p:spTree>
    <p:extLst>
      <p:ext uri="{BB962C8B-B14F-4D97-AF65-F5344CB8AC3E}">
        <p14:creationId xmlns:p14="http://schemas.microsoft.com/office/powerpoint/2010/main" val="170247313"/>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53" presetClass="entr" fill="hold" nodeType="withEffect">
                                  <p:stCondLst>
                                    <p:cond delay="500"/>
                                  </p:stCondLst>
                                  <p:childTnLst>
                                    <p:set>
                                      <p:cBhvr>
                                        <p:cTn id="6" dur="1" fill="hold">
                                          <p:stCondLst>
                                            <p:cond delay="0"/>
                                          </p:stCondLst>
                                        </p:cTn>
                                        <p:tgtEl>
                                          <p:spTgt spid="347"/>
                                        </p:tgtEl>
                                        <p:attrNameLst>
                                          <p:attrName>style.visibility</p:attrName>
                                        </p:attrNameLst>
                                      </p:cBhvr>
                                      <p:to>
                                        <p:strVal val="visible"/>
                                      </p:to>
                                    </p:set>
                                    <p:anim calcmode="lin" valueType="num">
                                      <p:cBhvr additive="repl">
                                        <p:cTn id="7" dur="1000" fill="hold"/>
                                        <p:tgtEl>
                                          <p:spTgt spid="347"/>
                                        </p:tgtEl>
                                        <p:attrNameLst>
                                          <p:attrName>ppt_w</p:attrName>
                                        </p:attrNameLst>
                                      </p:cBhvr>
                                      <p:tavLst>
                                        <p:tav tm="0">
                                          <p:val>
                                            <p:fltVal val="0"/>
                                          </p:val>
                                        </p:tav>
                                        <p:tav tm="100000">
                                          <p:val>
                                            <p:strVal val="#ppt_w"/>
                                          </p:val>
                                        </p:tav>
                                      </p:tavLst>
                                    </p:anim>
                                    <p:anim calcmode="lin" valueType="num">
                                      <p:cBhvr additive="repl">
                                        <p:cTn id="8" dur="1000" fill="hold"/>
                                        <p:tgtEl>
                                          <p:spTgt spid="347"/>
                                        </p:tgtEl>
                                        <p:attrNameLst>
                                          <p:attrName>ppt_h</p:attrName>
                                        </p:attrNameLst>
                                      </p:cBhvr>
                                      <p:tavLst>
                                        <p:tav tm="0">
                                          <p:val>
                                            <p:fltVal val="0"/>
                                          </p:val>
                                        </p:tav>
                                        <p:tav tm="100000">
                                          <p:val>
                                            <p:strVal val="#ppt_h"/>
                                          </p:val>
                                        </p:tav>
                                      </p:tavLst>
                                    </p:anim>
                                    <p:animEffect transition="in" filter="dissolve">
                                      <p:cBhvr additive="repl">
                                        <p:cTn id="9" dur="1000"/>
                                        <p:tgtEl>
                                          <p:spTgt spid="347"/>
                                        </p:tgtEl>
                                      </p:cBhvr>
                                    </p:animEffect>
                                  </p:childTnLst>
                                </p:cTn>
                              </p:par>
                            </p:childTnLst>
                          </p:cTn>
                        </p:par>
                        <p:par>
                          <p:cTn id="10" fill="hold" nodeType="afterEffect">
                            <p:stCondLst>
                              <p:cond delay="1500"/>
                            </p:stCondLst>
                            <p:childTnLst>
                              <p:par>
                                <p:cTn id="11" presetID="31" presetClass="entr" fill="hold" nodeType="afterEffect">
                                  <p:stCondLst>
                                    <p:cond delay="0"/>
                                  </p:stCondLst>
                                  <p:childTnLst>
                                    <p:set>
                                      <p:cBhvr>
                                        <p:cTn id="12" dur="1" fill="hold">
                                          <p:stCondLst>
                                            <p:cond delay="0"/>
                                          </p:stCondLst>
                                        </p:cTn>
                                        <p:tgtEl>
                                          <p:spTgt spid="349"/>
                                        </p:tgtEl>
                                        <p:attrNameLst>
                                          <p:attrName>style.visibility</p:attrName>
                                        </p:attrNameLst>
                                      </p:cBhvr>
                                      <p:to>
                                        <p:strVal val="visible"/>
                                      </p:to>
                                    </p:set>
                                    <p:anim calcmode="lin" valueType="num">
                                      <p:cBhvr additive="repl">
                                        <p:cTn id="13" dur="1000" fill="hold"/>
                                        <p:tgtEl>
                                          <p:spTgt spid="349"/>
                                        </p:tgtEl>
                                        <p:attrNameLst>
                                          <p:attrName>ppt_w</p:attrName>
                                        </p:attrNameLst>
                                      </p:cBhvr>
                                      <p:tavLst>
                                        <p:tav tm="0">
                                          <p:val>
                                            <p:fltVal val="0"/>
                                          </p:val>
                                        </p:tav>
                                        <p:tav tm="100000">
                                          <p:val>
                                            <p:strVal val="#ppt_w"/>
                                          </p:val>
                                        </p:tav>
                                      </p:tavLst>
                                    </p:anim>
                                    <p:anim calcmode="lin" valueType="num">
                                      <p:cBhvr additive="repl">
                                        <p:cTn id="14" dur="1000" fill="hold"/>
                                        <p:tgtEl>
                                          <p:spTgt spid="349"/>
                                        </p:tgtEl>
                                        <p:attrNameLst>
                                          <p:attrName>ppt_h</p:attrName>
                                        </p:attrNameLst>
                                      </p:cBhvr>
                                      <p:tavLst>
                                        <p:tav tm="0">
                                          <p:val>
                                            <p:fltVal val="0"/>
                                          </p:val>
                                        </p:tav>
                                        <p:tav tm="100000">
                                          <p:val>
                                            <p:strVal val="#ppt_h"/>
                                          </p:val>
                                        </p:tav>
                                      </p:tavLst>
                                    </p:anim>
                                    <p:anim calcmode="lin" valueType="num">
                                      <p:cBhvr additive="repl">
                                        <p:cTn id="15" dur="1000" fill="hold"/>
                                        <p:tgtEl>
                                          <p:spTgt spid="349"/>
                                        </p:tgtEl>
                                        <p:attrNameLst>
                                          <p:attrName>r</p:attrName>
                                        </p:attrNameLst>
                                      </p:cBhvr>
                                      <p:tavLst>
                                        <p:tav tm="0">
                                          <p:val>
                                            <p:strVal val="90"/>
                                          </p:val>
                                        </p:tav>
                                        <p:tav tm="100000">
                                          <p:val>
                                            <p:strVal val="0"/>
                                          </p:val>
                                        </p:tav>
                                      </p:tavLst>
                                    </p:anim>
                                    <p:animEffect transition="in" filter="dissolve">
                                      <p:cBhvr additive="repl">
                                        <p:cTn id="16" dur="1000"/>
                                        <p:tgtEl>
                                          <p:spTgt spid="349"/>
                                        </p:tgtEl>
                                      </p:cBhvr>
                                    </p:animEffect>
                                  </p:childTnLst>
                                </p:cTn>
                              </p:par>
                              <p:par>
                                <p:cTn id="17" presetID="53" presetClass="entr" fill="hold" nodeType="withEffect">
                                  <p:stCondLst>
                                    <p:cond delay="0"/>
                                  </p:stCondLst>
                                  <p:childTnLst>
                                    <p:set>
                                      <p:cBhvr>
                                        <p:cTn id="18" dur="1" fill="hold">
                                          <p:stCondLst>
                                            <p:cond delay="0"/>
                                          </p:stCondLst>
                                        </p:cTn>
                                        <p:tgtEl>
                                          <p:spTgt spid="348">
                                            <p:txEl>
                                              <p:pRg st="0" end="0"/>
                                            </p:txEl>
                                          </p:spTgt>
                                        </p:tgtEl>
                                        <p:attrNameLst>
                                          <p:attrName>style.visibility</p:attrName>
                                        </p:attrNameLst>
                                      </p:cBhvr>
                                      <p:to>
                                        <p:strVal val="visible"/>
                                      </p:to>
                                    </p:set>
                                    <p:anim calcmode="lin" valueType="num">
                                      <p:cBhvr additive="repl">
                                        <p:cTn id="19" dur="500" fill="hold"/>
                                        <p:tgtEl>
                                          <p:spTgt spid="348">
                                            <p:txEl>
                                              <p:pRg st="0" end="0"/>
                                            </p:txEl>
                                          </p:spTgt>
                                        </p:tgtEl>
                                        <p:attrNameLst>
                                          <p:attrName>ppt_w</p:attrName>
                                        </p:attrNameLst>
                                      </p:cBhvr>
                                      <p:tavLst>
                                        <p:tav tm="0">
                                          <p:val>
                                            <p:fltVal val="0"/>
                                          </p:val>
                                        </p:tav>
                                        <p:tav tm="100000">
                                          <p:val>
                                            <p:strVal val="#ppt_w"/>
                                          </p:val>
                                        </p:tav>
                                      </p:tavLst>
                                    </p:anim>
                                    <p:anim calcmode="lin" valueType="num">
                                      <p:cBhvr additive="repl">
                                        <p:cTn id="20" dur="500" fill="hold"/>
                                        <p:tgtEl>
                                          <p:spTgt spid="348">
                                            <p:txEl>
                                              <p:pRg st="0" end="0"/>
                                            </p:txEl>
                                          </p:spTgt>
                                        </p:tgtEl>
                                        <p:attrNameLst>
                                          <p:attrName>ppt_h</p:attrName>
                                        </p:attrNameLst>
                                      </p:cBhvr>
                                      <p:tavLst>
                                        <p:tav tm="0">
                                          <p:val>
                                            <p:fltVal val="0"/>
                                          </p:val>
                                        </p:tav>
                                        <p:tav tm="100000">
                                          <p:val>
                                            <p:strVal val="#ppt_h"/>
                                          </p:val>
                                        </p:tav>
                                      </p:tavLst>
                                    </p:anim>
                                    <p:animEffect transition="in" filter="dissolve">
                                      <p:cBhvr additive="repl">
                                        <p:cTn id="21" dur="500"/>
                                        <p:tgtEl>
                                          <p:spTgt spid="348">
                                            <p:txEl>
                                              <p:pRg st="0" end="0"/>
                                            </p:txEl>
                                          </p:spTgt>
                                        </p:tgtEl>
                                      </p:cBhvr>
                                    </p:animEffect>
                                  </p:childTnLst>
                                </p:cTn>
                              </p:par>
                            </p:childTnLst>
                          </p:cTn>
                        </p:par>
                        <p:par>
                          <p:cTn id="22" fill="hold">
                            <p:stCondLst>
                              <p:cond delay="2500"/>
                            </p:stCondLst>
                            <p:childTnLst>
                              <p:par>
                                <p:cTn id="23" presetID="53" presetClass="entr" fill="hold" nodeType="afterEffect">
                                  <p:stCondLst>
                                    <p:cond delay="500"/>
                                  </p:stCondLst>
                                  <p:childTnLst>
                                    <p:set>
                                      <p:cBhvr>
                                        <p:cTn id="24" dur="1" fill="hold">
                                          <p:stCondLst>
                                            <p:cond delay="0"/>
                                          </p:stCondLst>
                                        </p:cTn>
                                        <p:tgtEl>
                                          <p:spTgt spid="348">
                                            <p:txEl>
                                              <p:pRg st="1" end="1"/>
                                            </p:txEl>
                                          </p:spTgt>
                                        </p:tgtEl>
                                        <p:attrNameLst>
                                          <p:attrName>style.visibility</p:attrName>
                                        </p:attrNameLst>
                                      </p:cBhvr>
                                      <p:to>
                                        <p:strVal val="visible"/>
                                      </p:to>
                                    </p:set>
                                    <p:anim calcmode="lin" valueType="num">
                                      <p:cBhvr additive="repl">
                                        <p:cTn id="25" dur="500" fill="hold"/>
                                        <p:tgtEl>
                                          <p:spTgt spid="348">
                                            <p:txEl>
                                              <p:pRg st="1" end="1"/>
                                            </p:txEl>
                                          </p:spTgt>
                                        </p:tgtEl>
                                        <p:attrNameLst>
                                          <p:attrName>ppt_w</p:attrName>
                                        </p:attrNameLst>
                                      </p:cBhvr>
                                      <p:tavLst>
                                        <p:tav tm="0">
                                          <p:val>
                                            <p:fltVal val="0"/>
                                          </p:val>
                                        </p:tav>
                                        <p:tav tm="100000">
                                          <p:val>
                                            <p:strVal val="#ppt_w"/>
                                          </p:val>
                                        </p:tav>
                                      </p:tavLst>
                                    </p:anim>
                                    <p:anim calcmode="lin" valueType="num">
                                      <p:cBhvr additive="repl">
                                        <p:cTn id="26" dur="500" fill="hold"/>
                                        <p:tgtEl>
                                          <p:spTgt spid="348">
                                            <p:txEl>
                                              <p:pRg st="1" end="1"/>
                                            </p:txEl>
                                          </p:spTgt>
                                        </p:tgtEl>
                                        <p:attrNameLst>
                                          <p:attrName>ppt_h</p:attrName>
                                        </p:attrNameLst>
                                      </p:cBhvr>
                                      <p:tavLst>
                                        <p:tav tm="0">
                                          <p:val>
                                            <p:fltVal val="0"/>
                                          </p:val>
                                        </p:tav>
                                        <p:tav tm="100000">
                                          <p:val>
                                            <p:strVal val="#ppt_h"/>
                                          </p:val>
                                        </p:tav>
                                      </p:tavLst>
                                    </p:anim>
                                    <p:animEffect transition="in" filter="dissolve">
                                      <p:cBhvr additive="repl">
                                        <p:cTn id="27" dur="500"/>
                                        <p:tgtEl>
                                          <p:spTgt spid="348">
                                            <p:txEl>
                                              <p:pRg st="1" end="1"/>
                                            </p:txEl>
                                          </p:spTgt>
                                        </p:tgtEl>
                                      </p:cBhvr>
                                    </p:animEffect>
                                  </p:childTnLst>
                                </p:cTn>
                              </p:par>
                            </p:childTnLst>
                          </p:cTn>
                        </p:par>
                        <p:par>
                          <p:cTn id="28" fill="hold">
                            <p:stCondLst>
                              <p:cond delay="3500"/>
                            </p:stCondLst>
                            <p:childTnLst>
                              <p:par>
                                <p:cTn id="29" presetID="53" presetClass="entr" fill="hold" nodeType="afterEffect">
                                  <p:stCondLst>
                                    <p:cond delay="500"/>
                                  </p:stCondLst>
                                  <p:childTnLst>
                                    <p:set>
                                      <p:cBhvr>
                                        <p:cTn id="30" dur="1" fill="hold">
                                          <p:stCondLst>
                                            <p:cond delay="0"/>
                                          </p:stCondLst>
                                        </p:cTn>
                                        <p:tgtEl>
                                          <p:spTgt spid="348">
                                            <p:txEl>
                                              <p:pRg st="2" end="2"/>
                                            </p:txEl>
                                          </p:spTgt>
                                        </p:tgtEl>
                                        <p:attrNameLst>
                                          <p:attrName>style.visibility</p:attrName>
                                        </p:attrNameLst>
                                      </p:cBhvr>
                                      <p:to>
                                        <p:strVal val="visible"/>
                                      </p:to>
                                    </p:set>
                                    <p:anim calcmode="lin" valueType="num">
                                      <p:cBhvr additive="repl">
                                        <p:cTn id="31" dur="500" fill="hold"/>
                                        <p:tgtEl>
                                          <p:spTgt spid="348">
                                            <p:txEl>
                                              <p:pRg st="2" end="2"/>
                                            </p:txEl>
                                          </p:spTgt>
                                        </p:tgtEl>
                                        <p:attrNameLst>
                                          <p:attrName>ppt_w</p:attrName>
                                        </p:attrNameLst>
                                      </p:cBhvr>
                                      <p:tavLst>
                                        <p:tav tm="0">
                                          <p:val>
                                            <p:fltVal val="0"/>
                                          </p:val>
                                        </p:tav>
                                        <p:tav tm="100000">
                                          <p:val>
                                            <p:strVal val="#ppt_w"/>
                                          </p:val>
                                        </p:tav>
                                      </p:tavLst>
                                    </p:anim>
                                    <p:anim calcmode="lin" valueType="num">
                                      <p:cBhvr additive="repl">
                                        <p:cTn id="32" dur="500" fill="hold"/>
                                        <p:tgtEl>
                                          <p:spTgt spid="348">
                                            <p:txEl>
                                              <p:pRg st="2" end="2"/>
                                            </p:txEl>
                                          </p:spTgt>
                                        </p:tgtEl>
                                        <p:attrNameLst>
                                          <p:attrName>ppt_h</p:attrName>
                                        </p:attrNameLst>
                                      </p:cBhvr>
                                      <p:tavLst>
                                        <p:tav tm="0">
                                          <p:val>
                                            <p:fltVal val="0"/>
                                          </p:val>
                                        </p:tav>
                                        <p:tav tm="100000">
                                          <p:val>
                                            <p:strVal val="#ppt_h"/>
                                          </p:val>
                                        </p:tav>
                                      </p:tavLst>
                                    </p:anim>
                                    <p:animEffect transition="in" filter="dissolve">
                                      <p:cBhvr additive="repl">
                                        <p:cTn id="33" dur="500"/>
                                        <p:tgtEl>
                                          <p:spTgt spid="348">
                                            <p:txEl>
                                              <p:pRg st="2" end="2"/>
                                            </p:txEl>
                                          </p:spTgt>
                                        </p:tgtEl>
                                      </p:cBhvr>
                                    </p:animEffect>
                                  </p:childTnLst>
                                </p:cTn>
                              </p:par>
                            </p:childTnLst>
                          </p:cTn>
                        </p:par>
                        <p:par>
                          <p:cTn id="34" fill="hold">
                            <p:stCondLst>
                              <p:cond delay="4500"/>
                            </p:stCondLst>
                            <p:childTnLst>
                              <p:par>
                                <p:cTn id="35" presetID="53" presetClass="entr" fill="hold" nodeType="afterEffect">
                                  <p:stCondLst>
                                    <p:cond delay="500"/>
                                  </p:stCondLst>
                                  <p:childTnLst>
                                    <p:set>
                                      <p:cBhvr>
                                        <p:cTn id="36" dur="1" fill="hold">
                                          <p:stCondLst>
                                            <p:cond delay="0"/>
                                          </p:stCondLst>
                                        </p:cTn>
                                        <p:tgtEl>
                                          <p:spTgt spid="348">
                                            <p:txEl>
                                              <p:pRg st="3" end="3"/>
                                            </p:txEl>
                                          </p:spTgt>
                                        </p:tgtEl>
                                        <p:attrNameLst>
                                          <p:attrName>style.visibility</p:attrName>
                                        </p:attrNameLst>
                                      </p:cBhvr>
                                      <p:to>
                                        <p:strVal val="visible"/>
                                      </p:to>
                                    </p:set>
                                    <p:anim calcmode="lin" valueType="num">
                                      <p:cBhvr additive="repl">
                                        <p:cTn id="37" dur="500" fill="hold"/>
                                        <p:tgtEl>
                                          <p:spTgt spid="348">
                                            <p:txEl>
                                              <p:pRg st="3" end="3"/>
                                            </p:txEl>
                                          </p:spTgt>
                                        </p:tgtEl>
                                        <p:attrNameLst>
                                          <p:attrName>ppt_w</p:attrName>
                                        </p:attrNameLst>
                                      </p:cBhvr>
                                      <p:tavLst>
                                        <p:tav tm="0">
                                          <p:val>
                                            <p:fltVal val="0"/>
                                          </p:val>
                                        </p:tav>
                                        <p:tav tm="100000">
                                          <p:val>
                                            <p:strVal val="#ppt_w"/>
                                          </p:val>
                                        </p:tav>
                                      </p:tavLst>
                                    </p:anim>
                                    <p:anim calcmode="lin" valueType="num">
                                      <p:cBhvr additive="repl">
                                        <p:cTn id="38" dur="500" fill="hold"/>
                                        <p:tgtEl>
                                          <p:spTgt spid="348">
                                            <p:txEl>
                                              <p:pRg st="3" end="3"/>
                                            </p:txEl>
                                          </p:spTgt>
                                        </p:tgtEl>
                                        <p:attrNameLst>
                                          <p:attrName>ppt_h</p:attrName>
                                        </p:attrNameLst>
                                      </p:cBhvr>
                                      <p:tavLst>
                                        <p:tav tm="0">
                                          <p:val>
                                            <p:fltVal val="0"/>
                                          </p:val>
                                        </p:tav>
                                        <p:tav tm="100000">
                                          <p:val>
                                            <p:strVal val="#ppt_h"/>
                                          </p:val>
                                        </p:tav>
                                      </p:tavLst>
                                    </p:anim>
                                    <p:animEffect transition="in" filter="dissolve">
                                      <p:cBhvr additive="repl">
                                        <p:cTn id="39" dur="500"/>
                                        <p:tgtEl>
                                          <p:spTgt spid="348">
                                            <p:txEl>
                                              <p:pRg st="3" end="3"/>
                                            </p:txEl>
                                          </p:spTgt>
                                        </p:tgtEl>
                                      </p:cBhvr>
                                    </p:animEffect>
                                  </p:childTnLst>
                                </p:cTn>
                              </p:par>
                            </p:childTnLst>
                          </p:cTn>
                        </p:par>
                        <p:par>
                          <p:cTn id="40" fill="hold">
                            <p:stCondLst>
                              <p:cond delay="5500"/>
                            </p:stCondLst>
                            <p:childTnLst>
                              <p:par>
                                <p:cTn id="41" presetID="53" presetClass="entr" fill="hold" nodeType="afterEffect">
                                  <p:stCondLst>
                                    <p:cond delay="0"/>
                                  </p:stCondLst>
                                  <p:childTnLst>
                                    <p:set>
                                      <p:cBhvr>
                                        <p:cTn id="42" dur="1" fill="hold">
                                          <p:stCondLst>
                                            <p:cond delay="0"/>
                                          </p:stCondLst>
                                        </p:cTn>
                                        <p:tgtEl>
                                          <p:spTgt spid="348">
                                            <p:txEl>
                                              <p:pRg st="5" end="5"/>
                                            </p:txEl>
                                          </p:spTgt>
                                        </p:tgtEl>
                                        <p:attrNameLst>
                                          <p:attrName>style.visibility</p:attrName>
                                        </p:attrNameLst>
                                      </p:cBhvr>
                                      <p:to>
                                        <p:strVal val="visible"/>
                                      </p:to>
                                    </p:set>
                                    <p:anim calcmode="lin" valueType="num">
                                      <p:cBhvr additive="repl">
                                        <p:cTn id="43" dur="500" fill="hold"/>
                                        <p:tgtEl>
                                          <p:spTgt spid="348">
                                            <p:txEl>
                                              <p:pRg st="5" end="5"/>
                                            </p:txEl>
                                          </p:spTgt>
                                        </p:tgtEl>
                                        <p:attrNameLst>
                                          <p:attrName>ppt_w</p:attrName>
                                        </p:attrNameLst>
                                      </p:cBhvr>
                                      <p:tavLst>
                                        <p:tav tm="0">
                                          <p:val>
                                            <p:fltVal val="0"/>
                                          </p:val>
                                        </p:tav>
                                        <p:tav tm="100000">
                                          <p:val>
                                            <p:strVal val="#ppt_w"/>
                                          </p:val>
                                        </p:tav>
                                      </p:tavLst>
                                    </p:anim>
                                    <p:anim calcmode="lin" valueType="num">
                                      <p:cBhvr additive="repl">
                                        <p:cTn id="44" dur="500" fill="hold"/>
                                        <p:tgtEl>
                                          <p:spTgt spid="348">
                                            <p:txEl>
                                              <p:pRg st="5" end="5"/>
                                            </p:txEl>
                                          </p:spTgt>
                                        </p:tgtEl>
                                        <p:attrNameLst>
                                          <p:attrName>ppt_h</p:attrName>
                                        </p:attrNameLst>
                                      </p:cBhvr>
                                      <p:tavLst>
                                        <p:tav tm="0">
                                          <p:val>
                                            <p:fltVal val="0"/>
                                          </p:val>
                                        </p:tav>
                                        <p:tav tm="100000">
                                          <p:val>
                                            <p:strVal val="#ppt_h"/>
                                          </p:val>
                                        </p:tav>
                                      </p:tavLst>
                                    </p:anim>
                                    <p:animEffect transition="in" filter="dissolve">
                                      <p:cBhvr additive="repl">
                                        <p:cTn id="45" dur="500"/>
                                        <p:tgtEl>
                                          <p:spTgt spid="348">
                                            <p:txEl>
                                              <p:pRg st="5" end="5"/>
                                            </p:txEl>
                                          </p:spTgt>
                                        </p:tgtEl>
                                      </p:cBhvr>
                                    </p:animEffect>
                                  </p:childTnLst>
                                </p:cTn>
                              </p:par>
                            </p:childTnLst>
                          </p:cTn>
                        </p:par>
                        <p:par>
                          <p:cTn id="46" fill="hold">
                            <p:stCondLst>
                              <p:cond delay="6000"/>
                            </p:stCondLst>
                            <p:childTnLst>
                              <p:par>
                                <p:cTn id="47" presetID="53" presetClass="entr" fill="hold" nodeType="afterEffect">
                                  <p:stCondLst>
                                    <p:cond delay="0"/>
                                  </p:stCondLst>
                                  <p:childTnLst>
                                    <p:set>
                                      <p:cBhvr>
                                        <p:cTn id="48" dur="1" fill="hold">
                                          <p:stCondLst>
                                            <p:cond delay="0"/>
                                          </p:stCondLst>
                                        </p:cTn>
                                        <p:tgtEl>
                                          <p:spTgt spid="348">
                                            <p:txEl>
                                              <p:pRg st="7" end="7"/>
                                            </p:txEl>
                                          </p:spTgt>
                                        </p:tgtEl>
                                        <p:attrNameLst>
                                          <p:attrName>style.visibility</p:attrName>
                                        </p:attrNameLst>
                                      </p:cBhvr>
                                      <p:to>
                                        <p:strVal val="visible"/>
                                      </p:to>
                                    </p:set>
                                    <p:anim calcmode="lin" valueType="num">
                                      <p:cBhvr additive="repl">
                                        <p:cTn id="49" dur="500" fill="hold"/>
                                        <p:tgtEl>
                                          <p:spTgt spid="348">
                                            <p:txEl>
                                              <p:pRg st="7" end="7"/>
                                            </p:txEl>
                                          </p:spTgt>
                                        </p:tgtEl>
                                        <p:attrNameLst>
                                          <p:attrName>ppt_w</p:attrName>
                                        </p:attrNameLst>
                                      </p:cBhvr>
                                      <p:tavLst>
                                        <p:tav tm="0">
                                          <p:val>
                                            <p:fltVal val="0"/>
                                          </p:val>
                                        </p:tav>
                                        <p:tav tm="100000">
                                          <p:val>
                                            <p:strVal val="#ppt_w"/>
                                          </p:val>
                                        </p:tav>
                                      </p:tavLst>
                                    </p:anim>
                                    <p:anim calcmode="lin" valueType="num">
                                      <p:cBhvr additive="repl">
                                        <p:cTn id="50" dur="500" fill="hold"/>
                                        <p:tgtEl>
                                          <p:spTgt spid="348">
                                            <p:txEl>
                                              <p:pRg st="7" end="7"/>
                                            </p:txEl>
                                          </p:spTgt>
                                        </p:tgtEl>
                                        <p:attrNameLst>
                                          <p:attrName>ppt_h</p:attrName>
                                        </p:attrNameLst>
                                      </p:cBhvr>
                                      <p:tavLst>
                                        <p:tav tm="0">
                                          <p:val>
                                            <p:fltVal val="0"/>
                                          </p:val>
                                        </p:tav>
                                        <p:tav tm="100000">
                                          <p:val>
                                            <p:strVal val="#ppt_h"/>
                                          </p:val>
                                        </p:tav>
                                      </p:tavLst>
                                    </p:anim>
                                    <p:animEffect transition="in" filter="dissolve">
                                      <p:cBhvr additive="repl">
                                        <p:cTn id="51" dur="500"/>
                                        <p:tgtEl>
                                          <p:spTgt spid="348">
                                            <p:txEl>
                                              <p:pRg st="7" end="7"/>
                                            </p:txEl>
                                          </p:spTgt>
                                        </p:tgtEl>
                                      </p:cBhvr>
                                    </p:animEffect>
                                  </p:childTnLst>
                                </p:cTn>
                              </p:par>
                              <p:par>
                                <p:cTn id="52" presetID="31" presetClass="entr" fill="hold" nodeType="withEffect">
                                  <p:stCondLst>
                                    <p:cond delay="0"/>
                                  </p:stCondLst>
                                  <p:childTnLst>
                                    <p:set>
                                      <p:cBhvr>
                                        <p:cTn id="53" dur="1" fill="hold">
                                          <p:stCondLst>
                                            <p:cond delay="0"/>
                                          </p:stCondLst>
                                        </p:cTn>
                                        <p:tgtEl>
                                          <p:spTgt spid="351"/>
                                        </p:tgtEl>
                                        <p:attrNameLst>
                                          <p:attrName>style.visibility</p:attrName>
                                        </p:attrNameLst>
                                      </p:cBhvr>
                                      <p:to>
                                        <p:strVal val="visible"/>
                                      </p:to>
                                    </p:set>
                                    <p:anim calcmode="lin" valueType="num">
                                      <p:cBhvr additive="repl">
                                        <p:cTn id="54" dur="1000" fill="hold"/>
                                        <p:tgtEl>
                                          <p:spTgt spid="351"/>
                                        </p:tgtEl>
                                        <p:attrNameLst>
                                          <p:attrName>ppt_w</p:attrName>
                                        </p:attrNameLst>
                                      </p:cBhvr>
                                      <p:tavLst>
                                        <p:tav tm="0">
                                          <p:val>
                                            <p:fltVal val="0"/>
                                          </p:val>
                                        </p:tav>
                                        <p:tav tm="100000">
                                          <p:val>
                                            <p:strVal val="#ppt_w"/>
                                          </p:val>
                                        </p:tav>
                                      </p:tavLst>
                                    </p:anim>
                                    <p:anim calcmode="lin" valueType="num">
                                      <p:cBhvr additive="repl">
                                        <p:cTn id="55" dur="1000" fill="hold"/>
                                        <p:tgtEl>
                                          <p:spTgt spid="351"/>
                                        </p:tgtEl>
                                        <p:attrNameLst>
                                          <p:attrName>ppt_h</p:attrName>
                                        </p:attrNameLst>
                                      </p:cBhvr>
                                      <p:tavLst>
                                        <p:tav tm="0">
                                          <p:val>
                                            <p:fltVal val="0"/>
                                          </p:val>
                                        </p:tav>
                                        <p:tav tm="100000">
                                          <p:val>
                                            <p:strVal val="#ppt_h"/>
                                          </p:val>
                                        </p:tav>
                                      </p:tavLst>
                                    </p:anim>
                                    <p:anim calcmode="lin" valueType="num">
                                      <p:cBhvr additive="repl">
                                        <p:cTn id="56" dur="1000" fill="hold"/>
                                        <p:tgtEl>
                                          <p:spTgt spid="351"/>
                                        </p:tgtEl>
                                        <p:attrNameLst>
                                          <p:attrName>r</p:attrName>
                                        </p:attrNameLst>
                                      </p:cBhvr>
                                      <p:tavLst>
                                        <p:tav tm="0">
                                          <p:val>
                                            <p:strVal val="90"/>
                                          </p:val>
                                        </p:tav>
                                        <p:tav tm="100000">
                                          <p:val>
                                            <p:strVal val="0"/>
                                          </p:val>
                                        </p:tav>
                                      </p:tavLst>
                                    </p:anim>
                                    <p:animEffect transition="in" filter="dissolve">
                                      <p:cBhvr additive="repl">
                                        <p:cTn id="57" dur="10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59" name="Group 1"/>
          <p:cNvGrpSpPr/>
          <p:nvPr/>
        </p:nvGrpSpPr>
        <p:grpSpPr>
          <a:xfrm>
            <a:off x="188640" y="104040"/>
            <a:ext cx="8766720" cy="6561000"/>
            <a:chOff x="188640" y="104040"/>
            <a:chExt cx="8766720" cy="6561000"/>
          </a:xfrm>
        </p:grpSpPr>
        <p:pic>
          <p:nvPicPr>
            <p:cNvPr id="360" name="Picture 9"/>
            <p:cNvPicPr/>
            <p:nvPr/>
          </p:nvPicPr>
          <p:blipFill>
            <a:blip r:embed="rId3"/>
            <a:stretch/>
          </p:blipFill>
          <p:spPr>
            <a:xfrm>
              <a:off x="188640" y="104040"/>
              <a:ext cx="8766720" cy="6561000"/>
            </a:xfrm>
            <a:prstGeom prst="rect">
              <a:avLst/>
            </a:prstGeom>
            <a:ln w="0">
              <a:noFill/>
            </a:ln>
          </p:spPr>
        </p:pic>
        <p:sp>
          <p:nvSpPr>
            <p:cNvPr id="361" name="Oval 27"/>
            <p:cNvSpPr/>
            <p:nvPr/>
          </p:nvSpPr>
          <p:spPr>
            <a:xfrm>
              <a:off x="223920" y="3503880"/>
              <a:ext cx="2979360" cy="1248840"/>
            </a:xfrm>
            <a:prstGeom prst="ellipse">
              <a:avLst/>
            </a:prstGeom>
            <a:noFill/>
            <a:ln w="28575">
              <a:solidFill>
                <a:srgbClr val="FF0000"/>
              </a:solidFill>
              <a:round/>
            </a:ln>
          </p:spPr>
          <p:style>
            <a:lnRef idx="0">
              <a:scrgbClr r="0" g="0" b="0"/>
            </a:lnRef>
            <a:fillRef idx="0">
              <a:scrgbClr r="0" g="0" b="0"/>
            </a:fillRef>
            <a:effectRef idx="0">
              <a:scrgbClr r="0" g="0" b="0"/>
            </a:effectRef>
            <a:fontRef idx="minor"/>
          </p:style>
        </p:sp>
      </p:grpSp>
      <p:grpSp>
        <p:nvGrpSpPr>
          <p:cNvPr id="362" name="Group 29"/>
          <p:cNvGrpSpPr/>
          <p:nvPr/>
        </p:nvGrpSpPr>
        <p:grpSpPr>
          <a:xfrm>
            <a:off x="1143000" y="194400"/>
            <a:ext cx="6372000" cy="6514920"/>
            <a:chOff x="1143000" y="194400"/>
            <a:chExt cx="6372000" cy="6514920"/>
          </a:xfrm>
        </p:grpSpPr>
        <p:pic>
          <p:nvPicPr>
            <p:cNvPr id="363" name="Picture 8"/>
            <p:cNvPicPr/>
            <p:nvPr/>
          </p:nvPicPr>
          <p:blipFill>
            <a:blip r:embed="rId4"/>
            <a:stretch/>
          </p:blipFill>
          <p:spPr>
            <a:xfrm>
              <a:off x="1143000" y="194400"/>
              <a:ext cx="6372000" cy="6514920"/>
            </a:xfrm>
            <a:prstGeom prst="rect">
              <a:avLst/>
            </a:prstGeom>
            <a:ln w="0">
              <a:noFill/>
            </a:ln>
          </p:spPr>
        </p:pic>
        <p:sp>
          <p:nvSpPr>
            <p:cNvPr id="364" name="Oval 25"/>
            <p:cNvSpPr/>
            <p:nvPr/>
          </p:nvSpPr>
          <p:spPr>
            <a:xfrm>
              <a:off x="1202760" y="1084320"/>
              <a:ext cx="1094400" cy="451440"/>
            </a:xfrm>
            <a:prstGeom prst="ellipse">
              <a:avLst/>
            </a:prstGeom>
            <a:noFill/>
            <a:ln w="19050">
              <a:solidFill>
                <a:srgbClr val="FF0000"/>
              </a:solidFill>
              <a:round/>
            </a:ln>
          </p:spPr>
          <p:style>
            <a:lnRef idx="0">
              <a:scrgbClr r="0" g="0" b="0"/>
            </a:lnRef>
            <a:fillRef idx="0">
              <a:scrgbClr r="0" g="0" b="0"/>
            </a:fillRef>
            <a:effectRef idx="0">
              <a:scrgbClr r="0" g="0" b="0"/>
            </a:effectRef>
            <a:fontRef idx="minor"/>
          </p:style>
        </p:sp>
      </p:grpSp>
      <p:grpSp>
        <p:nvGrpSpPr>
          <p:cNvPr id="365" name="Group 28"/>
          <p:cNvGrpSpPr/>
          <p:nvPr/>
        </p:nvGrpSpPr>
        <p:grpSpPr>
          <a:xfrm>
            <a:off x="1454760" y="164160"/>
            <a:ext cx="5784120" cy="6499080"/>
            <a:chOff x="1454760" y="164160"/>
            <a:chExt cx="5784120" cy="6499080"/>
          </a:xfrm>
        </p:grpSpPr>
        <p:pic>
          <p:nvPicPr>
            <p:cNvPr id="366" name="Picture 11"/>
            <p:cNvPicPr/>
            <p:nvPr/>
          </p:nvPicPr>
          <p:blipFill>
            <a:blip r:embed="rId5"/>
            <a:stretch/>
          </p:blipFill>
          <p:spPr>
            <a:xfrm>
              <a:off x="1463400" y="164160"/>
              <a:ext cx="5775480" cy="6499080"/>
            </a:xfrm>
            <a:prstGeom prst="rect">
              <a:avLst/>
            </a:prstGeom>
            <a:ln w="0">
              <a:noFill/>
            </a:ln>
          </p:spPr>
        </p:pic>
        <p:sp>
          <p:nvSpPr>
            <p:cNvPr id="367" name="Oval 20"/>
            <p:cNvSpPr/>
            <p:nvPr/>
          </p:nvSpPr>
          <p:spPr>
            <a:xfrm>
              <a:off x="1454760" y="865440"/>
              <a:ext cx="1132920" cy="448920"/>
            </a:xfrm>
            <a:prstGeom prst="ellipse">
              <a:avLst/>
            </a:prstGeom>
            <a:noFill/>
            <a:ln w="19050">
              <a:solidFill>
                <a:srgbClr val="FF0000"/>
              </a:solidFill>
              <a:round/>
            </a:ln>
          </p:spPr>
          <p:style>
            <a:lnRef idx="0">
              <a:scrgbClr r="0" g="0" b="0"/>
            </a:lnRef>
            <a:fillRef idx="0">
              <a:scrgbClr r="0" g="0" b="0"/>
            </a:fillRef>
            <a:effectRef idx="0">
              <a:scrgbClr r="0" g="0" b="0"/>
            </a:effectRef>
            <a:fontRef idx="minor"/>
          </p:style>
        </p:sp>
      </p:grpSp>
      <p:grpSp>
        <p:nvGrpSpPr>
          <p:cNvPr id="368" name="Group 24"/>
          <p:cNvGrpSpPr/>
          <p:nvPr/>
        </p:nvGrpSpPr>
        <p:grpSpPr>
          <a:xfrm>
            <a:off x="1134720" y="232711"/>
            <a:ext cx="6545880" cy="6561000"/>
            <a:chOff x="1143000" y="178200"/>
            <a:chExt cx="6545880" cy="6561000"/>
          </a:xfrm>
        </p:grpSpPr>
        <p:pic>
          <p:nvPicPr>
            <p:cNvPr id="369" name="Picture 16"/>
            <p:cNvPicPr/>
            <p:nvPr/>
          </p:nvPicPr>
          <p:blipFill>
            <a:blip r:embed="rId6"/>
            <a:stretch/>
          </p:blipFill>
          <p:spPr>
            <a:xfrm>
              <a:off x="1143000" y="178200"/>
              <a:ext cx="6545880" cy="6561000"/>
            </a:xfrm>
            <a:prstGeom prst="rect">
              <a:avLst/>
            </a:prstGeom>
            <a:ln w="0">
              <a:noFill/>
            </a:ln>
          </p:spPr>
        </p:pic>
        <p:sp>
          <p:nvSpPr>
            <p:cNvPr id="370" name="Oval 17"/>
            <p:cNvSpPr/>
            <p:nvPr/>
          </p:nvSpPr>
          <p:spPr>
            <a:xfrm>
              <a:off x="1220400" y="1126440"/>
              <a:ext cx="1330200" cy="516240"/>
            </a:xfrm>
            <a:prstGeom prst="ellipse">
              <a:avLst/>
            </a:prstGeom>
            <a:noFill/>
            <a:ln w="19050">
              <a:solidFill>
                <a:srgbClr val="FF0000"/>
              </a:solidFill>
              <a:round/>
            </a:ln>
          </p:spPr>
          <p:style>
            <a:lnRef idx="0">
              <a:scrgbClr r="0" g="0" b="0"/>
            </a:lnRef>
            <a:fillRef idx="0">
              <a:scrgbClr r="0" g="0" b="0"/>
            </a:fillRef>
            <a:effectRef idx="0">
              <a:scrgbClr r="0" g="0" b="0"/>
            </a:effectRef>
            <a:fontRef idx="minor"/>
          </p:style>
        </p:sp>
      </p:grpSp>
      <p:sp>
        <p:nvSpPr>
          <p:cNvPr id="371" name="PlaceHolder 1"/>
          <p:cNvSpPr>
            <a:spLocks noGrp="1"/>
          </p:cNvSpPr>
          <p:nvPr>
            <p:ph type="title"/>
          </p:nvPr>
        </p:nvSpPr>
        <p:spPr>
          <a:xfrm>
            <a:off x="1143000" y="1122480"/>
            <a:ext cx="6857640" cy="2387160"/>
          </a:xfrm>
          <a:prstGeom prst="rect">
            <a:avLst/>
          </a:prstGeom>
          <a:noFill/>
          <a:ln w="0">
            <a:noFill/>
          </a:ln>
        </p:spPr>
        <p:txBody>
          <a:bodyPr numCol="1" spcCol="0" anchor="b">
            <a:noAutofit/>
          </a:bodyPr>
          <a:lstStyle/>
          <a:p>
            <a:endParaRPr lang="en-GB" sz="4400" b="0" strike="noStrike" spc="-1" dirty="0">
              <a:solidFill>
                <a:srgbClr val="000000"/>
              </a:solidFill>
              <a:latin typeface="Arial"/>
            </a:endParaRPr>
          </a:p>
        </p:txBody>
      </p:sp>
      <p:grpSp>
        <p:nvGrpSpPr>
          <p:cNvPr id="5" name="Group 4">
            <a:extLst>
              <a:ext uri="{FF2B5EF4-FFF2-40B4-BE49-F238E27FC236}">
                <a16:creationId xmlns:a16="http://schemas.microsoft.com/office/drawing/2014/main" id="{0F330442-5DEA-4806-893A-7B9D336D66A7}"/>
              </a:ext>
            </a:extLst>
          </p:cNvPr>
          <p:cNvGrpSpPr/>
          <p:nvPr/>
        </p:nvGrpSpPr>
        <p:grpSpPr>
          <a:xfrm>
            <a:off x="1134720" y="104040"/>
            <a:ext cx="6024857" cy="6703502"/>
            <a:chOff x="1463400" y="67059"/>
            <a:chExt cx="6024857" cy="6703502"/>
          </a:xfrm>
        </p:grpSpPr>
        <p:pic>
          <p:nvPicPr>
            <p:cNvPr id="3" name="Picture 2" descr="Graphical user interface, website&#10;&#10;Description automatically generated">
              <a:extLst>
                <a:ext uri="{FF2B5EF4-FFF2-40B4-BE49-F238E27FC236}">
                  <a16:creationId xmlns:a16="http://schemas.microsoft.com/office/drawing/2014/main" id="{AF828CC7-FD15-41D1-8187-98F0D76ECC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400" y="67059"/>
              <a:ext cx="6024857" cy="6703502"/>
            </a:xfrm>
            <a:prstGeom prst="rect">
              <a:avLst/>
            </a:prstGeom>
          </p:spPr>
        </p:pic>
        <p:sp>
          <p:nvSpPr>
            <p:cNvPr id="4" name="Oval 3">
              <a:extLst>
                <a:ext uri="{FF2B5EF4-FFF2-40B4-BE49-F238E27FC236}">
                  <a16:creationId xmlns:a16="http://schemas.microsoft.com/office/drawing/2014/main" id="{912BA05C-A1C8-410B-986F-E256D5EE63C0}"/>
                </a:ext>
              </a:extLst>
            </p:cNvPr>
            <p:cNvSpPr/>
            <p:nvPr/>
          </p:nvSpPr>
          <p:spPr>
            <a:xfrm>
              <a:off x="1463400" y="2283010"/>
              <a:ext cx="1132920" cy="448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fill="hold" nodeType="clickEffect">
                                  <p:stCondLst>
                                    <p:cond delay="0"/>
                                  </p:stCondLst>
                                  <p:childTnLst>
                                    <p:set>
                                      <p:cBhvr>
                                        <p:cTn id="16" dur="1" fill="hold">
                                          <p:stCondLst>
                                            <p:cond delay="0"/>
                                          </p:stCondLst>
                                        </p:cTn>
                                        <p:tgtEl>
                                          <p:spTgt spid="368"/>
                                        </p:tgtEl>
                                        <p:attrNameLst>
                                          <p:attrName>style.visibility</p:attrName>
                                        </p:attrNameLst>
                                      </p:cBhvr>
                                      <p:to>
                                        <p:strVal val="hidden"/>
                                      </p:to>
                                    </p:set>
                                  </p:childTnLst>
                                </p:cTn>
                              </p:par>
                              <p:par>
                                <p:cTn id="17" presetID="1" presetClass="entr" fill="hold" nodeType="withEffect">
                                  <p:stCondLst>
                                    <p:cond delay="0"/>
                                  </p:stCondLst>
                                  <p:childTnLst>
                                    <p:set>
                                      <p:cBhvr>
                                        <p:cTn id="18" dur="1" fill="hold">
                                          <p:stCondLst>
                                            <p:cond delay="0"/>
                                          </p:stCondLst>
                                        </p:cTn>
                                        <p:tgtEl>
                                          <p:spTgt spid="3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fill="hold" nodeType="clickEffect">
                                  <p:stCondLst>
                                    <p:cond delay="0"/>
                                  </p:stCondLst>
                                  <p:childTnLst>
                                    <p:set>
                                      <p:cBhvr>
                                        <p:cTn id="22" dur="1" fill="hold">
                                          <p:stCondLst>
                                            <p:cond delay="0"/>
                                          </p:stCondLst>
                                        </p:cTn>
                                        <p:tgtEl>
                                          <p:spTgt spid="365"/>
                                        </p:tgtEl>
                                        <p:attrNameLst>
                                          <p:attrName>style.visibility</p:attrName>
                                        </p:attrNameLst>
                                      </p:cBhvr>
                                      <p:to>
                                        <p:strVal val="hidden"/>
                                      </p:to>
                                    </p:set>
                                  </p:childTnLst>
                                </p:cTn>
                              </p:par>
                              <p:par>
                                <p:cTn id="23" presetID="10" presetClass="entr" fill="hold" nodeType="withEffect">
                                  <p:stCondLst>
                                    <p:cond delay="0"/>
                                  </p:stCondLst>
                                  <p:childTnLst>
                                    <p:set>
                                      <p:cBhvr>
                                        <p:cTn id="24" dur="1" fill="hold">
                                          <p:stCondLst>
                                            <p:cond delay="0"/>
                                          </p:stCondLst>
                                        </p:cTn>
                                        <p:tgtEl>
                                          <p:spTgt spid="362"/>
                                        </p:tgtEl>
                                        <p:attrNameLst>
                                          <p:attrName>style.visibility</p:attrName>
                                        </p:attrNameLst>
                                      </p:cBhvr>
                                      <p:to>
                                        <p:strVal val="visible"/>
                                      </p:to>
                                    </p:set>
                                    <p:animEffect transition="in" filter="fade">
                                      <p:cBhvr additive="repl">
                                        <p:cTn id="25" dur="500"/>
                                        <p:tgtEl>
                                          <p:spTgt spid="36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fill="hold" nodeType="clickEffect">
                                  <p:stCondLst>
                                    <p:cond delay="0"/>
                                  </p:stCondLst>
                                  <p:childTnLst>
                                    <p:set>
                                      <p:cBhvr>
                                        <p:cTn id="29" dur="1" fill="hold">
                                          <p:stCondLst>
                                            <p:cond delay="0"/>
                                          </p:stCondLst>
                                        </p:cTn>
                                        <p:tgtEl>
                                          <p:spTgt spid="362"/>
                                        </p:tgtEl>
                                        <p:attrNameLst>
                                          <p:attrName>style.visibility</p:attrName>
                                        </p:attrNameLst>
                                      </p:cBhvr>
                                      <p:to>
                                        <p:strVal val="hidden"/>
                                      </p:to>
                                    </p:set>
                                  </p:childTnLst>
                                </p:cTn>
                              </p:par>
                              <p:par>
                                <p:cTn id="30" presetID="1" presetClass="entr" fill="hold" nodeType="withEffect">
                                  <p:stCondLst>
                                    <p:cond delay="0"/>
                                  </p:stCondLst>
                                  <p:childTnLst>
                                    <p:set>
                                      <p:cBhvr>
                                        <p:cTn id="31"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7" name="TextBox 1"/>
          <p:cNvSpPr/>
          <p:nvPr/>
        </p:nvSpPr>
        <p:spPr>
          <a:xfrm>
            <a:off x="354321" y="194722"/>
            <a:ext cx="8083891"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GB" sz="1800" b="0" strike="noStrike" spc="-1" dirty="0">
                <a:solidFill>
                  <a:srgbClr val="FFFFFF"/>
                </a:solidFill>
                <a:latin typeface="Arial"/>
                <a:ea typeface="SimSun"/>
              </a:rPr>
              <a:t>A Quiz …</a:t>
            </a:r>
            <a:br>
              <a:rPr lang="en-GB" sz="1800" b="0" strike="noStrike" spc="-1" dirty="0">
                <a:solidFill>
                  <a:srgbClr val="FFFFFF"/>
                </a:solidFill>
                <a:latin typeface="Arial"/>
                <a:ea typeface="SimSun"/>
              </a:rPr>
            </a:br>
            <a:br>
              <a:rPr lang="en-GB" sz="1800" b="0" strike="noStrike" spc="-1" dirty="0">
                <a:solidFill>
                  <a:srgbClr val="FFFFFF"/>
                </a:solidFill>
                <a:latin typeface="Arial"/>
                <a:ea typeface="SimSun"/>
              </a:rPr>
            </a:br>
            <a:r>
              <a:rPr lang="en-GB" sz="1800" b="0" strike="noStrike" spc="-1" dirty="0">
                <a:solidFill>
                  <a:srgbClr val="FFFFFF"/>
                </a:solidFill>
                <a:latin typeface="Arial"/>
                <a:ea typeface="SimSun"/>
              </a:rPr>
              <a:t>Imagine it is ‘out of hours’, a patient urgently requires a blood transfusion but the hospital has run out of the specific blood type required.  Who do they call?</a:t>
            </a:r>
            <a:endParaRPr lang="en-GB" sz="1800" b="0" strike="noStrike" spc="-1" dirty="0">
              <a:latin typeface="Arial"/>
            </a:endParaRPr>
          </a:p>
        </p:txBody>
      </p:sp>
      <p:pic>
        <p:nvPicPr>
          <p:cNvPr id="172" name="Picture 6"/>
          <p:cNvPicPr/>
          <p:nvPr/>
        </p:nvPicPr>
        <p:blipFill>
          <a:blip r:embed="rId3"/>
          <a:stretch/>
        </p:blipFill>
        <p:spPr>
          <a:xfrm>
            <a:off x="1475640" y="3933000"/>
            <a:ext cx="3239640" cy="1937520"/>
          </a:xfrm>
          <a:prstGeom prst="rect">
            <a:avLst/>
          </a:prstGeom>
          <a:ln w="0">
            <a:noFill/>
          </a:ln>
        </p:spPr>
      </p:pic>
      <p:pic>
        <p:nvPicPr>
          <p:cNvPr id="173" name="Picture 7"/>
          <p:cNvPicPr/>
          <p:nvPr/>
        </p:nvPicPr>
        <p:blipFill>
          <a:blip r:embed="rId4"/>
          <a:stretch/>
        </p:blipFill>
        <p:spPr>
          <a:xfrm>
            <a:off x="5505480" y="1097640"/>
            <a:ext cx="3263760" cy="1937520"/>
          </a:xfrm>
          <a:prstGeom prst="rect">
            <a:avLst/>
          </a:prstGeom>
          <a:ln w="0">
            <a:noFill/>
          </a:ln>
        </p:spPr>
      </p:pic>
      <p:pic>
        <p:nvPicPr>
          <p:cNvPr id="174" name="Picture 8"/>
          <p:cNvPicPr/>
          <p:nvPr/>
        </p:nvPicPr>
        <p:blipFill>
          <a:blip r:embed="rId5"/>
          <a:stretch/>
        </p:blipFill>
        <p:spPr>
          <a:xfrm>
            <a:off x="1475640" y="1096200"/>
            <a:ext cx="3239640" cy="1937520"/>
          </a:xfrm>
          <a:prstGeom prst="rect">
            <a:avLst/>
          </a:prstGeom>
          <a:ln w="0">
            <a:noFill/>
          </a:ln>
        </p:spPr>
      </p:pic>
      <p:pic>
        <p:nvPicPr>
          <p:cNvPr id="175" name="Picture 10"/>
          <p:cNvPicPr/>
          <p:nvPr/>
        </p:nvPicPr>
        <p:blipFill>
          <a:blip r:embed="rId6"/>
          <a:stretch/>
        </p:blipFill>
        <p:spPr>
          <a:xfrm>
            <a:off x="5505480" y="3933000"/>
            <a:ext cx="3294360" cy="1937520"/>
          </a:xfrm>
          <a:prstGeom prst="rect">
            <a:avLst/>
          </a:prstGeom>
          <a:ln w="0">
            <a:noFill/>
          </a:ln>
        </p:spPr>
      </p:pic>
      <p:sp>
        <p:nvSpPr>
          <p:cNvPr id="176" name="TextBox 11"/>
          <p:cNvSpPr/>
          <p:nvPr/>
        </p:nvSpPr>
        <p:spPr>
          <a:xfrm>
            <a:off x="6293160" y="3034800"/>
            <a:ext cx="166392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800" b="0" strike="noStrike" spc="-1">
                <a:solidFill>
                  <a:srgbClr val="FFFFFF"/>
                </a:solidFill>
                <a:latin typeface="Arial"/>
                <a:ea typeface="SimSun"/>
              </a:rPr>
              <a:t>B - Ambulance</a:t>
            </a:r>
            <a:endParaRPr lang="en-GB" sz="1800" b="0" strike="noStrike" spc="-1">
              <a:latin typeface="Arial"/>
            </a:endParaRPr>
          </a:p>
        </p:txBody>
      </p:sp>
      <p:sp>
        <p:nvSpPr>
          <p:cNvPr id="177" name="TextBox 13"/>
          <p:cNvSpPr/>
          <p:nvPr/>
        </p:nvSpPr>
        <p:spPr>
          <a:xfrm>
            <a:off x="2273040" y="3034080"/>
            <a:ext cx="135000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800" b="0" strike="noStrike" spc="-1">
                <a:solidFill>
                  <a:srgbClr val="FFFFFF"/>
                </a:solidFill>
                <a:latin typeface="Arial"/>
                <a:ea typeface="SimSun"/>
              </a:rPr>
              <a:t>A – NHSBT</a:t>
            </a:r>
            <a:endParaRPr lang="en-GB" sz="1800" b="0" strike="noStrike" spc="-1">
              <a:latin typeface="Arial"/>
            </a:endParaRPr>
          </a:p>
        </p:txBody>
      </p:sp>
      <p:sp>
        <p:nvSpPr>
          <p:cNvPr id="178" name="TextBox 14"/>
          <p:cNvSpPr/>
          <p:nvPr/>
        </p:nvSpPr>
        <p:spPr>
          <a:xfrm>
            <a:off x="2413080" y="5870880"/>
            <a:ext cx="10864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800" b="0" strike="noStrike" spc="-1">
                <a:solidFill>
                  <a:srgbClr val="FFFFFF"/>
                </a:solidFill>
                <a:latin typeface="Arial"/>
                <a:ea typeface="SimSun"/>
              </a:rPr>
              <a:t>C – TAXI</a:t>
            </a:r>
            <a:endParaRPr lang="en-GB" sz="1800" b="0" strike="noStrike" spc="-1">
              <a:latin typeface="Arial"/>
            </a:endParaRPr>
          </a:p>
        </p:txBody>
      </p:sp>
      <p:sp>
        <p:nvSpPr>
          <p:cNvPr id="179" name="TextBox 15"/>
          <p:cNvSpPr/>
          <p:nvPr/>
        </p:nvSpPr>
        <p:spPr>
          <a:xfrm>
            <a:off x="6438240" y="5870880"/>
            <a:ext cx="168984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800" b="0" strike="noStrike" spc="-1">
                <a:solidFill>
                  <a:srgbClr val="FFFFFF"/>
                </a:solidFill>
                <a:latin typeface="Arial"/>
                <a:ea typeface="SimSun"/>
              </a:rPr>
              <a:t>D – Blood Bike</a:t>
            </a:r>
            <a:endParaRPr lang="en-GB" sz="1800" b="0" strike="noStrike" spc="-1">
              <a:latin typeface="Arial"/>
            </a:endParaRPr>
          </a:p>
        </p:txBody>
      </p:sp>
      <p:sp>
        <p:nvSpPr>
          <p:cNvPr id="180" name="TextBox 12"/>
          <p:cNvSpPr/>
          <p:nvPr/>
        </p:nvSpPr>
        <p:spPr>
          <a:xfrm>
            <a:off x="1160280" y="723600"/>
            <a:ext cx="30744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800" b="0" strike="noStrike" spc="-1">
                <a:solidFill>
                  <a:srgbClr val="FFFFFF"/>
                </a:solidFill>
                <a:latin typeface="Arial"/>
                <a:ea typeface="SimSun"/>
              </a:rPr>
              <a:t>1</a:t>
            </a:r>
            <a:endParaRPr lang="en-GB" sz="1800" b="0" strike="noStrike" spc="-1">
              <a:latin typeface="Arial"/>
            </a:endParaRPr>
          </a:p>
        </p:txBody>
      </p:sp>
      <p:sp>
        <p:nvSpPr>
          <p:cNvPr id="181" name="TextBox 17"/>
          <p:cNvSpPr/>
          <p:nvPr/>
        </p:nvSpPr>
        <p:spPr>
          <a:xfrm>
            <a:off x="5124960" y="1104840"/>
            <a:ext cx="3042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800" b="0" strike="noStrike" spc="-1">
                <a:solidFill>
                  <a:srgbClr val="FFFFFF"/>
                </a:solidFill>
                <a:latin typeface="Arial"/>
                <a:ea typeface="SimSun"/>
              </a:rPr>
              <a:t>2</a:t>
            </a:r>
            <a:endParaRPr lang="en-GB" sz="1800" b="0" strike="noStrike" spc="-1">
              <a:latin typeface="Arial"/>
            </a:endParaRPr>
          </a:p>
        </p:txBody>
      </p:sp>
      <p:sp>
        <p:nvSpPr>
          <p:cNvPr id="182" name="TextBox 18"/>
          <p:cNvSpPr/>
          <p:nvPr/>
        </p:nvSpPr>
        <p:spPr>
          <a:xfrm>
            <a:off x="1177200" y="3905280"/>
            <a:ext cx="3042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800" b="0" strike="noStrike" spc="-1">
                <a:solidFill>
                  <a:srgbClr val="FFFFFF"/>
                </a:solidFill>
                <a:latin typeface="Arial"/>
                <a:ea typeface="SimSun"/>
              </a:rPr>
              <a:t>3</a:t>
            </a:r>
            <a:endParaRPr lang="en-GB" sz="1800" b="0" strike="noStrike" spc="-1">
              <a:latin typeface="Arial"/>
            </a:endParaRPr>
          </a:p>
        </p:txBody>
      </p:sp>
      <p:sp>
        <p:nvSpPr>
          <p:cNvPr id="183" name="TextBox 19"/>
          <p:cNvSpPr/>
          <p:nvPr/>
        </p:nvSpPr>
        <p:spPr>
          <a:xfrm>
            <a:off x="5205960" y="4269240"/>
            <a:ext cx="3042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800" b="0" strike="noStrike" spc="-1">
                <a:solidFill>
                  <a:srgbClr val="FFFFFF"/>
                </a:solidFill>
                <a:latin typeface="Arial"/>
                <a:ea typeface="SimSun"/>
              </a:rPr>
              <a:t>4</a:t>
            </a:r>
            <a:endParaRPr lang="en-GB" sz="1800" b="0" strike="noStrike" spc="-1">
              <a:latin typeface="Arial"/>
            </a:endParaRPr>
          </a:p>
        </p:txBody>
      </p:sp>
      <p:sp>
        <p:nvSpPr>
          <p:cNvPr id="184" name="Rectangle 20"/>
          <p:cNvSpPr/>
          <p:nvPr/>
        </p:nvSpPr>
        <p:spPr>
          <a:xfrm>
            <a:off x="5205960" y="981000"/>
            <a:ext cx="3686040" cy="2231640"/>
          </a:xfrm>
          <a:prstGeom prst="rect">
            <a:avLst/>
          </a:prstGeom>
          <a:solidFill>
            <a:schemeClr val="tx1">
              <a:alpha val="90000"/>
            </a:schemeClr>
          </a:solidFill>
          <a:ln w="9525">
            <a:solidFill>
              <a:srgbClr val="000000"/>
            </a:solidFill>
            <a:round/>
          </a:ln>
        </p:spPr>
        <p:style>
          <a:lnRef idx="0">
            <a:scrgbClr r="0" g="0" b="0"/>
          </a:lnRef>
          <a:fillRef idx="0">
            <a:scrgbClr r="0" g="0" b="0"/>
          </a:fillRef>
          <a:effectRef idx="0">
            <a:scrgbClr r="0" g="0" b="0"/>
          </a:effectRef>
          <a:fontRef idx="minor"/>
        </p:style>
      </p:sp>
      <p:sp>
        <p:nvSpPr>
          <p:cNvPr id="185" name="Rectangle 22"/>
          <p:cNvSpPr/>
          <p:nvPr/>
        </p:nvSpPr>
        <p:spPr>
          <a:xfrm>
            <a:off x="5205960" y="4149000"/>
            <a:ext cx="3686040" cy="2231640"/>
          </a:xfrm>
          <a:prstGeom prst="rect">
            <a:avLst/>
          </a:prstGeom>
          <a:solidFill>
            <a:schemeClr val="tx1">
              <a:alpha val="90000"/>
            </a:schemeClr>
          </a:solidFill>
          <a:ln w="9525">
            <a:solidFill>
              <a:srgbClr val="000000"/>
            </a:solidFill>
            <a:round/>
          </a:ln>
        </p:spPr>
        <p:style>
          <a:lnRef idx="0">
            <a:scrgbClr r="0" g="0" b="0"/>
          </a:lnRef>
          <a:fillRef idx="0">
            <a:scrgbClr r="0" g="0" b="0"/>
          </a:fillRef>
          <a:effectRef idx="0">
            <a:scrgbClr r="0" g="0" b="0"/>
          </a:effectRef>
          <a:fontRef idx="minor"/>
        </p:style>
      </p:sp>
      <p:sp>
        <p:nvSpPr>
          <p:cNvPr id="186" name="Rectangle 23"/>
          <p:cNvSpPr/>
          <p:nvPr/>
        </p:nvSpPr>
        <p:spPr>
          <a:xfrm>
            <a:off x="1207800" y="3754440"/>
            <a:ext cx="3686040" cy="2231640"/>
          </a:xfrm>
          <a:prstGeom prst="rect">
            <a:avLst/>
          </a:prstGeom>
          <a:solidFill>
            <a:schemeClr val="tx1">
              <a:alpha val="90000"/>
            </a:schemeClr>
          </a:solidFill>
          <a:ln w="9525">
            <a:solidFill>
              <a:srgbClr val="000000"/>
            </a:solidFill>
            <a:round/>
          </a:ln>
        </p:spPr>
        <p:style>
          <a:lnRef idx="0">
            <a:scrgbClr r="0" g="0" b="0"/>
          </a:lnRef>
          <a:fillRef idx="0">
            <a:scrgbClr r="0" g="0" b="0"/>
          </a:fillRef>
          <a:effectRef idx="0">
            <a:scrgbClr r="0" g="0" b="0"/>
          </a:effectRef>
          <a:fontRef idx="minor"/>
        </p:style>
      </p:sp>
      <p:sp>
        <p:nvSpPr>
          <p:cNvPr id="188" name="TextBox 21"/>
          <p:cNvSpPr/>
          <p:nvPr/>
        </p:nvSpPr>
        <p:spPr>
          <a:xfrm>
            <a:off x="354321" y="235943"/>
            <a:ext cx="34452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800" b="0" strike="noStrike" spc="-1" dirty="0">
                <a:solidFill>
                  <a:srgbClr val="FFFFFF"/>
                </a:solidFill>
                <a:latin typeface="Arial"/>
                <a:ea typeface="SimSun"/>
              </a:rPr>
              <a:t>Place in order of preference</a:t>
            </a:r>
            <a:endParaRPr lang="en-GB" sz="1800" b="0" strike="noStrike" spc="-1" dirty="0">
              <a:latin typeface="Arial"/>
            </a:endParaRPr>
          </a:p>
        </p:txBody>
      </p:sp>
      <p:sp>
        <p:nvSpPr>
          <p:cNvPr id="189" name="TextBox 24"/>
          <p:cNvSpPr/>
          <p:nvPr/>
        </p:nvSpPr>
        <p:spPr>
          <a:xfrm>
            <a:off x="354321" y="245620"/>
            <a:ext cx="34452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800" b="0" strike="noStrike" spc="-1" dirty="0">
                <a:solidFill>
                  <a:srgbClr val="FFFFFF"/>
                </a:solidFill>
                <a:latin typeface="Arial"/>
                <a:ea typeface="SimSun"/>
              </a:rPr>
              <a:t>Which is the odd one out?</a:t>
            </a:r>
            <a:endParaRPr lang="en-GB" sz="1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77"/>
                                        </p:tgtEl>
                                        <p:attrNameLst>
                                          <p:attrName>style.visibility</p:attrName>
                                        </p:attrNameLst>
                                      </p:cBhvr>
                                      <p:to>
                                        <p:strVal val="visible"/>
                                      </p:to>
                                    </p:set>
                                  </p:childTnLst>
                                </p:cTn>
                              </p:par>
                              <p:par>
                                <p:cTn id="9" presetID="1" presetClass="exit" fill="hold" nodeType="withEffect">
                                  <p:stCondLst>
                                    <p:cond delay="0"/>
                                  </p:stCondLst>
                                  <p:childTnLst>
                                    <p:set>
                                      <p:cBhvr>
                                        <p:cTn id="10" dur="1" fill="hold">
                                          <p:stCondLst>
                                            <p:cond delay="0"/>
                                          </p:stCondLst>
                                        </p:cTn>
                                        <p:tgtEl>
                                          <p:spTgt spid="18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3"/>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172"/>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1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179"/>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1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fill="hold" nodeType="clickEffect">
                                  <p:stCondLst>
                                    <p:cond delay="0"/>
                                  </p:stCondLst>
                                  <p:childTnLst>
                                    <p:set>
                                      <p:cBhvr>
                                        <p:cTn id="34" dur="1" fill="hold">
                                          <p:stCondLst>
                                            <p:cond delay="0"/>
                                          </p:stCondLst>
                                        </p:cTn>
                                        <p:tgtEl>
                                          <p:spTgt spid="177"/>
                                        </p:tgtEl>
                                        <p:attrNameLst>
                                          <p:attrName>style.visibility</p:attrName>
                                        </p:attrNameLst>
                                      </p:cBhvr>
                                      <p:to>
                                        <p:strVal val="hidden"/>
                                      </p:to>
                                    </p:set>
                                  </p:childTnLst>
                                </p:cTn>
                              </p:par>
                              <p:par>
                                <p:cTn id="35" presetID="1" presetClass="exit" fill="hold" nodeType="withEffect">
                                  <p:stCondLst>
                                    <p:cond delay="0"/>
                                  </p:stCondLst>
                                  <p:childTnLst>
                                    <p:set>
                                      <p:cBhvr>
                                        <p:cTn id="36" dur="1" fill="hold">
                                          <p:stCondLst>
                                            <p:cond delay="0"/>
                                          </p:stCondLst>
                                        </p:cTn>
                                        <p:tgtEl>
                                          <p:spTgt spid="176"/>
                                        </p:tgtEl>
                                        <p:attrNameLst>
                                          <p:attrName>style.visibility</p:attrName>
                                        </p:attrNameLst>
                                      </p:cBhvr>
                                      <p:to>
                                        <p:strVal val="hidden"/>
                                      </p:to>
                                    </p:set>
                                  </p:childTnLst>
                                </p:cTn>
                              </p:par>
                              <p:par>
                                <p:cTn id="37" presetID="1" presetClass="exit" fill="hold" nodeType="withEffect">
                                  <p:stCondLst>
                                    <p:cond delay="0"/>
                                  </p:stCondLst>
                                  <p:childTnLst>
                                    <p:set>
                                      <p:cBhvr>
                                        <p:cTn id="38" dur="1" fill="hold">
                                          <p:stCondLst>
                                            <p:cond delay="0"/>
                                          </p:stCondLst>
                                        </p:cTn>
                                        <p:tgtEl>
                                          <p:spTgt spid="178"/>
                                        </p:tgtEl>
                                        <p:attrNameLst>
                                          <p:attrName>style.visibility</p:attrName>
                                        </p:attrNameLst>
                                      </p:cBhvr>
                                      <p:to>
                                        <p:strVal val="hidden"/>
                                      </p:to>
                                    </p:set>
                                  </p:childTnLst>
                                </p:cTn>
                              </p:par>
                              <p:par>
                                <p:cTn id="39" presetID="1" presetClass="exit" fill="hold" nodeType="withEffect">
                                  <p:stCondLst>
                                    <p:cond delay="0"/>
                                  </p:stCondLst>
                                  <p:childTnLst>
                                    <p:set>
                                      <p:cBhvr>
                                        <p:cTn id="40" dur="1" fill="hold">
                                          <p:stCondLst>
                                            <p:cond delay="0"/>
                                          </p:stCondLst>
                                        </p:cTn>
                                        <p:tgtEl>
                                          <p:spTgt spid="179"/>
                                        </p:tgtEl>
                                        <p:attrNameLst>
                                          <p:attrName>style.visibility</p:attrName>
                                        </p:attrNameLst>
                                      </p:cBhvr>
                                      <p:to>
                                        <p:strVal val="hidden"/>
                                      </p:to>
                                    </p:set>
                                  </p:childTnLst>
                                </p:cTn>
                              </p:par>
                              <p:par>
                                <p:cTn id="41" presetID="42" presetClass="path" fill="hold" nodeType="withEffect">
                                  <p:stCondLst>
                                    <p:cond delay="0"/>
                                  </p:stCondLst>
                                  <p:childTnLst>
                                    <p:animMotion origin="layout" path="M 1.94444E-006 -4.81481E-006 L -0.44358 -0.41389 E">
                                      <p:cBhvr>
                                        <p:cTn id="42" dur="2000" fill="hold"/>
                                        <p:tgtEl>
                                          <p:spTgt spid="175"/>
                                        </p:tgtEl>
                                        <p:attrNameLst>
                                          <p:attrName>ppt_x</p:attrName>
                                          <p:attrName>ppt_y</p:attrName>
                                        </p:attrNameLst>
                                      </p:cBhvr>
                                    </p:animMotion>
                                  </p:childTnLst>
                                </p:cTn>
                              </p:par>
                              <p:par>
                                <p:cTn id="43" presetID="42" presetClass="path" fill="hold" nodeType="withEffect">
                                  <p:stCondLst>
                                    <p:cond delay="0"/>
                                  </p:stCondLst>
                                  <p:childTnLst>
                                    <p:animMotion origin="layout" path="M 4.44444E-006 2.59259E-006 L 0.00295 0.47176 E">
                                      <p:cBhvr>
                                        <p:cTn id="44" dur="2000" fill="hold"/>
                                        <p:tgtEl>
                                          <p:spTgt spid="173"/>
                                        </p:tgtEl>
                                        <p:attrNameLst>
                                          <p:attrName>ppt_x</p:attrName>
                                          <p:attrName>ppt_y</p:attrName>
                                        </p:attrNameLst>
                                      </p:cBhvr>
                                    </p:animMotion>
                                  </p:childTnLst>
                                </p:cTn>
                              </p:par>
                              <p:par>
                                <p:cTn id="45" presetID="42" presetClass="path" fill="hold" nodeType="withEffect">
                                  <p:stCondLst>
                                    <p:cond delay="0"/>
                                  </p:stCondLst>
                                  <p:childTnLst>
                                    <p:animMotion origin="layout" path="M -1.66667E-006 -4.81481E-006 L 0.44202 -0.41366 E">
                                      <p:cBhvr>
                                        <p:cTn id="46" dur="2000" fill="hold"/>
                                        <p:tgtEl>
                                          <p:spTgt spid="172"/>
                                        </p:tgtEl>
                                        <p:attrNameLst>
                                          <p:attrName>ppt_x</p:attrName>
                                          <p:attrName>ppt_y</p:attrName>
                                        </p:attrNameLst>
                                      </p:cBhvr>
                                    </p:animMotion>
                                  </p:childTnLst>
                                </p:cTn>
                              </p:par>
                              <p:par>
                                <p:cTn id="47" presetID="42" presetClass="path" fill="hold" nodeType="withEffect">
                                  <p:stCondLst>
                                    <p:cond delay="0"/>
                                  </p:stCondLst>
                                  <p:childTnLst>
                                    <p:animMotion origin="layout" path="M -1.66667E-006 4.07407E-006 L 1.38889E-006 0.41389 E">
                                      <p:cBhvr>
                                        <p:cTn id="48" dur="2000" fill="hold"/>
                                        <p:tgtEl>
                                          <p:spTgt spid="174"/>
                                        </p:tgtEl>
                                        <p:attrNameLst>
                                          <p:attrName>ppt_x</p:attrName>
                                          <p:attrName>ppt_y</p:attrName>
                                        </p:attrNameLst>
                                      </p:cBhvr>
                                    </p:animMotion>
                                  </p:childTnLst>
                                </p:cTn>
                              </p:par>
                              <p:par>
                                <p:cTn id="49" presetID="1" presetClass="exit" fill="hold" nodeType="withEffect">
                                  <p:stCondLst>
                                    <p:cond delay="0"/>
                                  </p:stCondLst>
                                  <p:childTnLst>
                                    <p:set>
                                      <p:cBhvr>
                                        <p:cTn id="50" dur="1" fill="hold">
                                          <p:stCondLst>
                                            <p:cond delay="0"/>
                                          </p:stCondLst>
                                        </p:cTn>
                                        <p:tgtEl>
                                          <p:spTgt spid="188"/>
                                        </p:tgtEl>
                                        <p:attrNameLst>
                                          <p:attrName>style.visibility</p:attrName>
                                        </p:attrNameLst>
                                      </p:cBhvr>
                                      <p:to>
                                        <p:strVal val="hidden"/>
                                      </p:to>
                                    </p:set>
                                  </p:childTnLst>
                                </p:cTn>
                              </p:par>
                            </p:childTnLst>
                          </p:cTn>
                        </p:par>
                        <p:par>
                          <p:cTn id="51" fill="hold">
                            <p:stCondLst>
                              <p:cond delay="2000"/>
                            </p:stCondLst>
                            <p:childTnLst>
                              <p:par>
                                <p:cTn id="52" presetID="1" presetClass="entr" fill="hold" nodeType="afterEffect">
                                  <p:stCondLst>
                                    <p:cond delay="0"/>
                                  </p:stCondLst>
                                  <p:childTnLst>
                                    <p:set>
                                      <p:cBhvr>
                                        <p:cTn id="53" dur="1" fill="hold">
                                          <p:stCondLst>
                                            <p:cond delay="0"/>
                                          </p:stCondLst>
                                        </p:cTn>
                                        <p:tgtEl>
                                          <p:spTgt spid="182"/>
                                        </p:tgtEl>
                                        <p:attrNameLst>
                                          <p:attrName>style.visibility</p:attrName>
                                        </p:attrNameLst>
                                      </p:cBhvr>
                                      <p:to>
                                        <p:strVal val="visible"/>
                                      </p:to>
                                    </p:set>
                                  </p:childTnLst>
                                </p:cTn>
                              </p:par>
                            </p:childTnLst>
                          </p:cTn>
                        </p:par>
                        <p:par>
                          <p:cTn id="54" fill="hold">
                            <p:stCondLst>
                              <p:cond delay="2000"/>
                            </p:stCondLst>
                            <p:childTnLst>
                              <p:par>
                                <p:cTn id="55" presetID="1" presetClass="entr" fill="hold" nodeType="afterEffect">
                                  <p:stCondLst>
                                    <p:cond delay="0"/>
                                  </p:stCondLst>
                                  <p:childTnLst>
                                    <p:set>
                                      <p:cBhvr>
                                        <p:cTn id="56" dur="1" fill="hold">
                                          <p:stCondLst>
                                            <p:cond delay="0"/>
                                          </p:stCondLst>
                                        </p:cTn>
                                        <p:tgtEl>
                                          <p:spTgt spid="183"/>
                                        </p:tgtEl>
                                        <p:attrNameLst>
                                          <p:attrName>style.visibility</p:attrName>
                                        </p:attrNameLst>
                                      </p:cBhvr>
                                      <p:to>
                                        <p:strVal val="visible"/>
                                      </p:to>
                                    </p:set>
                                  </p:childTnLst>
                                </p:cTn>
                              </p:par>
                            </p:childTnLst>
                          </p:cTn>
                        </p:par>
                        <p:par>
                          <p:cTn id="57" fill="hold">
                            <p:stCondLst>
                              <p:cond delay="2000"/>
                            </p:stCondLst>
                            <p:childTnLst>
                              <p:par>
                                <p:cTn id="58" presetID="1" presetClass="entr" fill="hold" nodeType="afterEffect">
                                  <p:stCondLst>
                                    <p:cond delay="0"/>
                                  </p:stCondLst>
                                  <p:childTnLst>
                                    <p:set>
                                      <p:cBhvr>
                                        <p:cTn id="59" dur="1" fill="hold">
                                          <p:stCondLst>
                                            <p:cond delay="0"/>
                                          </p:stCondLst>
                                        </p:cTn>
                                        <p:tgtEl>
                                          <p:spTgt spid="181"/>
                                        </p:tgtEl>
                                        <p:attrNameLst>
                                          <p:attrName>style.visibility</p:attrName>
                                        </p:attrNameLst>
                                      </p:cBhvr>
                                      <p:to>
                                        <p:strVal val="visible"/>
                                      </p:to>
                                    </p:set>
                                  </p:childTnLst>
                                </p:cTn>
                              </p:par>
                            </p:childTnLst>
                          </p:cTn>
                        </p:par>
                        <p:par>
                          <p:cTn id="60" fill="hold">
                            <p:stCondLst>
                              <p:cond delay="2000"/>
                            </p:stCondLst>
                            <p:childTnLst>
                              <p:par>
                                <p:cTn id="61" presetID="1" presetClass="entr" fill="hold" nodeType="afterEffect">
                                  <p:stCondLst>
                                    <p:cond delay="0"/>
                                  </p:stCondLst>
                                  <p:childTnLst>
                                    <p:set>
                                      <p:cBhvr>
                                        <p:cTn id="62" dur="1" fill="hold">
                                          <p:stCondLst>
                                            <p:cond delay="0"/>
                                          </p:stCondLst>
                                        </p:cTn>
                                        <p:tgtEl>
                                          <p:spTgt spid="180"/>
                                        </p:tgtEl>
                                        <p:attrNameLst>
                                          <p:attrName>style.visibility</p:attrName>
                                        </p:attrNameLst>
                                      </p:cBhvr>
                                      <p:to>
                                        <p:strVal val="visible"/>
                                      </p:to>
                                    </p:set>
                                  </p:childTnLst>
                                </p:cTn>
                              </p:par>
                            </p:childTnLst>
                          </p:cTn>
                        </p:par>
                        <p:par>
                          <p:cTn id="63" fill="hold">
                            <p:stCondLst>
                              <p:cond delay="2000"/>
                            </p:stCondLst>
                            <p:childTnLst>
                              <p:par>
                                <p:cTn id="64" presetID="1" presetClass="entr" fill="hold" nodeType="afterEffect">
                                  <p:stCondLst>
                                    <p:cond delay="2500"/>
                                  </p:stCondLst>
                                  <p:childTnLst>
                                    <p:set>
                                      <p:cBhvr>
                                        <p:cTn id="65" dur="1" fill="hold">
                                          <p:stCondLst>
                                            <p:cond delay="0"/>
                                          </p:stCondLst>
                                        </p:cTn>
                                        <p:tgtEl>
                                          <p:spTgt spid="18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fill="hold" nodeType="clickEffect">
                                  <p:stCondLst>
                                    <p:cond delay="0"/>
                                  </p:stCondLst>
                                  <p:childTnLst>
                                    <p:set>
                                      <p:cBhvr>
                                        <p:cTn id="69" dur="1" fill="hold">
                                          <p:stCondLst>
                                            <p:cond delay="0"/>
                                          </p:stCondLst>
                                        </p:cTn>
                                        <p:tgtEl>
                                          <p:spTgt spid="182"/>
                                        </p:tgtEl>
                                        <p:attrNameLst>
                                          <p:attrName>style.visibility</p:attrName>
                                        </p:attrNameLst>
                                      </p:cBhvr>
                                      <p:to>
                                        <p:strVal val="hidden"/>
                                      </p:to>
                                    </p:set>
                                  </p:childTnLst>
                                </p:cTn>
                              </p:par>
                              <p:par>
                                <p:cTn id="70" presetID="1" presetClass="exit" fill="hold" nodeType="withEffect">
                                  <p:stCondLst>
                                    <p:cond delay="0"/>
                                  </p:stCondLst>
                                  <p:childTnLst>
                                    <p:set>
                                      <p:cBhvr>
                                        <p:cTn id="71" dur="1" fill="hold">
                                          <p:stCondLst>
                                            <p:cond delay="0"/>
                                          </p:stCondLst>
                                        </p:cTn>
                                        <p:tgtEl>
                                          <p:spTgt spid="183"/>
                                        </p:tgtEl>
                                        <p:attrNameLst>
                                          <p:attrName>style.visibility</p:attrName>
                                        </p:attrNameLst>
                                      </p:cBhvr>
                                      <p:to>
                                        <p:strVal val="hidden"/>
                                      </p:to>
                                    </p:set>
                                  </p:childTnLst>
                                </p:cTn>
                              </p:par>
                              <p:par>
                                <p:cTn id="72" presetID="1" presetClass="exit" fill="hold" nodeType="withEffect">
                                  <p:stCondLst>
                                    <p:cond delay="0"/>
                                  </p:stCondLst>
                                  <p:childTnLst>
                                    <p:set>
                                      <p:cBhvr>
                                        <p:cTn id="73" dur="1" fill="hold">
                                          <p:stCondLst>
                                            <p:cond delay="0"/>
                                          </p:stCondLst>
                                        </p:cTn>
                                        <p:tgtEl>
                                          <p:spTgt spid="181"/>
                                        </p:tgtEl>
                                        <p:attrNameLst>
                                          <p:attrName>style.visibility</p:attrName>
                                        </p:attrNameLst>
                                      </p:cBhvr>
                                      <p:to>
                                        <p:strVal val="hidden"/>
                                      </p:to>
                                    </p:set>
                                  </p:childTnLst>
                                </p:cTn>
                              </p:par>
                              <p:par>
                                <p:cTn id="74" presetID="1" presetClass="exit" fill="hold" nodeType="withEffect">
                                  <p:stCondLst>
                                    <p:cond delay="0"/>
                                  </p:stCondLst>
                                  <p:childTnLst>
                                    <p:set>
                                      <p:cBhvr>
                                        <p:cTn id="75" dur="1" fill="hold">
                                          <p:stCondLst>
                                            <p:cond delay="0"/>
                                          </p:stCondLst>
                                        </p:cTn>
                                        <p:tgtEl>
                                          <p:spTgt spid="180"/>
                                        </p:tgtEl>
                                        <p:attrNameLst>
                                          <p:attrName>style.visibility</p:attrName>
                                        </p:attrNameLst>
                                      </p:cBhvr>
                                      <p:to>
                                        <p:strVal val="hidden"/>
                                      </p:to>
                                    </p:set>
                                  </p:childTnLst>
                                </p:cTn>
                              </p:par>
                              <p:par>
                                <p:cTn id="76" presetID="10" presetClass="entr" fill="hold" nodeType="withEffect">
                                  <p:stCondLst>
                                    <p:cond delay="0"/>
                                  </p:stCondLst>
                                  <p:childTnLst>
                                    <p:set>
                                      <p:cBhvr>
                                        <p:cTn id="77" dur="1" fill="hold">
                                          <p:stCondLst>
                                            <p:cond delay="0"/>
                                          </p:stCondLst>
                                        </p:cTn>
                                        <p:tgtEl>
                                          <p:spTgt spid="186"/>
                                        </p:tgtEl>
                                        <p:attrNameLst>
                                          <p:attrName>style.visibility</p:attrName>
                                        </p:attrNameLst>
                                      </p:cBhvr>
                                      <p:to>
                                        <p:strVal val="visible"/>
                                      </p:to>
                                    </p:set>
                                    <p:animEffect transition="in" filter="fade">
                                      <p:cBhvr additive="repl">
                                        <p:cTn id="78" dur="500"/>
                                        <p:tgtEl>
                                          <p:spTgt spid="186"/>
                                        </p:tgtEl>
                                      </p:cBhvr>
                                    </p:animEffect>
                                  </p:childTnLst>
                                </p:cTn>
                              </p:par>
                              <p:par>
                                <p:cTn id="79" presetID="10" presetClass="entr" fill="hold" nodeType="withEffect">
                                  <p:stCondLst>
                                    <p:cond delay="0"/>
                                  </p:stCondLst>
                                  <p:childTnLst>
                                    <p:set>
                                      <p:cBhvr>
                                        <p:cTn id="80" dur="1" fill="hold">
                                          <p:stCondLst>
                                            <p:cond delay="0"/>
                                          </p:stCondLst>
                                        </p:cTn>
                                        <p:tgtEl>
                                          <p:spTgt spid="185"/>
                                        </p:tgtEl>
                                        <p:attrNameLst>
                                          <p:attrName>style.visibility</p:attrName>
                                        </p:attrNameLst>
                                      </p:cBhvr>
                                      <p:to>
                                        <p:strVal val="visible"/>
                                      </p:to>
                                    </p:set>
                                    <p:animEffect transition="in" filter="fade">
                                      <p:cBhvr additive="repl">
                                        <p:cTn id="81" dur="500"/>
                                        <p:tgtEl>
                                          <p:spTgt spid="185"/>
                                        </p:tgtEl>
                                      </p:cBhvr>
                                    </p:animEffect>
                                  </p:childTnLst>
                                </p:cTn>
                              </p:par>
                              <p:par>
                                <p:cTn id="82" presetID="10" presetClass="entr" fill="hold" nodeType="withEffect">
                                  <p:stCondLst>
                                    <p:cond delay="0"/>
                                  </p:stCondLst>
                                  <p:childTnLst>
                                    <p:set>
                                      <p:cBhvr>
                                        <p:cTn id="83" dur="1" fill="hold">
                                          <p:stCondLst>
                                            <p:cond delay="0"/>
                                          </p:stCondLst>
                                        </p:cTn>
                                        <p:tgtEl>
                                          <p:spTgt spid="184"/>
                                        </p:tgtEl>
                                        <p:attrNameLst>
                                          <p:attrName>style.visibility</p:attrName>
                                        </p:attrNameLst>
                                      </p:cBhvr>
                                      <p:to>
                                        <p:strVal val="visible"/>
                                      </p:to>
                                    </p:set>
                                    <p:animEffect transition="in" filter="fade">
                                      <p:cBhvr additive="repl">
                                        <p:cTn id="84"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Picture 3"/>
          <p:cNvPicPr/>
          <p:nvPr/>
        </p:nvPicPr>
        <p:blipFill>
          <a:blip r:embed="rId3"/>
          <a:stretch/>
        </p:blipFill>
        <p:spPr>
          <a:xfrm>
            <a:off x="0" y="16560"/>
            <a:ext cx="9180000" cy="6841080"/>
          </a:xfrm>
          <a:prstGeom prst="rect">
            <a:avLst/>
          </a:prstGeom>
          <a:ln w="0">
            <a:noFill/>
          </a:ln>
        </p:spPr>
      </p:pic>
      <p:sp>
        <p:nvSpPr>
          <p:cNvPr id="373" name="AutoShape 3"/>
          <p:cNvSpPr/>
          <p:nvPr/>
        </p:nvSpPr>
        <p:spPr>
          <a:xfrm>
            <a:off x="325440" y="1920960"/>
            <a:ext cx="8567280" cy="438588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sp>
      <p:sp>
        <p:nvSpPr>
          <p:cNvPr id="374" name="PlaceHolder 1"/>
          <p:cNvSpPr>
            <a:spLocks noGrp="1"/>
          </p:cNvSpPr>
          <p:nvPr>
            <p:ph type="subTitle"/>
          </p:nvPr>
        </p:nvSpPr>
        <p:spPr>
          <a:xfrm>
            <a:off x="1182600" y="1542960"/>
            <a:ext cx="6543360" cy="3657240"/>
          </a:xfrm>
          <a:prstGeom prst="rect">
            <a:avLst/>
          </a:prstGeom>
          <a:noFill/>
          <a:ln w="0">
            <a:noFill/>
          </a:ln>
        </p:spPr>
        <p:txBody>
          <a:bodyPr numCol="1" spcCol="0" anchor="t">
            <a:noAutofit/>
          </a:bodyPr>
          <a:lstStyle/>
          <a:p>
            <a:pPr>
              <a:lnSpc>
                <a:spcPct val="80000"/>
              </a:lnSpc>
              <a:spcBef>
                <a:spcPts val="641"/>
              </a:spcBef>
            </a:pPr>
            <a:endParaRPr lang="en-GB" sz="3200" b="0" strike="noStrike" spc="-1">
              <a:latin typeface="Arial"/>
            </a:endParaRPr>
          </a:p>
          <a:p>
            <a:pPr>
              <a:lnSpc>
                <a:spcPct val="80000"/>
              </a:lnSpc>
              <a:spcBef>
                <a:spcPts val="641"/>
              </a:spcBef>
            </a:pPr>
            <a:endParaRPr lang="en-GB" sz="3200" b="0" strike="noStrike" spc="-1">
              <a:latin typeface="Arial"/>
            </a:endParaRPr>
          </a:p>
          <a:p>
            <a:pPr>
              <a:lnSpc>
                <a:spcPct val="80000"/>
              </a:lnSpc>
              <a:spcBef>
                <a:spcPts val="159"/>
              </a:spcBef>
            </a:pPr>
            <a:endParaRPr lang="en-GB" sz="3200" b="0" strike="noStrike" spc="-1">
              <a:latin typeface="Arial"/>
            </a:endParaRPr>
          </a:p>
        </p:txBody>
      </p:sp>
      <p:sp>
        <p:nvSpPr>
          <p:cNvPr id="375" name="Text Box 5"/>
          <p:cNvSpPr/>
          <p:nvPr/>
        </p:nvSpPr>
        <p:spPr>
          <a:xfrm>
            <a:off x="431100" y="2120691"/>
            <a:ext cx="8281800" cy="411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br>
              <a:rPr dirty="0"/>
            </a:br>
            <a:r>
              <a:rPr lang="en-US" sz="2000" b="0" strike="noStrike" spc="-1" dirty="0">
                <a:solidFill>
                  <a:srgbClr val="FFFFFF"/>
                </a:solidFill>
                <a:latin typeface="Arial"/>
                <a:ea typeface="SimSun"/>
              </a:rPr>
              <a:t>"The daily delivery of blood to each of the two Great North Air Ambulance helicopters, to enable blood transfusions at the scene of an accident instead of waiting until the patient reaches a hospital"</a:t>
            </a:r>
            <a:endParaRPr lang="en-GB" sz="2000" b="0" strike="noStrike" spc="-1" dirty="0">
              <a:latin typeface="Arial"/>
            </a:endParaRPr>
          </a:p>
          <a:p>
            <a:pPr algn="ctr">
              <a:lnSpc>
                <a:spcPct val="100000"/>
              </a:lnSpc>
            </a:pPr>
            <a:r>
              <a:rPr lang="en-US" sz="2000" b="0" strike="noStrike" spc="-1" dirty="0">
                <a:solidFill>
                  <a:srgbClr val="FFFFFF"/>
                </a:solidFill>
                <a:latin typeface="Arial"/>
                <a:ea typeface="SimSun"/>
              </a:rPr>
              <a:t> </a:t>
            </a:r>
            <a:endParaRPr lang="en-GB" sz="2000" b="0" strike="noStrike" spc="-1" dirty="0">
              <a:latin typeface="Arial"/>
            </a:endParaRPr>
          </a:p>
          <a:p>
            <a:pPr marL="285840" indent="-285840">
              <a:lnSpc>
                <a:spcPct val="100000"/>
              </a:lnSpc>
              <a:buClr>
                <a:srgbClr val="A6A6A6"/>
              </a:buClr>
              <a:buFont typeface="Symbol" charset="2"/>
              <a:buChar char=""/>
            </a:pPr>
            <a:r>
              <a:rPr lang="en-US" sz="1800" b="0" strike="noStrike" spc="-1" dirty="0">
                <a:solidFill>
                  <a:srgbClr val="A6A6A6"/>
                </a:solidFill>
                <a:latin typeface="Arial"/>
                <a:ea typeface="SimSun"/>
              </a:rPr>
              <a:t>  Idea came from frontline military field hospitals in Afghanistan</a:t>
            </a:r>
            <a:endParaRPr lang="en-GB" sz="1800" b="0" strike="noStrike" spc="-1" dirty="0">
              <a:latin typeface="Arial"/>
            </a:endParaRPr>
          </a:p>
          <a:p>
            <a:pPr marL="285840" indent="-285840">
              <a:lnSpc>
                <a:spcPct val="100000"/>
              </a:lnSpc>
              <a:buClr>
                <a:srgbClr val="A6A6A6"/>
              </a:buClr>
              <a:buFont typeface="Symbol" charset="2"/>
              <a:buChar char=""/>
            </a:pPr>
            <a:r>
              <a:rPr lang="en-US" sz="1800" b="0" strike="noStrike" spc="-1" dirty="0">
                <a:solidFill>
                  <a:srgbClr val="A6A6A6"/>
                </a:solidFill>
                <a:latin typeface="Arial"/>
                <a:ea typeface="SimSun"/>
              </a:rPr>
              <a:t>  Only group "O negative" blood used - can be given to any patient</a:t>
            </a:r>
            <a:endParaRPr lang="en-GB" sz="1800" b="0" strike="noStrike" spc="-1" dirty="0">
              <a:latin typeface="Arial"/>
            </a:endParaRPr>
          </a:p>
          <a:p>
            <a:pPr marL="285840" indent="-285840">
              <a:lnSpc>
                <a:spcPct val="100000"/>
              </a:lnSpc>
              <a:buClr>
                <a:srgbClr val="A6A6A6"/>
              </a:buClr>
              <a:buFont typeface="Symbol" charset="2"/>
              <a:buChar char=""/>
            </a:pPr>
            <a:r>
              <a:rPr lang="en-US" sz="1800" b="0" strike="noStrike" spc="-1" dirty="0">
                <a:solidFill>
                  <a:srgbClr val="A6A6A6"/>
                </a:solidFill>
                <a:latin typeface="Arial"/>
                <a:ea typeface="SimSun"/>
              </a:rPr>
              <a:t>  Specially insulated storage boxes maintain temperature for 48 hours</a:t>
            </a:r>
            <a:endParaRPr lang="en-GB" sz="1800" b="0" strike="noStrike" spc="-1" dirty="0">
              <a:latin typeface="Arial"/>
            </a:endParaRPr>
          </a:p>
          <a:p>
            <a:pPr marL="285840" indent="-285840">
              <a:lnSpc>
                <a:spcPct val="100000"/>
              </a:lnSpc>
              <a:buClr>
                <a:srgbClr val="A6A6A6"/>
              </a:buClr>
              <a:buFont typeface="Symbol" charset="2"/>
              <a:buChar char=""/>
            </a:pPr>
            <a:r>
              <a:rPr lang="en-US" sz="1800" b="0" strike="noStrike" spc="-1" dirty="0">
                <a:solidFill>
                  <a:srgbClr val="A6A6A6"/>
                </a:solidFill>
                <a:latin typeface="Arial"/>
                <a:ea typeface="SimSun"/>
              </a:rPr>
              <a:t>  In-built electronics show if box temperature has breached thresholds</a:t>
            </a:r>
            <a:endParaRPr lang="en-GB" sz="1800" b="0" strike="noStrike" spc="-1" dirty="0">
              <a:latin typeface="Arial"/>
            </a:endParaRPr>
          </a:p>
          <a:p>
            <a:pPr marL="285840" indent="-285840">
              <a:lnSpc>
                <a:spcPct val="100000"/>
              </a:lnSpc>
              <a:buClr>
                <a:srgbClr val="A6A6A6"/>
              </a:buClr>
              <a:buFont typeface="Symbol" charset="2"/>
              <a:buChar char=""/>
            </a:pPr>
            <a:r>
              <a:rPr lang="en-US" sz="1800" b="0" strike="noStrike" spc="-1" dirty="0">
                <a:solidFill>
                  <a:srgbClr val="A6A6A6"/>
                </a:solidFill>
                <a:latin typeface="Arial"/>
                <a:ea typeface="SimSun"/>
              </a:rPr>
              <a:t>  Blood transfused at scene is heated to body temperature "on the fly"</a:t>
            </a:r>
            <a:endParaRPr lang="en-GB" sz="1800" b="0" strike="noStrike" spc="-1" dirty="0">
              <a:latin typeface="Arial"/>
            </a:endParaRPr>
          </a:p>
          <a:p>
            <a:pPr marL="285840" indent="-285840">
              <a:lnSpc>
                <a:spcPct val="100000"/>
              </a:lnSpc>
              <a:buClr>
                <a:srgbClr val="A6A6A6"/>
              </a:buClr>
              <a:buFont typeface="Symbol" charset="2"/>
              <a:buChar char=""/>
            </a:pPr>
            <a:r>
              <a:rPr lang="en-US" sz="1800" b="0" strike="noStrike" spc="-1" dirty="0">
                <a:solidFill>
                  <a:srgbClr val="A6A6A6"/>
                </a:solidFill>
                <a:latin typeface="Arial"/>
                <a:ea typeface="SimSun"/>
              </a:rPr>
              <a:t>  Unused blood is returned to hospitals before it deteriorates, so </a:t>
            </a:r>
            <a:br>
              <a:rPr dirty="0"/>
            </a:br>
            <a:r>
              <a:rPr lang="en-US" sz="1800" b="0" strike="noStrike" spc="-1" dirty="0">
                <a:solidFill>
                  <a:srgbClr val="A6A6A6"/>
                </a:solidFill>
                <a:latin typeface="Arial"/>
                <a:ea typeface="SimSun"/>
              </a:rPr>
              <a:t>   that it can go back into circulation for use in operations: No waste!</a:t>
            </a:r>
            <a:endParaRPr lang="en-GB" sz="1800" b="0" strike="noStrike" spc="-1" dirty="0">
              <a:latin typeface="Arial"/>
            </a:endParaRPr>
          </a:p>
          <a:p>
            <a:pPr marL="285840" indent="-285840">
              <a:lnSpc>
                <a:spcPct val="100000"/>
              </a:lnSpc>
              <a:buClr>
                <a:srgbClr val="A6A6A6"/>
              </a:buClr>
              <a:buFont typeface="Symbol" charset="2"/>
              <a:buChar char=""/>
            </a:pPr>
            <a:r>
              <a:rPr lang="en-US" sz="1800" b="0" strike="noStrike" spc="-1" dirty="0">
                <a:solidFill>
                  <a:srgbClr val="A6A6A6"/>
                </a:solidFill>
                <a:latin typeface="Arial"/>
                <a:ea typeface="SimSun"/>
              </a:rPr>
              <a:t>  Relay with another blood bike group to reach the furthest base in Penrith</a:t>
            </a:r>
            <a:endParaRPr lang="en-GB" sz="1800" b="0" strike="noStrike" spc="-1" dirty="0">
              <a:latin typeface="Arial"/>
            </a:endParaRPr>
          </a:p>
          <a:p>
            <a:pPr algn="ctr">
              <a:lnSpc>
                <a:spcPct val="100000"/>
              </a:lnSpc>
            </a:pPr>
            <a:endParaRPr lang="en-GB" sz="1800" b="0" strike="noStrike" spc="-1" dirty="0">
              <a:latin typeface="Arial"/>
            </a:endParaRPr>
          </a:p>
        </p:txBody>
      </p:sp>
      <p:sp>
        <p:nvSpPr>
          <p:cNvPr id="376" name="Oval 12"/>
          <p:cNvSpPr/>
          <p:nvPr/>
        </p:nvSpPr>
        <p:spPr>
          <a:xfrm>
            <a:off x="6620040" y="200160"/>
            <a:ext cx="1106280" cy="1104480"/>
          </a:xfrm>
          <a:prstGeom prst="ellipse">
            <a:avLst/>
          </a:prstGeom>
          <a:solidFill>
            <a:schemeClr val="tx1"/>
          </a:solidFill>
          <a:ln w="19050">
            <a:solidFill>
              <a:srgbClr val="FFFFFF"/>
            </a:solidFill>
            <a:miter/>
          </a:ln>
        </p:spPr>
        <p:style>
          <a:lnRef idx="0">
            <a:scrgbClr r="0" g="0" b="0"/>
          </a:lnRef>
          <a:fillRef idx="0">
            <a:scrgbClr r="0" g="0" b="0"/>
          </a:fillRef>
          <a:effectRef idx="0">
            <a:scrgbClr r="0" g="0" b="0"/>
          </a:effectRef>
          <a:fontRef idx="minor"/>
        </p:style>
      </p:sp>
      <p:grpSp>
        <p:nvGrpSpPr>
          <p:cNvPr id="377" name="Group 14"/>
          <p:cNvGrpSpPr/>
          <p:nvPr/>
        </p:nvGrpSpPr>
        <p:grpSpPr>
          <a:xfrm>
            <a:off x="783000" y="128880"/>
            <a:ext cx="5949000" cy="1245960"/>
            <a:chOff x="783000" y="128880"/>
            <a:chExt cx="5949000" cy="1245960"/>
          </a:xfrm>
        </p:grpSpPr>
        <p:sp>
          <p:nvSpPr>
            <p:cNvPr id="378" name="Rounded Rectangle 15"/>
            <p:cNvSpPr/>
            <p:nvPr/>
          </p:nvSpPr>
          <p:spPr>
            <a:xfrm>
              <a:off x="15476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379" name="TextBox 16"/>
            <p:cNvSpPr/>
            <p:nvPr/>
          </p:nvSpPr>
          <p:spPr>
            <a:xfrm>
              <a:off x="202932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380" name="Picture 17"/>
            <p:cNvPicPr/>
            <p:nvPr/>
          </p:nvPicPr>
          <p:blipFill>
            <a:blip r:embed="rId4"/>
            <a:stretch/>
          </p:blipFill>
          <p:spPr>
            <a:xfrm>
              <a:off x="783000" y="128880"/>
              <a:ext cx="1245960" cy="1245960"/>
            </a:xfrm>
            <a:prstGeom prst="rect">
              <a:avLst/>
            </a:prstGeom>
            <a:ln w="0">
              <a:noFill/>
            </a:ln>
          </p:spPr>
        </p:pic>
      </p:grpSp>
      <p:sp>
        <p:nvSpPr>
          <p:cNvPr id="382" name="PlaceHolder 2"/>
          <p:cNvSpPr>
            <a:spLocks noGrp="1"/>
          </p:cNvSpPr>
          <p:nvPr>
            <p:ph type="title"/>
          </p:nvPr>
        </p:nvSpPr>
        <p:spPr>
          <a:xfrm>
            <a:off x="827640" y="1122480"/>
            <a:ext cx="6857640" cy="641160"/>
          </a:xfrm>
          <a:prstGeom prst="rect">
            <a:avLst/>
          </a:prstGeom>
          <a:noFill/>
          <a:ln w="0">
            <a:noFill/>
          </a:ln>
        </p:spPr>
        <p:txBody>
          <a:bodyPr numCol="1" spcCol="0" anchor="b">
            <a:noAutofit/>
          </a:bodyPr>
          <a:lstStyle/>
          <a:p>
            <a:pPr algn="ctr">
              <a:lnSpc>
                <a:spcPct val="100000"/>
              </a:lnSpc>
            </a:pPr>
            <a:r>
              <a:rPr lang="en-GB" sz="3200" b="1" strike="noStrike" spc="-1">
                <a:solidFill>
                  <a:srgbClr val="000000"/>
                </a:solidFill>
                <a:latin typeface="Arial"/>
              </a:rPr>
              <a:t>Blood On Board (“BoB”)</a:t>
            </a:r>
            <a:endParaRPr lang="en-GB" sz="3200" b="0" strike="noStrike" spc="-1">
              <a:solidFill>
                <a:srgbClr val="000000"/>
              </a:solidFill>
              <a:latin typeface="Arial"/>
            </a:endParaRPr>
          </a:p>
        </p:txBody>
      </p:sp>
      <p:pic>
        <p:nvPicPr>
          <p:cNvPr id="381" name="Picture 13" descr="19454213-99f7-4ce0-9d88-f3b37534fbcf"/>
          <p:cNvPicPr/>
          <p:nvPr/>
        </p:nvPicPr>
        <p:blipFill>
          <a:blip r:embed="rId5"/>
          <a:stretch/>
        </p:blipFill>
        <p:spPr>
          <a:xfrm>
            <a:off x="6600743" y="110737"/>
            <a:ext cx="1213920" cy="12330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with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dissolve">
                                      <p:cBhvr additive="repl">
                                        <p:cTn id="7" dur="500"/>
                                        <p:tgtEl>
                                          <p:spTgt spid="376"/>
                                        </p:tgtEl>
                                      </p:cBhvr>
                                    </p:animEffect>
                                  </p:childTnLst>
                                </p:cTn>
                              </p:par>
                            </p:childTnLst>
                          </p:cTn>
                        </p:par>
                        <p:par>
                          <p:cTn id="8" fill="hold" nodeType="afterEffect">
                            <p:stCondLst>
                              <p:cond delay="500"/>
                            </p:stCondLst>
                            <p:childTnLst>
                              <p:par>
                                <p:cTn id="9" presetID="53" presetClass="entr" fill="hold" nodeType="afterEffect">
                                  <p:stCondLst>
                                    <p:cond delay="0"/>
                                  </p:stCondLst>
                                  <p:childTnLst>
                                    <p:set>
                                      <p:cBhvr>
                                        <p:cTn id="10" dur="1" fill="hold">
                                          <p:stCondLst>
                                            <p:cond delay="0"/>
                                          </p:stCondLst>
                                        </p:cTn>
                                        <p:tgtEl>
                                          <p:spTgt spid="373"/>
                                        </p:tgtEl>
                                        <p:attrNameLst>
                                          <p:attrName>style.visibility</p:attrName>
                                        </p:attrNameLst>
                                      </p:cBhvr>
                                      <p:to>
                                        <p:strVal val="visible"/>
                                      </p:to>
                                    </p:set>
                                    <p:anim calcmode="lin" valueType="num">
                                      <p:cBhvr additive="repl">
                                        <p:cTn id="11" dur="500" fill="hold"/>
                                        <p:tgtEl>
                                          <p:spTgt spid="373"/>
                                        </p:tgtEl>
                                        <p:attrNameLst>
                                          <p:attrName>ppt_w</p:attrName>
                                        </p:attrNameLst>
                                      </p:cBhvr>
                                      <p:tavLst>
                                        <p:tav tm="0">
                                          <p:val>
                                            <p:fltVal val="0"/>
                                          </p:val>
                                        </p:tav>
                                        <p:tav tm="100000">
                                          <p:val>
                                            <p:strVal val="#ppt_w"/>
                                          </p:val>
                                        </p:tav>
                                      </p:tavLst>
                                    </p:anim>
                                    <p:anim calcmode="lin" valueType="num">
                                      <p:cBhvr additive="repl">
                                        <p:cTn id="12" dur="500" fill="hold"/>
                                        <p:tgtEl>
                                          <p:spTgt spid="373"/>
                                        </p:tgtEl>
                                        <p:attrNameLst>
                                          <p:attrName>ppt_h</p:attrName>
                                        </p:attrNameLst>
                                      </p:cBhvr>
                                      <p:tavLst>
                                        <p:tav tm="0">
                                          <p:val>
                                            <p:fltVal val="0"/>
                                          </p:val>
                                        </p:tav>
                                        <p:tav tm="100000">
                                          <p:val>
                                            <p:strVal val="#ppt_h"/>
                                          </p:val>
                                        </p:tav>
                                      </p:tavLst>
                                    </p:anim>
                                    <p:animEffect transition="in" filter="dissolve">
                                      <p:cBhvr additive="repl">
                                        <p:cTn id="13" dur="500"/>
                                        <p:tgtEl>
                                          <p:spTgt spid="373"/>
                                        </p:tgtEl>
                                      </p:cBhvr>
                                    </p:animEffect>
                                  </p:childTnLst>
                                </p:cTn>
                              </p:par>
                            </p:childTnLst>
                          </p:cTn>
                        </p:par>
                        <p:par>
                          <p:cTn id="14" fill="hold" nodeType="afterEffect">
                            <p:stCondLst>
                              <p:cond delay="1000"/>
                            </p:stCondLst>
                            <p:childTnLst>
                              <p:par>
                                <p:cTn id="15" presetID="53" presetClass="entr" fill="hold" nodeType="afterEffect">
                                  <p:stCondLst>
                                    <p:cond delay="0"/>
                                  </p:stCondLst>
                                  <p:childTnLst>
                                    <p:set>
                                      <p:cBhvr>
                                        <p:cTn id="16" dur="1" fill="hold">
                                          <p:stCondLst>
                                            <p:cond delay="0"/>
                                          </p:stCondLst>
                                        </p:cTn>
                                        <p:tgtEl>
                                          <p:spTgt spid="375">
                                            <p:txEl>
                                              <p:pRg st="0" end="0"/>
                                            </p:txEl>
                                          </p:spTgt>
                                        </p:tgtEl>
                                        <p:attrNameLst>
                                          <p:attrName>style.visibility</p:attrName>
                                        </p:attrNameLst>
                                      </p:cBhvr>
                                      <p:to>
                                        <p:strVal val="visible"/>
                                      </p:to>
                                    </p:set>
                                    <p:anim calcmode="lin" valueType="num">
                                      <p:cBhvr additive="repl">
                                        <p:cTn id="17" dur="500" fill="hold"/>
                                        <p:tgtEl>
                                          <p:spTgt spid="375">
                                            <p:txEl>
                                              <p:pRg st="0" end="0"/>
                                            </p:txEl>
                                          </p:spTgt>
                                        </p:tgtEl>
                                        <p:attrNameLst>
                                          <p:attrName>ppt_w</p:attrName>
                                        </p:attrNameLst>
                                      </p:cBhvr>
                                      <p:tavLst>
                                        <p:tav tm="0">
                                          <p:val>
                                            <p:fltVal val="0"/>
                                          </p:val>
                                        </p:tav>
                                        <p:tav tm="100000">
                                          <p:val>
                                            <p:strVal val="#ppt_w"/>
                                          </p:val>
                                        </p:tav>
                                      </p:tavLst>
                                    </p:anim>
                                    <p:anim calcmode="lin" valueType="num">
                                      <p:cBhvr additive="repl">
                                        <p:cTn id="18" dur="500" fill="hold"/>
                                        <p:tgtEl>
                                          <p:spTgt spid="375">
                                            <p:txEl>
                                              <p:pRg st="0" end="0"/>
                                            </p:txEl>
                                          </p:spTgt>
                                        </p:tgtEl>
                                        <p:attrNameLst>
                                          <p:attrName>ppt_h</p:attrName>
                                        </p:attrNameLst>
                                      </p:cBhvr>
                                      <p:tavLst>
                                        <p:tav tm="0">
                                          <p:val>
                                            <p:fltVal val="0"/>
                                          </p:val>
                                        </p:tav>
                                        <p:tav tm="100000">
                                          <p:val>
                                            <p:strVal val="#ppt_h"/>
                                          </p:val>
                                        </p:tav>
                                      </p:tavLst>
                                    </p:anim>
                                    <p:animEffect transition="in" filter="dissolve">
                                      <p:cBhvr additive="repl">
                                        <p:cTn id="19" dur="500"/>
                                        <p:tgtEl>
                                          <p:spTgt spid="375">
                                            <p:txEl>
                                              <p:pRg st="0" end="0"/>
                                            </p:txEl>
                                          </p:spTgt>
                                        </p:tgtEl>
                                      </p:cBhvr>
                                    </p:animEffect>
                                  </p:childTnLst>
                                </p:cTn>
                              </p:par>
                            </p:childTnLst>
                          </p:cTn>
                        </p:par>
                        <p:par>
                          <p:cTn id="20" fill="hold" nodeType="afterEffect">
                            <p:stCondLst>
                              <p:cond delay="1500"/>
                            </p:stCondLst>
                            <p:childTnLst>
                              <p:par>
                                <p:cTn id="21" presetID="53" presetClass="entr" fill="hold" nodeType="afterEffect">
                                  <p:stCondLst>
                                    <p:cond delay="0"/>
                                  </p:stCondLst>
                                  <p:childTnLst>
                                    <p:set>
                                      <p:cBhvr>
                                        <p:cTn id="22" dur="1" fill="hold">
                                          <p:stCondLst>
                                            <p:cond delay="0"/>
                                          </p:stCondLst>
                                        </p:cTn>
                                        <p:tgtEl>
                                          <p:spTgt spid="375">
                                            <p:txEl>
                                              <p:pRg st="2" end="2"/>
                                            </p:txEl>
                                          </p:spTgt>
                                        </p:tgtEl>
                                        <p:attrNameLst>
                                          <p:attrName>style.visibility</p:attrName>
                                        </p:attrNameLst>
                                      </p:cBhvr>
                                      <p:to>
                                        <p:strVal val="visible"/>
                                      </p:to>
                                    </p:set>
                                    <p:anim calcmode="lin" valueType="num">
                                      <p:cBhvr additive="repl">
                                        <p:cTn id="23" dur="500" fill="hold"/>
                                        <p:tgtEl>
                                          <p:spTgt spid="375">
                                            <p:txEl>
                                              <p:pRg st="2" end="2"/>
                                            </p:txEl>
                                          </p:spTgt>
                                        </p:tgtEl>
                                        <p:attrNameLst>
                                          <p:attrName>ppt_w</p:attrName>
                                        </p:attrNameLst>
                                      </p:cBhvr>
                                      <p:tavLst>
                                        <p:tav tm="0">
                                          <p:val>
                                            <p:fltVal val="0"/>
                                          </p:val>
                                        </p:tav>
                                        <p:tav tm="100000">
                                          <p:val>
                                            <p:strVal val="#ppt_w"/>
                                          </p:val>
                                        </p:tav>
                                      </p:tavLst>
                                    </p:anim>
                                    <p:anim calcmode="lin" valueType="num">
                                      <p:cBhvr additive="repl">
                                        <p:cTn id="24" dur="500" fill="hold"/>
                                        <p:tgtEl>
                                          <p:spTgt spid="375">
                                            <p:txEl>
                                              <p:pRg st="2" end="2"/>
                                            </p:txEl>
                                          </p:spTgt>
                                        </p:tgtEl>
                                        <p:attrNameLst>
                                          <p:attrName>ppt_h</p:attrName>
                                        </p:attrNameLst>
                                      </p:cBhvr>
                                      <p:tavLst>
                                        <p:tav tm="0">
                                          <p:val>
                                            <p:fltVal val="0"/>
                                          </p:val>
                                        </p:tav>
                                        <p:tav tm="100000">
                                          <p:val>
                                            <p:strVal val="#ppt_h"/>
                                          </p:val>
                                        </p:tav>
                                      </p:tavLst>
                                    </p:anim>
                                    <p:animEffect transition="in" filter="dissolve">
                                      <p:cBhvr additive="repl">
                                        <p:cTn id="25" dur="500"/>
                                        <p:tgtEl>
                                          <p:spTgt spid="375">
                                            <p:txEl>
                                              <p:pRg st="2" end="2"/>
                                            </p:txEl>
                                          </p:spTgt>
                                        </p:tgtEl>
                                      </p:cBhvr>
                                    </p:animEffect>
                                  </p:childTnLst>
                                </p:cTn>
                              </p:par>
                            </p:childTnLst>
                          </p:cTn>
                        </p:par>
                        <p:par>
                          <p:cTn id="26" fill="hold" nodeType="afterEffect">
                            <p:stCondLst>
                              <p:cond delay="2000"/>
                            </p:stCondLst>
                            <p:childTnLst>
                              <p:par>
                                <p:cTn id="27" presetID="53" presetClass="entr" fill="hold" nodeType="afterEffect">
                                  <p:stCondLst>
                                    <p:cond delay="0"/>
                                  </p:stCondLst>
                                  <p:childTnLst>
                                    <p:set>
                                      <p:cBhvr>
                                        <p:cTn id="28" dur="1" fill="hold">
                                          <p:stCondLst>
                                            <p:cond delay="0"/>
                                          </p:stCondLst>
                                        </p:cTn>
                                        <p:tgtEl>
                                          <p:spTgt spid="375">
                                            <p:txEl>
                                              <p:pRg st="3" end="3"/>
                                            </p:txEl>
                                          </p:spTgt>
                                        </p:tgtEl>
                                        <p:attrNameLst>
                                          <p:attrName>style.visibility</p:attrName>
                                        </p:attrNameLst>
                                      </p:cBhvr>
                                      <p:to>
                                        <p:strVal val="visible"/>
                                      </p:to>
                                    </p:set>
                                    <p:anim calcmode="lin" valueType="num">
                                      <p:cBhvr additive="repl">
                                        <p:cTn id="29" dur="500" fill="hold"/>
                                        <p:tgtEl>
                                          <p:spTgt spid="375">
                                            <p:txEl>
                                              <p:pRg st="3" end="3"/>
                                            </p:txEl>
                                          </p:spTgt>
                                        </p:tgtEl>
                                        <p:attrNameLst>
                                          <p:attrName>ppt_w</p:attrName>
                                        </p:attrNameLst>
                                      </p:cBhvr>
                                      <p:tavLst>
                                        <p:tav tm="0">
                                          <p:val>
                                            <p:fltVal val="0"/>
                                          </p:val>
                                        </p:tav>
                                        <p:tav tm="100000">
                                          <p:val>
                                            <p:strVal val="#ppt_w"/>
                                          </p:val>
                                        </p:tav>
                                      </p:tavLst>
                                    </p:anim>
                                    <p:anim calcmode="lin" valueType="num">
                                      <p:cBhvr additive="repl">
                                        <p:cTn id="30" dur="500" fill="hold"/>
                                        <p:tgtEl>
                                          <p:spTgt spid="375">
                                            <p:txEl>
                                              <p:pRg st="3" end="3"/>
                                            </p:txEl>
                                          </p:spTgt>
                                        </p:tgtEl>
                                        <p:attrNameLst>
                                          <p:attrName>ppt_h</p:attrName>
                                        </p:attrNameLst>
                                      </p:cBhvr>
                                      <p:tavLst>
                                        <p:tav tm="0">
                                          <p:val>
                                            <p:fltVal val="0"/>
                                          </p:val>
                                        </p:tav>
                                        <p:tav tm="100000">
                                          <p:val>
                                            <p:strVal val="#ppt_h"/>
                                          </p:val>
                                        </p:tav>
                                      </p:tavLst>
                                    </p:anim>
                                    <p:animEffect transition="in" filter="dissolve">
                                      <p:cBhvr additive="repl">
                                        <p:cTn id="31" dur="500"/>
                                        <p:tgtEl>
                                          <p:spTgt spid="375">
                                            <p:txEl>
                                              <p:pRg st="3" end="3"/>
                                            </p:txEl>
                                          </p:spTgt>
                                        </p:tgtEl>
                                      </p:cBhvr>
                                    </p:animEffect>
                                  </p:childTnLst>
                                </p:cTn>
                              </p:par>
                            </p:childTnLst>
                          </p:cTn>
                        </p:par>
                        <p:par>
                          <p:cTn id="32" fill="hold" nodeType="afterEffect">
                            <p:stCondLst>
                              <p:cond delay="2500"/>
                            </p:stCondLst>
                            <p:childTnLst>
                              <p:par>
                                <p:cTn id="33" presetID="53" presetClass="entr" fill="hold" nodeType="afterEffect">
                                  <p:stCondLst>
                                    <p:cond delay="0"/>
                                  </p:stCondLst>
                                  <p:childTnLst>
                                    <p:set>
                                      <p:cBhvr>
                                        <p:cTn id="34" dur="1" fill="hold">
                                          <p:stCondLst>
                                            <p:cond delay="0"/>
                                          </p:stCondLst>
                                        </p:cTn>
                                        <p:tgtEl>
                                          <p:spTgt spid="375">
                                            <p:txEl>
                                              <p:pRg st="4" end="4"/>
                                            </p:txEl>
                                          </p:spTgt>
                                        </p:tgtEl>
                                        <p:attrNameLst>
                                          <p:attrName>style.visibility</p:attrName>
                                        </p:attrNameLst>
                                      </p:cBhvr>
                                      <p:to>
                                        <p:strVal val="visible"/>
                                      </p:to>
                                    </p:set>
                                    <p:anim calcmode="lin" valueType="num">
                                      <p:cBhvr additive="repl">
                                        <p:cTn id="35" dur="500" fill="hold"/>
                                        <p:tgtEl>
                                          <p:spTgt spid="375">
                                            <p:txEl>
                                              <p:pRg st="4" end="4"/>
                                            </p:txEl>
                                          </p:spTgt>
                                        </p:tgtEl>
                                        <p:attrNameLst>
                                          <p:attrName>ppt_w</p:attrName>
                                        </p:attrNameLst>
                                      </p:cBhvr>
                                      <p:tavLst>
                                        <p:tav tm="0">
                                          <p:val>
                                            <p:fltVal val="0"/>
                                          </p:val>
                                        </p:tav>
                                        <p:tav tm="100000">
                                          <p:val>
                                            <p:strVal val="#ppt_w"/>
                                          </p:val>
                                        </p:tav>
                                      </p:tavLst>
                                    </p:anim>
                                    <p:anim calcmode="lin" valueType="num">
                                      <p:cBhvr additive="repl">
                                        <p:cTn id="36" dur="500" fill="hold"/>
                                        <p:tgtEl>
                                          <p:spTgt spid="375">
                                            <p:txEl>
                                              <p:pRg st="4" end="4"/>
                                            </p:txEl>
                                          </p:spTgt>
                                        </p:tgtEl>
                                        <p:attrNameLst>
                                          <p:attrName>ppt_h</p:attrName>
                                        </p:attrNameLst>
                                      </p:cBhvr>
                                      <p:tavLst>
                                        <p:tav tm="0">
                                          <p:val>
                                            <p:fltVal val="0"/>
                                          </p:val>
                                        </p:tav>
                                        <p:tav tm="100000">
                                          <p:val>
                                            <p:strVal val="#ppt_h"/>
                                          </p:val>
                                        </p:tav>
                                      </p:tavLst>
                                    </p:anim>
                                    <p:animEffect transition="in" filter="dissolve">
                                      <p:cBhvr additive="repl">
                                        <p:cTn id="37" dur="500"/>
                                        <p:tgtEl>
                                          <p:spTgt spid="375">
                                            <p:txEl>
                                              <p:pRg st="4" end="4"/>
                                            </p:txEl>
                                          </p:spTgt>
                                        </p:tgtEl>
                                      </p:cBhvr>
                                    </p:animEffect>
                                  </p:childTnLst>
                                </p:cTn>
                              </p:par>
                            </p:childTnLst>
                          </p:cTn>
                        </p:par>
                        <p:par>
                          <p:cTn id="38" fill="hold" nodeType="afterEffect">
                            <p:stCondLst>
                              <p:cond delay="3000"/>
                            </p:stCondLst>
                            <p:childTnLst>
                              <p:par>
                                <p:cTn id="39" presetID="53" presetClass="entr" fill="hold" nodeType="afterEffect">
                                  <p:stCondLst>
                                    <p:cond delay="0"/>
                                  </p:stCondLst>
                                  <p:childTnLst>
                                    <p:set>
                                      <p:cBhvr>
                                        <p:cTn id="40" dur="1" fill="hold">
                                          <p:stCondLst>
                                            <p:cond delay="0"/>
                                          </p:stCondLst>
                                        </p:cTn>
                                        <p:tgtEl>
                                          <p:spTgt spid="375">
                                            <p:txEl>
                                              <p:pRg st="5" end="5"/>
                                            </p:txEl>
                                          </p:spTgt>
                                        </p:tgtEl>
                                        <p:attrNameLst>
                                          <p:attrName>style.visibility</p:attrName>
                                        </p:attrNameLst>
                                      </p:cBhvr>
                                      <p:to>
                                        <p:strVal val="visible"/>
                                      </p:to>
                                    </p:set>
                                    <p:anim calcmode="lin" valueType="num">
                                      <p:cBhvr additive="repl">
                                        <p:cTn id="41" dur="500" fill="hold"/>
                                        <p:tgtEl>
                                          <p:spTgt spid="375">
                                            <p:txEl>
                                              <p:pRg st="5" end="5"/>
                                            </p:txEl>
                                          </p:spTgt>
                                        </p:tgtEl>
                                        <p:attrNameLst>
                                          <p:attrName>ppt_w</p:attrName>
                                        </p:attrNameLst>
                                      </p:cBhvr>
                                      <p:tavLst>
                                        <p:tav tm="0">
                                          <p:val>
                                            <p:fltVal val="0"/>
                                          </p:val>
                                        </p:tav>
                                        <p:tav tm="100000">
                                          <p:val>
                                            <p:strVal val="#ppt_w"/>
                                          </p:val>
                                        </p:tav>
                                      </p:tavLst>
                                    </p:anim>
                                    <p:anim calcmode="lin" valueType="num">
                                      <p:cBhvr additive="repl">
                                        <p:cTn id="42" dur="500" fill="hold"/>
                                        <p:tgtEl>
                                          <p:spTgt spid="375">
                                            <p:txEl>
                                              <p:pRg st="5" end="5"/>
                                            </p:txEl>
                                          </p:spTgt>
                                        </p:tgtEl>
                                        <p:attrNameLst>
                                          <p:attrName>ppt_h</p:attrName>
                                        </p:attrNameLst>
                                      </p:cBhvr>
                                      <p:tavLst>
                                        <p:tav tm="0">
                                          <p:val>
                                            <p:fltVal val="0"/>
                                          </p:val>
                                        </p:tav>
                                        <p:tav tm="100000">
                                          <p:val>
                                            <p:strVal val="#ppt_h"/>
                                          </p:val>
                                        </p:tav>
                                      </p:tavLst>
                                    </p:anim>
                                    <p:animEffect transition="in" filter="dissolve">
                                      <p:cBhvr additive="repl">
                                        <p:cTn id="43" dur="500"/>
                                        <p:tgtEl>
                                          <p:spTgt spid="375">
                                            <p:txEl>
                                              <p:pRg st="5" end="5"/>
                                            </p:txEl>
                                          </p:spTgt>
                                        </p:tgtEl>
                                      </p:cBhvr>
                                    </p:animEffect>
                                  </p:childTnLst>
                                </p:cTn>
                              </p:par>
                            </p:childTnLst>
                          </p:cTn>
                        </p:par>
                        <p:par>
                          <p:cTn id="44" fill="hold" nodeType="afterEffect">
                            <p:stCondLst>
                              <p:cond delay="3500"/>
                            </p:stCondLst>
                            <p:childTnLst>
                              <p:par>
                                <p:cTn id="45" presetID="53" presetClass="entr" fill="hold" nodeType="afterEffect">
                                  <p:stCondLst>
                                    <p:cond delay="0"/>
                                  </p:stCondLst>
                                  <p:childTnLst>
                                    <p:set>
                                      <p:cBhvr>
                                        <p:cTn id="46" dur="1" fill="hold">
                                          <p:stCondLst>
                                            <p:cond delay="0"/>
                                          </p:stCondLst>
                                        </p:cTn>
                                        <p:tgtEl>
                                          <p:spTgt spid="375">
                                            <p:txEl>
                                              <p:pRg st="6" end="6"/>
                                            </p:txEl>
                                          </p:spTgt>
                                        </p:tgtEl>
                                        <p:attrNameLst>
                                          <p:attrName>style.visibility</p:attrName>
                                        </p:attrNameLst>
                                      </p:cBhvr>
                                      <p:to>
                                        <p:strVal val="visible"/>
                                      </p:to>
                                    </p:set>
                                    <p:anim calcmode="lin" valueType="num">
                                      <p:cBhvr additive="repl">
                                        <p:cTn id="47" dur="500" fill="hold"/>
                                        <p:tgtEl>
                                          <p:spTgt spid="375">
                                            <p:txEl>
                                              <p:pRg st="6" end="6"/>
                                            </p:txEl>
                                          </p:spTgt>
                                        </p:tgtEl>
                                        <p:attrNameLst>
                                          <p:attrName>ppt_w</p:attrName>
                                        </p:attrNameLst>
                                      </p:cBhvr>
                                      <p:tavLst>
                                        <p:tav tm="0">
                                          <p:val>
                                            <p:fltVal val="0"/>
                                          </p:val>
                                        </p:tav>
                                        <p:tav tm="100000">
                                          <p:val>
                                            <p:strVal val="#ppt_w"/>
                                          </p:val>
                                        </p:tav>
                                      </p:tavLst>
                                    </p:anim>
                                    <p:anim calcmode="lin" valueType="num">
                                      <p:cBhvr additive="repl">
                                        <p:cTn id="48" dur="500" fill="hold"/>
                                        <p:tgtEl>
                                          <p:spTgt spid="375">
                                            <p:txEl>
                                              <p:pRg st="6" end="6"/>
                                            </p:txEl>
                                          </p:spTgt>
                                        </p:tgtEl>
                                        <p:attrNameLst>
                                          <p:attrName>ppt_h</p:attrName>
                                        </p:attrNameLst>
                                      </p:cBhvr>
                                      <p:tavLst>
                                        <p:tav tm="0">
                                          <p:val>
                                            <p:fltVal val="0"/>
                                          </p:val>
                                        </p:tav>
                                        <p:tav tm="100000">
                                          <p:val>
                                            <p:strVal val="#ppt_h"/>
                                          </p:val>
                                        </p:tav>
                                      </p:tavLst>
                                    </p:anim>
                                    <p:animEffect transition="in" filter="dissolve">
                                      <p:cBhvr additive="repl">
                                        <p:cTn id="49" dur="500"/>
                                        <p:tgtEl>
                                          <p:spTgt spid="375">
                                            <p:txEl>
                                              <p:pRg st="6" end="6"/>
                                            </p:txEl>
                                          </p:spTgt>
                                        </p:tgtEl>
                                      </p:cBhvr>
                                    </p:animEffect>
                                  </p:childTnLst>
                                </p:cTn>
                              </p:par>
                            </p:childTnLst>
                          </p:cTn>
                        </p:par>
                        <p:par>
                          <p:cTn id="50" fill="hold" nodeType="afterEffect">
                            <p:stCondLst>
                              <p:cond delay="4000"/>
                            </p:stCondLst>
                            <p:childTnLst>
                              <p:par>
                                <p:cTn id="51" presetID="53" presetClass="entr" fill="hold" nodeType="afterEffect">
                                  <p:stCondLst>
                                    <p:cond delay="0"/>
                                  </p:stCondLst>
                                  <p:childTnLst>
                                    <p:set>
                                      <p:cBhvr>
                                        <p:cTn id="52" dur="1" fill="hold">
                                          <p:stCondLst>
                                            <p:cond delay="0"/>
                                          </p:stCondLst>
                                        </p:cTn>
                                        <p:tgtEl>
                                          <p:spTgt spid="375">
                                            <p:txEl>
                                              <p:pRg st="7" end="7"/>
                                            </p:txEl>
                                          </p:spTgt>
                                        </p:tgtEl>
                                        <p:attrNameLst>
                                          <p:attrName>style.visibility</p:attrName>
                                        </p:attrNameLst>
                                      </p:cBhvr>
                                      <p:to>
                                        <p:strVal val="visible"/>
                                      </p:to>
                                    </p:set>
                                    <p:anim calcmode="lin" valueType="num">
                                      <p:cBhvr additive="repl">
                                        <p:cTn id="53" dur="500" fill="hold"/>
                                        <p:tgtEl>
                                          <p:spTgt spid="375">
                                            <p:txEl>
                                              <p:pRg st="7" end="7"/>
                                            </p:txEl>
                                          </p:spTgt>
                                        </p:tgtEl>
                                        <p:attrNameLst>
                                          <p:attrName>ppt_w</p:attrName>
                                        </p:attrNameLst>
                                      </p:cBhvr>
                                      <p:tavLst>
                                        <p:tav tm="0">
                                          <p:val>
                                            <p:fltVal val="0"/>
                                          </p:val>
                                        </p:tav>
                                        <p:tav tm="100000">
                                          <p:val>
                                            <p:strVal val="#ppt_w"/>
                                          </p:val>
                                        </p:tav>
                                      </p:tavLst>
                                    </p:anim>
                                    <p:anim calcmode="lin" valueType="num">
                                      <p:cBhvr additive="repl">
                                        <p:cTn id="54" dur="500" fill="hold"/>
                                        <p:tgtEl>
                                          <p:spTgt spid="375">
                                            <p:txEl>
                                              <p:pRg st="7" end="7"/>
                                            </p:txEl>
                                          </p:spTgt>
                                        </p:tgtEl>
                                        <p:attrNameLst>
                                          <p:attrName>ppt_h</p:attrName>
                                        </p:attrNameLst>
                                      </p:cBhvr>
                                      <p:tavLst>
                                        <p:tav tm="0">
                                          <p:val>
                                            <p:fltVal val="0"/>
                                          </p:val>
                                        </p:tav>
                                        <p:tav tm="100000">
                                          <p:val>
                                            <p:strVal val="#ppt_h"/>
                                          </p:val>
                                        </p:tav>
                                      </p:tavLst>
                                    </p:anim>
                                    <p:animEffect transition="in" filter="dissolve">
                                      <p:cBhvr additive="repl">
                                        <p:cTn id="55" dur="500"/>
                                        <p:tgtEl>
                                          <p:spTgt spid="375">
                                            <p:txEl>
                                              <p:pRg st="7" end="7"/>
                                            </p:txEl>
                                          </p:spTgt>
                                        </p:tgtEl>
                                      </p:cBhvr>
                                    </p:animEffect>
                                  </p:childTnLst>
                                </p:cTn>
                              </p:par>
                            </p:childTnLst>
                          </p:cTn>
                        </p:par>
                        <p:par>
                          <p:cTn id="56" fill="hold" nodeType="afterEffect">
                            <p:stCondLst>
                              <p:cond delay="4500"/>
                            </p:stCondLst>
                            <p:childTnLst>
                              <p:par>
                                <p:cTn id="57" presetID="53" presetClass="entr" fill="hold" nodeType="afterEffect">
                                  <p:stCondLst>
                                    <p:cond delay="0"/>
                                  </p:stCondLst>
                                  <p:childTnLst>
                                    <p:set>
                                      <p:cBhvr>
                                        <p:cTn id="58" dur="1" fill="hold">
                                          <p:stCondLst>
                                            <p:cond delay="0"/>
                                          </p:stCondLst>
                                        </p:cTn>
                                        <p:tgtEl>
                                          <p:spTgt spid="375">
                                            <p:txEl>
                                              <p:pRg st="8" end="8"/>
                                            </p:txEl>
                                          </p:spTgt>
                                        </p:tgtEl>
                                        <p:attrNameLst>
                                          <p:attrName>style.visibility</p:attrName>
                                        </p:attrNameLst>
                                      </p:cBhvr>
                                      <p:to>
                                        <p:strVal val="visible"/>
                                      </p:to>
                                    </p:set>
                                    <p:anim calcmode="lin" valueType="num">
                                      <p:cBhvr additive="repl">
                                        <p:cTn id="59" dur="500" fill="hold"/>
                                        <p:tgtEl>
                                          <p:spTgt spid="375">
                                            <p:txEl>
                                              <p:pRg st="8" end="8"/>
                                            </p:txEl>
                                          </p:spTgt>
                                        </p:tgtEl>
                                        <p:attrNameLst>
                                          <p:attrName>ppt_w</p:attrName>
                                        </p:attrNameLst>
                                      </p:cBhvr>
                                      <p:tavLst>
                                        <p:tav tm="0">
                                          <p:val>
                                            <p:fltVal val="0"/>
                                          </p:val>
                                        </p:tav>
                                        <p:tav tm="100000">
                                          <p:val>
                                            <p:strVal val="#ppt_w"/>
                                          </p:val>
                                        </p:tav>
                                      </p:tavLst>
                                    </p:anim>
                                    <p:anim calcmode="lin" valueType="num">
                                      <p:cBhvr additive="repl">
                                        <p:cTn id="60" dur="500" fill="hold"/>
                                        <p:tgtEl>
                                          <p:spTgt spid="375">
                                            <p:txEl>
                                              <p:pRg st="8" end="8"/>
                                            </p:txEl>
                                          </p:spTgt>
                                        </p:tgtEl>
                                        <p:attrNameLst>
                                          <p:attrName>ppt_h</p:attrName>
                                        </p:attrNameLst>
                                      </p:cBhvr>
                                      <p:tavLst>
                                        <p:tav tm="0">
                                          <p:val>
                                            <p:fltVal val="0"/>
                                          </p:val>
                                        </p:tav>
                                        <p:tav tm="100000">
                                          <p:val>
                                            <p:strVal val="#ppt_h"/>
                                          </p:val>
                                        </p:tav>
                                      </p:tavLst>
                                    </p:anim>
                                    <p:animEffect transition="in" filter="dissolve">
                                      <p:cBhvr additive="repl">
                                        <p:cTn id="61" dur="500"/>
                                        <p:tgtEl>
                                          <p:spTgt spid="3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Picture 15"/>
          <p:cNvPicPr/>
          <p:nvPr/>
        </p:nvPicPr>
        <p:blipFill>
          <a:blip r:embed="rId3"/>
          <a:stretch/>
        </p:blipFill>
        <p:spPr>
          <a:xfrm>
            <a:off x="0" y="16560"/>
            <a:ext cx="9180000" cy="6841080"/>
          </a:xfrm>
          <a:prstGeom prst="rect">
            <a:avLst/>
          </a:prstGeom>
          <a:ln w="0">
            <a:noFill/>
          </a:ln>
        </p:spPr>
      </p:pic>
      <p:sp>
        <p:nvSpPr>
          <p:cNvPr id="384" name="AutoShape 3"/>
          <p:cNvSpPr/>
          <p:nvPr/>
        </p:nvSpPr>
        <p:spPr>
          <a:xfrm>
            <a:off x="325440" y="1920960"/>
            <a:ext cx="8567280" cy="438588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sp>
      <p:sp>
        <p:nvSpPr>
          <p:cNvPr id="385" name="PlaceHolder 1"/>
          <p:cNvSpPr>
            <a:spLocks noGrp="1"/>
          </p:cNvSpPr>
          <p:nvPr>
            <p:ph type="subTitle"/>
          </p:nvPr>
        </p:nvSpPr>
        <p:spPr>
          <a:xfrm>
            <a:off x="1182600" y="1542960"/>
            <a:ext cx="6543360" cy="3657240"/>
          </a:xfrm>
          <a:prstGeom prst="rect">
            <a:avLst/>
          </a:prstGeom>
          <a:noFill/>
          <a:ln w="0">
            <a:noFill/>
          </a:ln>
        </p:spPr>
        <p:txBody>
          <a:bodyPr numCol="1" spcCol="0" anchor="t">
            <a:noAutofit/>
          </a:bodyPr>
          <a:lstStyle/>
          <a:p>
            <a:pPr>
              <a:lnSpc>
                <a:spcPct val="80000"/>
              </a:lnSpc>
              <a:spcBef>
                <a:spcPts val="641"/>
              </a:spcBef>
            </a:pPr>
            <a:endParaRPr lang="en-GB" sz="3200" b="0" strike="noStrike" spc="-1">
              <a:latin typeface="Arial"/>
            </a:endParaRPr>
          </a:p>
          <a:p>
            <a:pPr>
              <a:lnSpc>
                <a:spcPct val="80000"/>
              </a:lnSpc>
              <a:spcBef>
                <a:spcPts val="641"/>
              </a:spcBef>
            </a:pPr>
            <a:endParaRPr lang="en-GB" sz="3200" b="0" strike="noStrike" spc="-1">
              <a:latin typeface="Arial"/>
            </a:endParaRPr>
          </a:p>
          <a:p>
            <a:pPr>
              <a:lnSpc>
                <a:spcPct val="80000"/>
              </a:lnSpc>
              <a:spcBef>
                <a:spcPts val="159"/>
              </a:spcBef>
            </a:pPr>
            <a:endParaRPr lang="en-GB" sz="3200" b="0" strike="noStrike" spc="-1">
              <a:latin typeface="Arial"/>
            </a:endParaRPr>
          </a:p>
        </p:txBody>
      </p:sp>
      <p:sp>
        <p:nvSpPr>
          <p:cNvPr id="386" name="Text Box 5"/>
          <p:cNvSpPr/>
          <p:nvPr/>
        </p:nvSpPr>
        <p:spPr>
          <a:xfrm>
            <a:off x="469080" y="2310840"/>
            <a:ext cx="8280000" cy="439975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000" b="0" strike="noStrike" spc="-1" dirty="0">
                <a:solidFill>
                  <a:srgbClr val="FFFFFF"/>
                </a:solidFill>
                <a:latin typeface="Arial"/>
                <a:ea typeface="SimSun"/>
              </a:rPr>
              <a:t>An update on the </a:t>
            </a:r>
            <a:r>
              <a:rPr lang="en-US" sz="2000" b="0" strike="noStrike" spc="-1" dirty="0" err="1">
                <a:solidFill>
                  <a:srgbClr val="FFFFFF"/>
                </a:solidFill>
                <a:latin typeface="Arial"/>
                <a:ea typeface="SimSun"/>
              </a:rPr>
              <a:t>BoB</a:t>
            </a:r>
            <a:r>
              <a:rPr lang="en-US" sz="2000" b="0" strike="noStrike" spc="-1" dirty="0">
                <a:solidFill>
                  <a:srgbClr val="FFFFFF"/>
                </a:solidFill>
                <a:latin typeface="Arial"/>
                <a:ea typeface="SimSun"/>
              </a:rPr>
              <a:t> project from GNAAS:</a:t>
            </a:r>
            <a:endParaRPr lang="en-GB" sz="2000" b="0" strike="noStrike" spc="-1" dirty="0">
              <a:latin typeface="Arial"/>
            </a:endParaRPr>
          </a:p>
          <a:p>
            <a:pPr algn="ctr">
              <a:lnSpc>
                <a:spcPct val="100000"/>
              </a:lnSpc>
            </a:pPr>
            <a:endParaRPr lang="en-GB" sz="2000" b="0" strike="noStrike" spc="-1" dirty="0">
              <a:latin typeface="Arial"/>
            </a:endParaRPr>
          </a:p>
          <a:p>
            <a:pPr marL="272880" indent="-272880">
              <a:lnSpc>
                <a:spcPct val="100000"/>
              </a:lnSpc>
              <a:buClr>
                <a:srgbClr val="FFFFFF"/>
              </a:buClr>
              <a:buFont typeface="Symbol" charset="2"/>
              <a:buChar char=""/>
            </a:pPr>
            <a:r>
              <a:rPr lang="en-US" sz="2000" b="0" strike="noStrike" spc="-1" dirty="0">
                <a:solidFill>
                  <a:srgbClr val="FFFFFF"/>
                </a:solidFill>
                <a:latin typeface="Arial"/>
                <a:ea typeface="SimSun"/>
              </a:rPr>
              <a:t>1st used within 24hrs of launch in Jan 2015.</a:t>
            </a:r>
            <a:br>
              <a:rPr dirty="0"/>
            </a:br>
            <a:r>
              <a:rPr lang="en-US" sz="2000" b="0" strike="noStrike" spc="-1" dirty="0">
                <a:solidFill>
                  <a:srgbClr val="FFFFFF"/>
                </a:solidFill>
                <a:latin typeface="Arial"/>
              </a:rPr>
              <a:t> </a:t>
            </a:r>
            <a:endParaRPr lang="en-GB" sz="2000" b="0" strike="noStrike" spc="-1" dirty="0">
              <a:latin typeface="Arial"/>
            </a:endParaRPr>
          </a:p>
          <a:p>
            <a:pPr marL="272880" indent="-272880">
              <a:lnSpc>
                <a:spcPct val="100000"/>
              </a:lnSpc>
              <a:buClr>
                <a:srgbClr val="FFFFFF"/>
              </a:buClr>
              <a:buFont typeface="Symbol" charset="2"/>
              <a:buChar char=""/>
            </a:pPr>
            <a:r>
              <a:rPr lang="en-US" sz="2000" b="0" strike="noStrike" spc="-1" dirty="0">
                <a:solidFill>
                  <a:srgbClr val="FFFFFF"/>
                </a:solidFill>
                <a:latin typeface="Arial"/>
                <a:ea typeface="SimSun"/>
              </a:rPr>
              <a:t>   Over 200 ‘on scene’ transfusions</a:t>
            </a:r>
            <a:br>
              <a:rPr dirty="0"/>
            </a:br>
            <a:r>
              <a:rPr lang="en-US" sz="2000" b="0" strike="noStrike" spc="-1" dirty="0">
                <a:solidFill>
                  <a:srgbClr val="FFFFFF"/>
                </a:solidFill>
                <a:latin typeface="Arial"/>
                <a:ea typeface="SimSun"/>
              </a:rPr>
              <a:t> </a:t>
            </a:r>
            <a:endParaRPr lang="en-GB" sz="2000" b="0" strike="noStrike" spc="-1" dirty="0">
              <a:latin typeface="Arial"/>
            </a:endParaRPr>
          </a:p>
          <a:p>
            <a:pPr marL="272880" indent="-272880">
              <a:lnSpc>
                <a:spcPct val="100000"/>
              </a:lnSpc>
              <a:buClr>
                <a:srgbClr val="FFFFFF"/>
              </a:buClr>
              <a:buFont typeface="Symbol" charset="2"/>
              <a:buChar char=""/>
            </a:pPr>
            <a:r>
              <a:rPr lang="en-US" sz="2000" b="0" strike="noStrike" spc="-1" dirty="0">
                <a:solidFill>
                  <a:srgbClr val="FFFFFF"/>
                </a:solidFill>
                <a:latin typeface="Arial"/>
                <a:ea typeface="SimSun"/>
              </a:rPr>
              <a:t>   Thousands of  cool boxes delivered &amp; collected by blood bikes</a:t>
            </a:r>
            <a:br>
              <a:rPr dirty="0"/>
            </a:br>
            <a:r>
              <a:rPr lang="en-US" sz="2000" b="0" strike="noStrike" spc="-1" dirty="0">
                <a:solidFill>
                  <a:srgbClr val="FFFFFF"/>
                </a:solidFill>
                <a:latin typeface="Arial"/>
              </a:rPr>
              <a:t> </a:t>
            </a:r>
            <a:endParaRPr lang="en-GB" sz="2000" b="0" strike="noStrike" spc="-1" dirty="0">
              <a:latin typeface="Arial"/>
            </a:endParaRPr>
          </a:p>
          <a:p>
            <a:pPr marL="272880" indent="-272880">
              <a:lnSpc>
                <a:spcPct val="100000"/>
              </a:lnSpc>
              <a:buClr>
                <a:srgbClr val="FFFFFF"/>
              </a:buClr>
              <a:buFont typeface="Symbol" charset="2"/>
              <a:buChar char=""/>
            </a:pPr>
            <a:r>
              <a:rPr lang="en-US" sz="2000" b="0" strike="noStrike" spc="-1" dirty="0">
                <a:solidFill>
                  <a:srgbClr val="FFFFFF"/>
                </a:solidFill>
                <a:latin typeface="Arial"/>
                <a:ea typeface="SimSun"/>
              </a:rPr>
              <a:t>   So successful, scheme has expanded to include a HEMS car </a:t>
            </a:r>
            <a:br>
              <a:rPr lang="en-US" sz="2000" b="0" strike="noStrike" spc="-1" dirty="0">
                <a:solidFill>
                  <a:srgbClr val="FFFFFF"/>
                </a:solidFill>
                <a:latin typeface="Arial"/>
                <a:ea typeface="SimSun"/>
              </a:rPr>
            </a:br>
            <a:r>
              <a:rPr lang="en-US" sz="2000" b="0" strike="noStrike" spc="-1" dirty="0">
                <a:solidFill>
                  <a:srgbClr val="FFFFFF"/>
                </a:solidFill>
                <a:latin typeface="Arial"/>
                <a:ea typeface="SimSun"/>
              </a:rPr>
              <a:t>   and daytime replenishment of blood by NBB when required</a:t>
            </a:r>
            <a:r>
              <a:rPr lang="en-US" sz="2000" b="0" strike="noStrike" spc="-1" dirty="0">
                <a:solidFill>
                  <a:srgbClr val="FFFF00"/>
                </a:solidFill>
                <a:latin typeface="Arial"/>
                <a:ea typeface="SimSun"/>
              </a:rPr>
              <a:t>.</a:t>
            </a:r>
            <a:br>
              <a:rPr dirty="0"/>
            </a:br>
            <a:r>
              <a:rPr lang="en-US" sz="2000" b="0" strike="noStrike" spc="-1" dirty="0">
                <a:solidFill>
                  <a:srgbClr val="FFFF00"/>
                </a:solidFill>
                <a:latin typeface="Arial"/>
              </a:rPr>
              <a:t> </a:t>
            </a:r>
            <a:endParaRPr lang="en-GB" sz="2000" b="0" strike="noStrike" spc="-1" dirty="0">
              <a:latin typeface="Arial"/>
            </a:endParaRPr>
          </a:p>
          <a:p>
            <a:pPr marL="272880" indent="-272880">
              <a:lnSpc>
                <a:spcPct val="100000"/>
              </a:lnSpc>
              <a:buClr>
                <a:srgbClr val="FFFFFF"/>
              </a:buClr>
              <a:buFont typeface="Symbol" charset="2"/>
              <a:buChar char=""/>
            </a:pPr>
            <a:r>
              <a:rPr lang="en-US" sz="2000" b="0" strike="noStrike" spc="-1" dirty="0">
                <a:solidFill>
                  <a:srgbClr val="FFFFFF"/>
                </a:solidFill>
                <a:latin typeface="Arial"/>
                <a:ea typeface="SimSun"/>
              </a:rPr>
              <a:t>   </a:t>
            </a:r>
            <a:r>
              <a:rPr lang="en-US" sz="2000" b="1" strike="noStrike" spc="-1" dirty="0">
                <a:solidFill>
                  <a:srgbClr val="FFFF00"/>
                </a:solidFill>
                <a:latin typeface="Arial"/>
                <a:ea typeface="SimSun"/>
              </a:rPr>
              <a:t>28+ “unexpected survivors” directly attributed to </a:t>
            </a:r>
            <a:r>
              <a:rPr lang="en-US" sz="2000" b="1" strike="noStrike" spc="-1" dirty="0" err="1">
                <a:solidFill>
                  <a:srgbClr val="FFFF00"/>
                </a:solidFill>
                <a:latin typeface="Arial"/>
                <a:ea typeface="SimSun"/>
              </a:rPr>
              <a:t>BoB</a:t>
            </a:r>
            <a:r>
              <a:rPr lang="en-US" sz="2000" b="1" strike="noStrike" spc="-1" dirty="0">
                <a:solidFill>
                  <a:srgbClr val="FFFF00"/>
                </a:solidFill>
                <a:latin typeface="Arial"/>
                <a:ea typeface="SimSun"/>
              </a:rPr>
              <a:t> scheme.</a:t>
            </a: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p:txBody>
      </p:sp>
      <p:grpSp>
        <p:nvGrpSpPr>
          <p:cNvPr id="387" name="Group 6"/>
          <p:cNvGrpSpPr/>
          <p:nvPr/>
        </p:nvGrpSpPr>
        <p:grpSpPr>
          <a:xfrm>
            <a:off x="941400" y="200160"/>
            <a:ext cx="5941800" cy="1104480"/>
            <a:chOff x="941400" y="200160"/>
            <a:chExt cx="5941800" cy="1104480"/>
          </a:xfrm>
        </p:grpSpPr>
        <p:sp>
          <p:nvSpPr>
            <p:cNvPr id="388" name="AutoShape 7"/>
            <p:cNvSpPr/>
            <p:nvPr/>
          </p:nvSpPr>
          <p:spPr>
            <a:xfrm>
              <a:off x="1048680" y="407520"/>
              <a:ext cx="5745240" cy="632880"/>
            </a:xfrm>
            <a:prstGeom prst="roundRect">
              <a:avLst>
                <a:gd name="adj" fmla="val 16667"/>
              </a:avLst>
            </a:prstGeom>
            <a:gradFill rotWithShape="0">
              <a:gsLst>
                <a:gs pos="0">
                  <a:srgbClr val="440000"/>
                </a:gs>
                <a:gs pos="50000">
                  <a:srgbClr val="990000"/>
                </a:gs>
                <a:gs pos="100000">
                  <a:srgbClr val="440000"/>
                </a:gs>
              </a:gsLst>
              <a:lin ang="18900000"/>
            </a:gradFill>
            <a:ln w="22225">
              <a:solidFill>
                <a:srgbClr val="FFFFFF"/>
              </a:solidFill>
              <a:miter/>
            </a:ln>
          </p:spPr>
          <p:style>
            <a:lnRef idx="0">
              <a:scrgbClr r="0" g="0" b="0"/>
            </a:lnRef>
            <a:fillRef idx="0">
              <a:scrgbClr r="0" g="0" b="0"/>
            </a:fillRef>
            <a:effectRef idx="0">
              <a:scrgbClr r="0" g="0" b="0"/>
            </a:effectRef>
            <a:fontRef idx="minor"/>
          </p:style>
        </p:sp>
        <p:sp>
          <p:nvSpPr>
            <p:cNvPr id="389" name="Rectangle 8"/>
            <p:cNvSpPr/>
            <p:nvPr/>
          </p:nvSpPr>
          <p:spPr>
            <a:xfrm>
              <a:off x="1892880" y="365040"/>
              <a:ext cx="4990320" cy="67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400" b="1" strike="noStrike" spc="-1">
                  <a:solidFill>
                    <a:srgbClr val="000000"/>
                  </a:solidFill>
                  <a:latin typeface="Arial"/>
                  <a:ea typeface="SimSun"/>
                </a:rPr>
                <a:t>NORTHUMBRIA BLOODBIKES</a:t>
              </a:r>
              <a:endParaRPr lang="en-GB" sz="2400" b="0" strike="noStrike" spc="-1">
                <a:latin typeface="Arial"/>
              </a:endParaRPr>
            </a:p>
          </p:txBody>
        </p:sp>
        <p:pic>
          <p:nvPicPr>
            <p:cNvPr id="390" name="Picture 9" descr="Logo_771x771px -Transparent"/>
            <p:cNvPicPr/>
            <p:nvPr/>
          </p:nvPicPr>
          <p:blipFill>
            <a:blip r:embed="rId4"/>
            <a:stretch/>
          </p:blipFill>
          <p:spPr>
            <a:xfrm>
              <a:off x="941400" y="200160"/>
              <a:ext cx="1104840" cy="1104480"/>
            </a:xfrm>
            <a:prstGeom prst="rect">
              <a:avLst/>
            </a:prstGeom>
            <a:ln w="0">
              <a:noFill/>
            </a:ln>
          </p:spPr>
        </p:pic>
        <p:sp>
          <p:nvSpPr>
            <p:cNvPr id="391" name="Oval 10"/>
            <p:cNvSpPr/>
            <p:nvPr/>
          </p:nvSpPr>
          <p:spPr>
            <a:xfrm>
              <a:off x="941400" y="201960"/>
              <a:ext cx="1102680" cy="1102680"/>
            </a:xfrm>
            <a:prstGeom prst="ellipse">
              <a:avLst/>
            </a:prstGeom>
            <a:noFill/>
            <a:ln w="22225">
              <a:solidFill>
                <a:srgbClr val="FFFFFF"/>
              </a:solidFill>
              <a:miter/>
            </a:ln>
          </p:spPr>
          <p:style>
            <a:lnRef idx="0">
              <a:scrgbClr r="0" g="0" b="0"/>
            </a:lnRef>
            <a:fillRef idx="0">
              <a:scrgbClr r="0" g="0" b="0"/>
            </a:fillRef>
            <a:effectRef idx="0">
              <a:scrgbClr r="0" g="0" b="0"/>
            </a:effectRef>
            <a:fontRef idx="minor"/>
          </p:style>
        </p:sp>
        <p:sp>
          <p:nvSpPr>
            <p:cNvPr id="392" name="Rectangle 11"/>
            <p:cNvSpPr/>
            <p:nvPr/>
          </p:nvSpPr>
          <p:spPr>
            <a:xfrm>
              <a:off x="1939680" y="310680"/>
              <a:ext cx="4853880" cy="729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400" b="1" strike="noStrike" spc="-1">
                  <a:solidFill>
                    <a:srgbClr val="FFFFFF"/>
                  </a:solidFill>
                  <a:latin typeface="Arial"/>
                  <a:ea typeface="SimSun"/>
                </a:rPr>
                <a:t>NORTHUMBRIA BLOODBIKES</a:t>
              </a:r>
              <a:endParaRPr lang="en-GB" sz="2400" b="0" strike="noStrike" spc="-1">
                <a:latin typeface="Arial"/>
              </a:endParaRPr>
            </a:p>
          </p:txBody>
        </p:sp>
      </p:grpSp>
      <p:sp>
        <p:nvSpPr>
          <p:cNvPr id="393" name="Oval 12"/>
          <p:cNvSpPr/>
          <p:nvPr/>
        </p:nvSpPr>
        <p:spPr>
          <a:xfrm>
            <a:off x="6620040" y="200160"/>
            <a:ext cx="1106280" cy="1104480"/>
          </a:xfrm>
          <a:prstGeom prst="ellipse">
            <a:avLst/>
          </a:prstGeom>
          <a:solidFill>
            <a:schemeClr val="tx1"/>
          </a:solidFill>
          <a:ln w="19050">
            <a:solidFill>
              <a:srgbClr val="FFFFFF"/>
            </a:solidFill>
            <a:miter/>
          </a:ln>
        </p:spPr>
        <p:style>
          <a:lnRef idx="0">
            <a:scrgbClr r="0" g="0" b="0"/>
          </a:lnRef>
          <a:fillRef idx="0">
            <a:scrgbClr r="0" g="0" b="0"/>
          </a:fillRef>
          <a:effectRef idx="0">
            <a:scrgbClr r="0" g="0" b="0"/>
          </a:effectRef>
          <a:fontRef idx="minor"/>
        </p:style>
      </p:sp>
      <p:pic>
        <p:nvPicPr>
          <p:cNvPr id="394" name="Picture 13" descr="19454213-99f7-4ce0-9d88-f3b37534fbcf"/>
          <p:cNvPicPr/>
          <p:nvPr/>
        </p:nvPicPr>
        <p:blipFill>
          <a:blip r:embed="rId5"/>
          <a:stretch/>
        </p:blipFill>
        <p:spPr>
          <a:xfrm>
            <a:off x="6567480" y="135000"/>
            <a:ext cx="1213920" cy="1233000"/>
          </a:xfrm>
          <a:prstGeom prst="rect">
            <a:avLst/>
          </a:prstGeom>
          <a:ln w="0">
            <a:noFill/>
          </a:ln>
        </p:spPr>
      </p:pic>
      <p:sp>
        <p:nvSpPr>
          <p:cNvPr id="395" name="PlaceHolder 2"/>
          <p:cNvSpPr>
            <a:spLocks noGrp="1"/>
          </p:cNvSpPr>
          <p:nvPr>
            <p:ph type="title"/>
          </p:nvPr>
        </p:nvSpPr>
        <p:spPr>
          <a:xfrm>
            <a:off x="959040" y="950760"/>
            <a:ext cx="6857640" cy="728640"/>
          </a:xfrm>
          <a:prstGeom prst="rect">
            <a:avLst/>
          </a:prstGeom>
          <a:noFill/>
          <a:ln w="0">
            <a:noFill/>
          </a:ln>
        </p:spPr>
        <p:txBody>
          <a:bodyPr numCol="1" spcCol="0" anchor="b">
            <a:noAutofit/>
          </a:bodyPr>
          <a:lstStyle/>
          <a:p>
            <a:pPr algn="ctr">
              <a:lnSpc>
                <a:spcPct val="100000"/>
              </a:lnSpc>
            </a:pPr>
            <a:r>
              <a:rPr lang="en-GB" sz="3200" b="1" strike="noStrike" spc="-1">
                <a:solidFill>
                  <a:srgbClr val="000000"/>
                </a:solidFill>
                <a:latin typeface="Arial"/>
              </a:rPr>
              <a:t>Blood On Board (“BoB”)</a:t>
            </a:r>
            <a:endParaRPr lang="en-GB" sz="3200" b="0" strike="noStrike" spc="-1">
              <a:solidFill>
                <a:srgbClr val="000000"/>
              </a:solidFill>
              <a:latin typeface="Arial"/>
            </a:endParaRPr>
          </a:p>
        </p:txBody>
      </p:sp>
      <p:sp>
        <p:nvSpPr>
          <p:cNvPr id="396" name="AutoShape 3"/>
          <p:cNvSpPr/>
          <p:nvPr/>
        </p:nvSpPr>
        <p:spPr>
          <a:xfrm>
            <a:off x="350852" y="1911240"/>
            <a:ext cx="8567280" cy="4385880"/>
          </a:xfrm>
          <a:prstGeom prst="roundRect">
            <a:avLst>
              <a:gd name="adj" fmla="val 16667"/>
            </a:avLst>
          </a:prstGeom>
          <a:blipFill rotWithShape="0">
            <a:blip r:embed="rId6"/>
            <a:srcRect/>
            <a:stretch/>
          </a:blipFill>
          <a:ln w="9525">
            <a:solidFill>
              <a:srgbClr val="FFFFFF"/>
            </a:solidFill>
            <a:miter/>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53" presetClass="entr"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additive="repl">
                                        <p:cTn id="7" dur="500" fill="hold"/>
                                        <p:tgtEl>
                                          <p:spTgt spid="387"/>
                                        </p:tgtEl>
                                        <p:attrNameLst>
                                          <p:attrName>ppt_w</p:attrName>
                                        </p:attrNameLst>
                                      </p:cBhvr>
                                      <p:tavLst>
                                        <p:tav tm="0">
                                          <p:val>
                                            <p:fltVal val="0"/>
                                          </p:val>
                                        </p:tav>
                                        <p:tav tm="100000">
                                          <p:val>
                                            <p:strVal val="#ppt_w"/>
                                          </p:val>
                                        </p:tav>
                                      </p:tavLst>
                                    </p:anim>
                                    <p:anim calcmode="lin" valueType="num">
                                      <p:cBhvr additive="repl">
                                        <p:cTn id="8" dur="500" fill="hold"/>
                                        <p:tgtEl>
                                          <p:spTgt spid="387"/>
                                        </p:tgtEl>
                                        <p:attrNameLst>
                                          <p:attrName>ppt_h</p:attrName>
                                        </p:attrNameLst>
                                      </p:cBhvr>
                                      <p:tavLst>
                                        <p:tav tm="0">
                                          <p:val>
                                            <p:fltVal val="0"/>
                                          </p:val>
                                        </p:tav>
                                        <p:tav tm="100000">
                                          <p:val>
                                            <p:strVal val="#ppt_h"/>
                                          </p:val>
                                        </p:tav>
                                      </p:tavLst>
                                    </p:anim>
                                    <p:animEffect transition="in" filter="dissolve">
                                      <p:cBhvr additive="repl">
                                        <p:cTn id="9" dur="500"/>
                                        <p:tgtEl>
                                          <p:spTgt spid="387"/>
                                        </p:tgtEl>
                                      </p:cBhvr>
                                    </p:animEffect>
                                  </p:childTnLst>
                                </p:cTn>
                              </p:par>
                              <p:par>
                                <p:cTn id="10" presetID="10" presetClass="entr" fill="hold" nodeType="withEffect">
                                  <p:stCondLst>
                                    <p:cond delay="0"/>
                                  </p:stCondLst>
                                  <p:childTnLst>
                                    <p:set>
                                      <p:cBhvr>
                                        <p:cTn id="11" dur="1" fill="hold">
                                          <p:stCondLst>
                                            <p:cond delay="0"/>
                                          </p:stCondLst>
                                        </p:cTn>
                                        <p:tgtEl>
                                          <p:spTgt spid="393"/>
                                        </p:tgtEl>
                                        <p:attrNameLst>
                                          <p:attrName>style.visibility</p:attrName>
                                        </p:attrNameLst>
                                      </p:cBhvr>
                                      <p:to>
                                        <p:strVal val="visible"/>
                                      </p:to>
                                    </p:set>
                                    <p:animEffect transition="in" filter="dissolve">
                                      <p:cBhvr additive="repl">
                                        <p:cTn id="12" dur="500"/>
                                        <p:tgtEl>
                                          <p:spTgt spid="393"/>
                                        </p:tgtEl>
                                      </p:cBhvr>
                                    </p:animEffect>
                                  </p:childTnLst>
                                </p:cTn>
                              </p:par>
                              <p:par>
                                <p:cTn id="13" presetID="53" presetClass="entr" fill="hold" nodeType="withEffect">
                                  <p:stCondLst>
                                    <p:cond delay="500"/>
                                  </p:stCondLst>
                                  <p:childTnLst>
                                    <p:set>
                                      <p:cBhvr>
                                        <p:cTn id="14" dur="1" fill="hold">
                                          <p:stCondLst>
                                            <p:cond delay="0"/>
                                          </p:stCondLst>
                                        </p:cTn>
                                        <p:tgtEl>
                                          <p:spTgt spid="384"/>
                                        </p:tgtEl>
                                        <p:attrNameLst>
                                          <p:attrName>style.visibility</p:attrName>
                                        </p:attrNameLst>
                                      </p:cBhvr>
                                      <p:to>
                                        <p:strVal val="visible"/>
                                      </p:to>
                                    </p:set>
                                    <p:anim calcmode="lin" valueType="num">
                                      <p:cBhvr additive="repl">
                                        <p:cTn id="15" dur="500" fill="hold"/>
                                        <p:tgtEl>
                                          <p:spTgt spid="384"/>
                                        </p:tgtEl>
                                        <p:attrNameLst>
                                          <p:attrName>ppt_w</p:attrName>
                                        </p:attrNameLst>
                                      </p:cBhvr>
                                      <p:tavLst>
                                        <p:tav tm="0">
                                          <p:val>
                                            <p:fltVal val="0"/>
                                          </p:val>
                                        </p:tav>
                                        <p:tav tm="100000">
                                          <p:val>
                                            <p:strVal val="#ppt_w"/>
                                          </p:val>
                                        </p:tav>
                                      </p:tavLst>
                                    </p:anim>
                                    <p:anim calcmode="lin" valueType="num">
                                      <p:cBhvr additive="repl">
                                        <p:cTn id="16" dur="500" fill="hold"/>
                                        <p:tgtEl>
                                          <p:spTgt spid="384"/>
                                        </p:tgtEl>
                                        <p:attrNameLst>
                                          <p:attrName>ppt_h</p:attrName>
                                        </p:attrNameLst>
                                      </p:cBhvr>
                                      <p:tavLst>
                                        <p:tav tm="0">
                                          <p:val>
                                            <p:fltVal val="0"/>
                                          </p:val>
                                        </p:tav>
                                        <p:tav tm="100000">
                                          <p:val>
                                            <p:strVal val="#ppt_h"/>
                                          </p:val>
                                        </p:tav>
                                      </p:tavLst>
                                    </p:anim>
                                    <p:animEffect transition="in" filter="dissolve">
                                      <p:cBhvr additive="repl">
                                        <p:cTn id="17" dur="500"/>
                                        <p:tgtEl>
                                          <p:spTgt spid="384"/>
                                        </p:tgtEl>
                                      </p:cBhvr>
                                    </p:animEffect>
                                  </p:childTnLst>
                                </p:cTn>
                              </p:par>
                            </p:childTnLst>
                          </p:cTn>
                        </p:par>
                        <p:par>
                          <p:cTn id="18" fill="hold" nodeType="afterEffect">
                            <p:stCondLst>
                              <p:cond delay="1000"/>
                            </p:stCondLst>
                            <p:childTnLst>
                              <p:par>
                                <p:cTn id="19" presetID="19" presetClass="entr" presetSubtype="10" fill="hold" nodeType="afterEffect">
                                  <p:stCondLst>
                                    <p:cond delay="0"/>
                                  </p:stCondLst>
                                  <p:childTnLst>
                                    <p:set>
                                      <p:cBhvr>
                                        <p:cTn id="20" dur="1" fill="hold">
                                          <p:stCondLst>
                                            <p:cond delay="0"/>
                                          </p:stCondLst>
                                        </p:cTn>
                                        <p:tgtEl>
                                          <p:spTgt spid="394"/>
                                        </p:tgtEl>
                                        <p:attrNameLst>
                                          <p:attrName>style.visibility</p:attrName>
                                        </p:attrNameLst>
                                      </p:cBhvr>
                                      <p:to>
                                        <p:strVal val="visible"/>
                                      </p:to>
                                    </p:set>
                                    <p:anim calcmode="lin" valueType="num">
                                      <p:cBhvr additive="repl">
                                        <p:cTn id="21" dur="1000" fill="hold"/>
                                        <p:tgtEl>
                                          <p:spTgt spid="394"/>
                                        </p:tgtEl>
                                        <p:attrNameLst>
                                          <p:attrName>ppt_w</p:attrName>
                                        </p:attrNameLst>
                                      </p:cBhvr>
                                      <p:tavLst>
                                        <p:tav tm="0" fmla="width*sin(2.5*pi*$)">
                                          <p:val>
                                            <p:fltVal val="0"/>
                                          </p:val>
                                        </p:tav>
                                        <p:tav tm="100000" fmla="width*sin(2.5*pi*$)">
                                          <p:val>
                                            <p:fltVal val="1"/>
                                          </p:val>
                                        </p:tav>
                                      </p:tavLst>
                                    </p:anim>
                                    <p:anim calcmode="lin" valueType="num">
                                      <p:cBhvr additive="repl">
                                        <p:cTn id="22" dur="1000" fill="hold"/>
                                        <p:tgtEl>
                                          <p:spTgt spid="394"/>
                                        </p:tgtEl>
                                        <p:attrNameLst>
                                          <p:attrName>ppt_h</p:attrName>
                                        </p:attrNameLst>
                                      </p:cBhvr>
                                      <p:tavLst>
                                        <p:tav tm="0">
                                          <p:val>
                                            <p:strVal val="#ppt_h"/>
                                          </p:val>
                                        </p:tav>
                                        <p:tav tm="100000">
                                          <p:val>
                                            <p:strVal val="#ppt_h"/>
                                          </p:val>
                                        </p:tav>
                                      </p:tavLst>
                                    </p:anim>
                                  </p:childTnLst>
                                </p:cTn>
                              </p:par>
                            </p:childTnLst>
                          </p:cTn>
                        </p:par>
                        <p:par>
                          <p:cTn id="23" fill="hold" nodeType="afterEffect">
                            <p:stCondLst>
                              <p:cond delay="2000"/>
                            </p:stCondLst>
                            <p:childTnLst>
                              <p:par>
                                <p:cTn id="24" presetID="53" presetClass="entr" fill="hold" nodeType="afterEffect">
                                  <p:stCondLst>
                                    <p:cond delay="0"/>
                                  </p:stCondLst>
                                  <p:childTnLst>
                                    <p:set>
                                      <p:cBhvr>
                                        <p:cTn id="25" dur="1" fill="hold">
                                          <p:stCondLst>
                                            <p:cond delay="0"/>
                                          </p:stCondLst>
                                        </p:cTn>
                                        <p:tgtEl>
                                          <p:spTgt spid="386">
                                            <p:txEl>
                                              <p:pRg st="0" end="0"/>
                                            </p:txEl>
                                          </p:spTgt>
                                        </p:tgtEl>
                                        <p:attrNameLst>
                                          <p:attrName>style.visibility</p:attrName>
                                        </p:attrNameLst>
                                      </p:cBhvr>
                                      <p:to>
                                        <p:strVal val="visible"/>
                                      </p:to>
                                    </p:set>
                                    <p:anim calcmode="lin" valueType="num">
                                      <p:cBhvr additive="repl">
                                        <p:cTn id="26" dur="500" fill="hold"/>
                                        <p:tgtEl>
                                          <p:spTgt spid="386">
                                            <p:txEl>
                                              <p:pRg st="0" end="0"/>
                                            </p:txEl>
                                          </p:spTgt>
                                        </p:tgtEl>
                                        <p:attrNameLst>
                                          <p:attrName>ppt_w</p:attrName>
                                        </p:attrNameLst>
                                      </p:cBhvr>
                                      <p:tavLst>
                                        <p:tav tm="0">
                                          <p:val>
                                            <p:fltVal val="0"/>
                                          </p:val>
                                        </p:tav>
                                        <p:tav tm="100000">
                                          <p:val>
                                            <p:strVal val="#ppt_w"/>
                                          </p:val>
                                        </p:tav>
                                      </p:tavLst>
                                    </p:anim>
                                    <p:anim calcmode="lin" valueType="num">
                                      <p:cBhvr additive="repl">
                                        <p:cTn id="27" dur="500" fill="hold"/>
                                        <p:tgtEl>
                                          <p:spTgt spid="386">
                                            <p:txEl>
                                              <p:pRg st="0" end="0"/>
                                            </p:txEl>
                                          </p:spTgt>
                                        </p:tgtEl>
                                        <p:attrNameLst>
                                          <p:attrName>ppt_h</p:attrName>
                                        </p:attrNameLst>
                                      </p:cBhvr>
                                      <p:tavLst>
                                        <p:tav tm="0">
                                          <p:val>
                                            <p:fltVal val="0"/>
                                          </p:val>
                                        </p:tav>
                                        <p:tav tm="100000">
                                          <p:val>
                                            <p:strVal val="#ppt_h"/>
                                          </p:val>
                                        </p:tav>
                                      </p:tavLst>
                                    </p:anim>
                                    <p:animEffect transition="in" filter="dissolve">
                                      <p:cBhvr additive="repl">
                                        <p:cTn id="28" dur="500"/>
                                        <p:tgtEl>
                                          <p:spTgt spid="386">
                                            <p:txEl>
                                              <p:pRg st="0" end="0"/>
                                            </p:txEl>
                                          </p:spTgt>
                                        </p:tgtEl>
                                      </p:cBhvr>
                                    </p:animEffect>
                                  </p:childTnLst>
                                </p:cTn>
                              </p:par>
                            </p:childTnLst>
                          </p:cTn>
                        </p:par>
                        <p:par>
                          <p:cTn id="29" fill="hold">
                            <p:stCondLst>
                              <p:cond delay="2500"/>
                            </p:stCondLst>
                            <p:childTnLst>
                              <p:par>
                                <p:cTn id="30" presetID="53" presetClass="entr" fill="hold" nodeType="afterEffect">
                                  <p:stCondLst>
                                    <p:cond delay="0"/>
                                  </p:stCondLst>
                                  <p:childTnLst>
                                    <p:set>
                                      <p:cBhvr>
                                        <p:cTn id="31" dur="1" fill="hold">
                                          <p:stCondLst>
                                            <p:cond delay="0"/>
                                          </p:stCondLst>
                                        </p:cTn>
                                        <p:tgtEl>
                                          <p:spTgt spid="386">
                                            <p:txEl>
                                              <p:pRg st="2" end="2"/>
                                            </p:txEl>
                                          </p:spTgt>
                                        </p:tgtEl>
                                        <p:attrNameLst>
                                          <p:attrName>style.visibility</p:attrName>
                                        </p:attrNameLst>
                                      </p:cBhvr>
                                      <p:to>
                                        <p:strVal val="visible"/>
                                      </p:to>
                                    </p:set>
                                    <p:anim calcmode="lin" valueType="num">
                                      <p:cBhvr additive="repl">
                                        <p:cTn id="32" dur="500" fill="hold"/>
                                        <p:tgtEl>
                                          <p:spTgt spid="386">
                                            <p:txEl>
                                              <p:pRg st="2" end="2"/>
                                            </p:txEl>
                                          </p:spTgt>
                                        </p:tgtEl>
                                        <p:attrNameLst>
                                          <p:attrName>ppt_w</p:attrName>
                                        </p:attrNameLst>
                                      </p:cBhvr>
                                      <p:tavLst>
                                        <p:tav tm="0">
                                          <p:val>
                                            <p:fltVal val="0"/>
                                          </p:val>
                                        </p:tav>
                                        <p:tav tm="100000">
                                          <p:val>
                                            <p:strVal val="#ppt_w"/>
                                          </p:val>
                                        </p:tav>
                                      </p:tavLst>
                                    </p:anim>
                                    <p:anim calcmode="lin" valueType="num">
                                      <p:cBhvr additive="repl">
                                        <p:cTn id="33" dur="500" fill="hold"/>
                                        <p:tgtEl>
                                          <p:spTgt spid="386">
                                            <p:txEl>
                                              <p:pRg st="2" end="2"/>
                                            </p:txEl>
                                          </p:spTgt>
                                        </p:tgtEl>
                                        <p:attrNameLst>
                                          <p:attrName>ppt_h</p:attrName>
                                        </p:attrNameLst>
                                      </p:cBhvr>
                                      <p:tavLst>
                                        <p:tav tm="0">
                                          <p:val>
                                            <p:fltVal val="0"/>
                                          </p:val>
                                        </p:tav>
                                        <p:tav tm="100000">
                                          <p:val>
                                            <p:strVal val="#ppt_h"/>
                                          </p:val>
                                        </p:tav>
                                      </p:tavLst>
                                    </p:anim>
                                    <p:animEffect transition="in" filter="dissolve">
                                      <p:cBhvr additive="repl">
                                        <p:cTn id="34" dur="500"/>
                                        <p:tgtEl>
                                          <p:spTgt spid="386">
                                            <p:txEl>
                                              <p:pRg st="2" end="2"/>
                                            </p:txEl>
                                          </p:spTgt>
                                        </p:tgtEl>
                                      </p:cBhvr>
                                    </p:animEffect>
                                  </p:childTnLst>
                                </p:cTn>
                              </p:par>
                            </p:childTnLst>
                          </p:cTn>
                        </p:par>
                        <p:par>
                          <p:cTn id="35" fill="hold">
                            <p:stCondLst>
                              <p:cond delay="3000"/>
                            </p:stCondLst>
                            <p:childTnLst>
                              <p:par>
                                <p:cTn id="36" presetID="53" presetClass="entr" fill="hold" nodeType="afterEffect">
                                  <p:stCondLst>
                                    <p:cond delay="0"/>
                                  </p:stCondLst>
                                  <p:childTnLst>
                                    <p:set>
                                      <p:cBhvr>
                                        <p:cTn id="37" dur="1" fill="hold">
                                          <p:stCondLst>
                                            <p:cond delay="0"/>
                                          </p:stCondLst>
                                        </p:cTn>
                                        <p:tgtEl>
                                          <p:spTgt spid="386">
                                            <p:txEl>
                                              <p:pRg st="3" end="3"/>
                                            </p:txEl>
                                          </p:spTgt>
                                        </p:tgtEl>
                                        <p:attrNameLst>
                                          <p:attrName>style.visibility</p:attrName>
                                        </p:attrNameLst>
                                      </p:cBhvr>
                                      <p:to>
                                        <p:strVal val="visible"/>
                                      </p:to>
                                    </p:set>
                                    <p:anim calcmode="lin" valueType="num">
                                      <p:cBhvr additive="repl">
                                        <p:cTn id="38" dur="500" fill="hold"/>
                                        <p:tgtEl>
                                          <p:spTgt spid="386">
                                            <p:txEl>
                                              <p:pRg st="3" end="3"/>
                                            </p:txEl>
                                          </p:spTgt>
                                        </p:tgtEl>
                                        <p:attrNameLst>
                                          <p:attrName>ppt_w</p:attrName>
                                        </p:attrNameLst>
                                      </p:cBhvr>
                                      <p:tavLst>
                                        <p:tav tm="0">
                                          <p:val>
                                            <p:fltVal val="0"/>
                                          </p:val>
                                        </p:tav>
                                        <p:tav tm="100000">
                                          <p:val>
                                            <p:strVal val="#ppt_w"/>
                                          </p:val>
                                        </p:tav>
                                      </p:tavLst>
                                    </p:anim>
                                    <p:anim calcmode="lin" valueType="num">
                                      <p:cBhvr additive="repl">
                                        <p:cTn id="39" dur="500" fill="hold"/>
                                        <p:tgtEl>
                                          <p:spTgt spid="386">
                                            <p:txEl>
                                              <p:pRg st="3" end="3"/>
                                            </p:txEl>
                                          </p:spTgt>
                                        </p:tgtEl>
                                        <p:attrNameLst>
                                          <p:attrName>ppt_h</p:attrName>
                                        </p:attrNameLst>
                                      </p:cBhvr>
                                      <p:tavLst>
                                        <p:tav tm="0">
                                          <p:val>
                                            <p:fltVal val="0"/>
                                          </p:val>
                                        </p:tav>
                                        <p:tav tm="100000">
                                          <p:val>
                                            <p:strVal val="#ppt_h"/>
                                          </p:val>
                                        </p:tav>
                                      </p:tavLst>
                                    </p:anim>
                                    <p:animEffect transition="in" filter="dissolve">
                                      <p:cBhvr additive="repl">
                                        <p:cTn id="40" dur="500"/>
                                        <p:tgtEl>
                                          <p:spTgt spid="386">
                                            <p:txEl>
                                              <p:pRg st="3" end="3"/>
                                            </p:txEl>
                                          </p:spTgt>
                                        </p:tgtEl>
                                      </p:cBhvr>
                                    </p:animEffect>
                                  </p:childTnLst>
                                </p:cTn>
                              </p:par>
                            </p:childTnLst>
                          </p:cTn>
                        </p:par>
                        <p:par>
                          <p:cTn id="41" fill="hold" nodeType="afterEffect">
                            <p:stCondLst>
                              <p:cond delay="3500"/>
                            </p:stCondLst>
                            <p:childTnLst>
                              <p:par>
                                <p:cTn id="42" presetID="53" presetClass="entr" fill="hold" nodeType="afterEffect">
                                  <p:stCondLst>
                                    <p:cond delay="0"/>
                                  </p:stCondLst>
                                  <p:childTnLst>
                                    <p:set>
                                      <p:cBhvr>
                                        <p:cTn id="43" dur="1" fill="hold">
                                          <p:stCondLst>
                                            <p:cond delay="0"/>
                                          </p:stCondLst>
                                        </p:cTn>
                                        <p:tgtEl>
                                          <p:spTgt spid="386">
                                            <p:txEl>
                                              <p:pRg st="4" end="4"/>
                                            </p:txEl>
                                          </p:spTgt>
                                        </p:tgtEl>
                                        <p:attrNameLst>
                                          <p:attrName>style.visibility</p:attrName>
                                        </p:attrNameLst>
                                      </p:cBhvr>
                                      <p:to>
                                        <p:strVal val="visible"/>
                                      </p:to>
                                    </p:set>
                                    <p:anim calcmode="lin" valueType="num">
                                      <p:cBhvr additive="repl">
                                        <p:cTn id="44" dur="500" fill="hold"/>
                                        <p:tgtEl>
                                          <p:spTgt spid="386">
                                            <p:txEl>
                                              <p:pRg st="4" end="4"/>
                                            </p:txEl>
                                          </p:spTgt>
                                        </p:tgtEl>
                                        <p:attrNameLst>
                                          <p:attrName>ppt_w</p:attrName>
                                        </p:attrNameLst>
                                      </p:cBhvr>
                                      <p:tavLst>
                                        <p:tav tm="0">
                                          <p:val>
                                            <p:fltVal val="0"/>
                                          </p:val>
                                        </p:tav>
                                        <p:tav tm="100000">
                                          <p:val>
                                            <p:strVal val="#ppt_w"/>
                                          </p:val>
                                        </p:tav>
                                      </p:tavLst>
                                    </p:anim>
                                    <p:anim calcmode="lin" valueType="num">
                                      <p:cBhvr additive="repl">
                                        <p:cTn id="45" dur="500" fill="hold"/>
                                        <p:tgtEl>
                                          <p:spTgt spid="386">
                                            <p:txEl>
                                              <p:pRg st="4" end="4"/>
                                            </p:txEl>
                                          </p:spTgt>
                                        </p:tgtEl>
                                        <p:attrNameLst>
                                          <p:attrName>ppt_h</p:attrName>
                                        </p:attrNameLst>
                                      </p:cBhvr>
                                      <p:tavLst>
                                        <p:tav tm="0">
                                          <p:val>
                                            <p:fltVal val="0"/>
                                          </p:val>
                                        </p:tav>
                                        <p:tav tm="100000">
                                          <p:val>
                                            <p:strVal val="#ppt_h"/>
                                          </p:val>
                                        </p:tav>
                                      </p:tavLst>
                                    </p:anim>
                                    <p:animEffect transition="in" filter="dissolve">
                                      <p:cBhvr additive="repl">
                                        <p:cTn id="46" dur="500"/>
                                        <p:tgtEl>
                                          <p:spTgt spid="386">
                                            <p:txEl>
                                              <p:pRg st="4" end="4"/>
                                            </p:txEl>
                                          </p:spTgt>
                                        </p:tgtEl>
                                      </p:cBhvr>
                                    </p:animEffect>
                                  </p:childTnLst>
                                </p:cTn>
                              </p:par>
                            </p:childTnLst>
                          </p:cTn>
                        </p:par>
                        <p:par>
                          <p:cTn id="47" fill="hold" nodeType="afterEffect">
                            <p:stCondLst>
                              <p:cond delay="4000"/>
                            </p:stCondLst>
                            <p:childTnLst>
                              <p:par>
                                <p:cTn id="48" presetID="53" presetClass="entr" fill="hold" nodeType="afterEffect">
                                  <p:stCondLst>
                                    <p:cond delay="0"/>
                                  </p:stCondLst>
                                  <p:childTnLst>
                                    <p:set>
                                      <p:cBhvr>
                                        <p:cTn id="49" dur="1" fill="hold">
                                          <p:stCondLst>
                                            <p:cond delay="0"/>
                                          </p:stCondLst>
                                        </p:cTn>
                                        <p:tgtEl>
                                          <p:spTgt spid="386">
                                            <p:txEl>
                                              <p:pRg st="5" end="5"/>
                                            </p:txEl>
                                          </p:spTgt>
                                        </p:tgtEl>
                                        <p:attrNameLst>
                                          <p:attrName>style.visibility</p:attrName>
                                        </p:attrNameLst>
                                      </p:cBhvr>
                                      <p:to>
                                        <p:strVal val="visible"/>
                                      </p:to>
                                    </p:set>
                                    <p:anim calcmode="lin" valueType="num">
                                      <p:cBhvr additive="repl">
                                        <p:cTn id="50" dur="500" fill="hold"/>
                                        <p:tgtEl>
                                          <p:spTgt spid="386">
                                            <p:txEl>
                                              <p:pRg st="5" end="5"/>
                                            </p:txEl>
                                          </p:spTgt>
                                        </p:tgtEl>
                                        <p:attrNameLst>
                                          <p:attrName>ppt_w</p:attrName>
                                        </p:attrNameLst>
                                      </p:cBhvr>
                                      <p:tavLst>
                                        <p:tav tm="0">
                                          <p:val>
                                            <p:fltVal val="0"/>
                                          </p:val>
                                        </p:tav>
                                        <p:tav tm="100000">
                                          <p:val>
                                            <p:strVal val="#ppt_w"/>
                                          </p:val>
                                        </p:tav>
                                      </p:tavLst>
                                    </p:anim>
                                    <p:anim calcmode="lin" valueType="num">
                                      <p:cBhvr additive="repl">
                                        <p:cTn id="51" dur="500" fill="hold"/>
                                        <p:tgtEl>
                                          <p:spTgt spid="386">
                                            <p:txEl>
                                              <p:pRg st="5" end="5"/>
                                            </p:txEl>
                                          </p:spTgt>
                                        </p:tgtEl>
                                        <p:attrNameLst>
                                          <p:attrName>ppt_h</p:attrName>
                                        </p:attrNameLst>
                                      </p:cBhvr>
                                      <p:tavLst>
                                        <p:tav tm="0">
                                          <p:val>
                                            <p:fltVal val="0"/>
                                          </p:val>
                                        </p:tav>
                                        <p:tav tm="100000">
                                          <p:val>
                                            <p:strVal val="#ppt_h"/>
                                          </p:val>
                                        </p:tav>
                                      </p:tavLst>
                                    </p:anim>
                                    <p:animEffect transition="in" filter="dissolve">
                                      <p:cBhvr additive="repl">
                                        <p:cTn id="52" dur="500"/>
                                        <p:tgtEl>
                                          <p:spTgt spid="386">
                                            <p:txEl>
                                              <p:pRg st="5" end="5"/>
                                            </p:txEl>
                                          </p:spTgt>
                                        </p:tgtEl>
                                      </p:cBhvr>
                                    </p:animEffect>
                                  </p:childTnLst>
                                </p:cTn>
                              </p:par>
                            </p:childTnLst>
                          </p:cTn>
                        </p:par>
                      </p:childTnLst>
                    </p:cTn>
                  </p:par>
                  <p:par>
                    <p:cTn id="53" fill="hold" nodeType="clickEffect">
                      <p:stCondLst>
                        <p:cond delay="indefinite"/>
                      </p:stCondLst>
                      <p:childTnLst>
                        <p:par>
                          <p:cTn id="54" fill="hold" nodeType="withEffect">
                            <p:stCondLst>
                              <p:cond delay="0"/>
                            </p:stCondLst>
                            <p:childTnLst>
                              <p:par>
                                <p:cTn id="55" presetID="53" presetClass="entr" fill="hold" nodeType="clickEffect">
                                  <p:stCondLst>
                                    <p:cond delay="0"/>
                                  </p:stCondLst>
                                  <p:childTnLst>
                                    <p:set>
                                      <p:cBhvr>
                                        <p:cTn id="56" dur="1" fill="hold">
                                          <p:stCondLst>
                                            <p:cond delay="0"/>
                                          </p:stCondLst>
                                        </p:cTn>
                                        <p:tgtEl>
                                          <p:spTgt spid="386">
                                            <p:txEl>
                                              <p:pRg st="6" end="6"/>
                                            </p:txEl>
                                          </p:spTgt>
                                        </p:tgtEl>
                                        <p:attrNameLst>
                                          <p:attrName>style.visibility</p:attrName>
                                        </p:attrNameLst>
                                      </p:cBhvr>
                                      <p:to>
                                        <p:strVal val="visible"/>
                                      </p:to>
                                    </p:set>
                                    <p:anim calcmode="lin" valueType="num">
                                      <p:cBhvr additive="repl">
                                        <p:cTn id="57" dur="500" fill="hold"/>
                                        <p:tgtEl>
                                          <p:spTgt spid="386">
                                            <p:txEl>
                                              <p:pRg st="6" end="6"/>
                                            </p:txEl>
                                          </p:spTgt>
                                        </p:tgtEl>
                                        <p:attrNameLst>
                                          <p:attrName>ppt_w</p:attrName>
                                        </p:attrNameLst>
                                      </p:cBhvr>
                                      <p:tavLst>
                                        <p:tav tm="0">
                                          <p:val>
                                            <p:fltVal val="0"/>
                                          </p:val>
                                        </p:tav>
                                        <p:tav tm="100000">
                                          <p:val>
                                            <p:strVal val="#ppt_w"/>
                                          </p:val>
                                        </p:tav>
                                      </p:tavLst>
                                    </p:anim>
                                    <p:anim calcmode="lin" valueType="num">
                                      <p:cBhvr additive="repl">
                                        <p:cTn id="58" dur="500" fill="hold"/>
                                        <p:tgtEl>
                                          <p:spTgt spid="386">
                                            <p:txEl>
                                              <p:pRg st="6" end="6"/>
                                            </p:txEl>
                                          </p:spTgt>
                                        </p:tgtEl>
                                        <p:attrNameLst>
                                          <p:attrName>ppt_h</p:attrName>
                                        </p:attrNameLst>
                                      </p:cBhvr>
                                      <p:tavLst>
                                        <p:tav tm="0">
                                          <p:val>
                                            <p:fltVal val="0"/>
                                          </p:val>
                                        </p:tav>
                                        <p:tav tm="100000">
                                          <p:val>
                                            <p:strVal val="#ppt_h"/>
                                          </p:val>
                                        </p:tav>
                                      </p:tavLst>
                                    </p:anim>
                                    <p:animEffect transition="in" filter="dissolve">
                                      <p:cBhvr additive="repl">
                                        <p:cTn id="59" dur="500"/>
                                        <p:tgtEl>
                                          <p:spTgt spid="386">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fill="hold" nodeType="clickEffect">
                                  <p:stCondLst>
                                    <p:cond delay="0"/>
                                  </p:stCondLst>
                                  <p:childTnLst>
                                    <p:set>
                                      <p:cBhvr>
                                        <p:cTn id="63" dur="1" fill="hold">
                                          <p:stCondLst>
                                            <p:cond delay="0"/>
                                          </p:stCondLst>
                                        </p:cTn>
                                        <p:tgtEl>
                                          <p:spTgt spid="396"/>
                                        </p:tgtEl>
                                        <p:attrNameLst>
                                          <p:attrName>style.visibility</p:attrName>
                                        </p:attrNameLst>
                                      </p:cBhvr>
                                      <p:to>
                                        <p:strVal val="visible"/>
                                      </p:to>
                                    </p:set>
                                    <p:anim calcmode="lin" valueType="num">
                                      <p:cBhvr additive="repl">
                                        <p:cTn id="64" dur="500" fill="hold"/>
                                        <p:tgtEl>
                                          <p:spTgt spid="396"/>
                                        </p:tgtEl>
                                        <p:attrNameLst>
                                          <p:attrName>ppt_w</p:attrName>
                                        </p:attrNameLst>
                                      </p:cBhvr>
                                      <p:tavLst>
                                        <p:tav tm="0">
                                          <p:val>
                                            <p:fltVal val="0"/>
                                          </p:val>
                                        </p:tav>
                                        <p:tav tm="100000">
                                          <p:val>
                                            <p:strVal val="#ppt_w"/>
                                          </p:val>
                                        </p:tav>
                                      </p:tavLst>
                                    </p:anim>
                                    <p:anim calcmode="lin" valueType="num">
                                      <p:cBhvr additive="repl">
                                        <p:cTn id="65" dur="500" fill="hold"/>
                                        <p:tgtEl>
                                          <p:spTgt spid="396"/>
                                        </p:tgtEl>
                                        <p:attrNameLst>
                                          <p:attrName>ppt_h</p:attrName>
                                        </p:attrNameLst>
                                      </p:cBhvr>
                                      <p:tavLst>
                                        <p:tav tm="0">
                                          <p:val>
                                            <p:fltVal val="0"/>
                                          </p:val>
                                        </p:tav>
                                        <p:tav tm="100000">
                                          <p:val>
                                            <p:strVal val="#ppt_h"/>
                                          </p:val>
                                        </p:tav>
                                      </p:tavLst>
                                    </p:anim>
                                    <p:animEffect transition="in" filter="dissolve">
                                      <p:cBhvr additive="repl">
                                        <p:cTn id="66"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Picture 12"/>
          <p:cNvPicPr/>
          <p:nvPr/>
        </p:nvPicPr>
        <p:blipFill>
          <a:blip r:embed="rId3"/>
          <a:stretch/>
        </p:blipFill>
        <p:spPr>
          <a:xfrm>
            <a:off x="0" y="16560"/>
            <a:ext cx="9180000" cy="6841080"/>
          </a:xfrm>
          <a:prstGeom prst="rect">
            <a:avLst/>
          </a:prstGeom>
          <a:ln w="0">
            <a:noFill/>
          </a:ln>
        </p:spPr>
      </p:pic>
      <p:sp>
        <p:nvSpPr>
          <p:cNvPr id="398" name="AutoShape 3"/>
          <p:cNvSpPr/>
          <p:nvPr/>
        </p:nvSpPr>
        <p:spPr>
          <a:xfrm>
            <a:off x="325440" y="1773360"/>
            <a:ext cx="8567280" cy="4679640"/>
          </a:xfrm>
          <a:prstGeom prst="roundRect">
            <a:avLst>
              <a:gd name="adj" fmla="val 9903"/>
            </a:avLst>
          </a:prstGeom>
          <a:solidFill>
            <a:srgbClr val="000000">
              <a:alpha val="94000"/>
            </a:srgbClr>
          </a:solidFill>
          <a:ln w="9525">
            <a:solidFill>
              <a:srgbClr val="FFFFFF"/>
            </a:solidFill>
            <a:miter/>
          </a:ln>
        </p:spPr>
        <p:style>
          <a:lnRef idx="0">
            <a:scrgbClr r="0" g="0" b="0"/>
          </a:lnRef>
          <a:fillRef idx="0">
            <a:scrgbClr r="0" g="0" b="0"/>
          </a:fillRef>
          <a:effectRef idx="0">
            <a:scrgbClr r="0" g="0" b="0"/>
          </a:effectRef>
          <a:fontRef idx="minor"/>
        </p:style>
      </p:sp>
      <p:sp>
        <p:nvSpPr>
          <p:cNvPr id="399" name="PlaceHolder 1"/>
          <p:cNvSpPr>
            <a:spLocks noGrp="1"/>
          </p:cNvSpPr>
          <p:nvPr>
            <p:ph type="subTitle"/>
          </p:nvPr>
        </p:nvSpPr>
        <p:spPr>
          <a:xfrm>
            <a:off x="1182600" y="1542960"/>
            <a:ext cx="6543360" cy="3657240"/>
          </a:xfrm>
          <a:prstGeom prst="rect">
            <a:avLst/>
          </a:prstGeom>
          <a:noFill/>
          <a:ln w="0">
            <a:noFill/>
          </a:ln>
        </p:spPr>
        <p:txBody>
          <a:bodyPr numCol="1" spcCol="0" anchor="t">
            <a:noAutofit/>
          </a:bodyPr>
          <a:lstStyle/>
          <a:p>
            <a:pPr>
              <a:lnSpc>
                <a:spcPct val="80000"/>
              </a:lnSpc>
              <a:spcBef>
                <a:spcPts val="641"/>
              </a:spcBef>
            </a:pPr>
            <a:endParaRPr lang="en-GB" sz="3200" b="0" strike="noStrike" spc="-1">
              <a:latin typeface="Arial"/>
            </a:endParaRPr>
          </a:p>
          <a:p>
            <a:pPr>
              <a:lnSpc>
                <a:spcPct val="80000"/>
              </a:lnSpc>
              <a:spcBef>
                <a:spcPts val="641"/>
              </a:spcBef>
            </a:pPr>
            <a:endParaRPr lang="en-GB" sz="3200" b="0" strike="noStrike" spc="-1">
              <a:latin typeface="Arial"/>
            </a:endParaRPr>
          </a:p>
          <a:p>
            <a:pPr>
              <a:lnSpc>
                <a:spcPct val="80000"/>
              </a:lnSpc>
              <a:spcBef>
                <a:spcPts val="159"/>
              </a:spcBef>
            </a:pPr>
            <a:endParaRPr lang="en-GB" sz="3200" b="0" strike="noStrike" spc="-1">
              <a:latin typeface="Arial"/>
            </a:endParaRPr>
          </a:p>
        </p:txBody>
      </p:sp>
      <p:sp>
        <p:nvSpPr>
          <p:cNvPr id="400" name="Text Box 5"/>
          <p:cNvSpPr/>
          <p:nvPr/>
        </p:nvSpPr>
        <p:spPr>
          <a:xfrm>
            <a:off x="612720" y="2004840"/>
            <a:ext cx="8133840" cy="43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2000" b="0" strike="noStrike" spc="-1">
                <a:solidFill>
                  <a:srgbClr val="FFFFFF"/>
                </a:solidFill>
                <a:latin typeface="Arial"/>
                <a:ea typeface="SimSun"/>
              </a:rPr>
              <a:t>"</a:t>
            </a:r>
            <a:r>
              <a:rPr lang="en-US" sz="1800" b="0" i="1" strike="noStrike" spc="-1">
                <a:solidFill>
                  <a:srgbClr val="FFFFFF"/>
                </a:solidFill>
                <a:latin typeface="Comic Sans MS"/>
                <a:ea typeface="SimSun"/>
              </a:rPr>
              <a:t>The Great North Air Ambulance Service </a:t>
            </a:r>
            <a:r>
              <a:rPr lang="en-US" sz="1800" b="0" i="1" strike="noStrike" spc="-1">
                <a:solidFill>
                  <a:srgbClr val="FFC000"/>
                </a:solidFill>
                <a:latin typeface="Comic Sans MS"/>
                <a:ea typeface="SimSun"/>
              </a:rPr>
              <a:t>relies entirely </a:t>
            </a:r>
            <a:r>
              <a:rPr lang="en-US" sz="1800" b="0" i="1" strike="noStrike" spc="-1">
                <a:solidFill>
                  <a:srgbClr val="FFFFFF"/>
                </a:solidFill>
                <a:latin typeface="Comic Sans MS"/>
                <a:ea typeface="SimSun"/>
              </a:rPr>
              <a:t>on the Blood Bikes charity to deliver blood products to our two air bases in the North East and North West of England. </a:t>
            </a:r>
            <a:r>
              <a:rPr lang="en-US" sz="1800" b="0" i="1" strike="noStrike" spc="-1">
                <a:solidFill>
                  <a:srgbClr val="FFC000"/>
                </a:solidFill>
                <a:latin typeface="Comic Sans MS"/>
                <a:ea typeface="SimSun"/>
              </a:rPr>
              <a:t>The service they provide is extremely professional, reliable </a:t>
            </a:r>
            <a:r>
              <a:rPr lang="en-US" sz="1800" b="0" i="1" strike="noStrike" spc="-1">
                <a:solidFill>
                  <a:srgbClr val="FFFFFF"/>
                </a:solidFill>
                <a:latin typeface="Comic Sans MS"/>
                <a:ea typeface="SimSun"/>
              </a:rPr>
              <a:t>and without their service we would be unable to provide pre-hospital blood transfusions at the roadside to critically injured patients. </a:t>
            </a:r>
            <a:r>
              <a:rPr lang="en-US" sz="1800" b="0" i="1" strike="noStrike" spc="-1">
                <a:solidFill>
                  <a:srgbClr val="FFC000"/>
                </a:solidFill>
                <a:latin typeface="Comic Sans MS"/>
                <a:ea typeface="SimSun"/>
              </a:rPr>
              <a:t>Blood Bikes was the only organisation capable of meeting our needs</a:t>
            </a:r>
            <a:r>
              <a:rPr lang="en-US" sz="1800" b="0" i="1" strike="noStrike" spc="-1">
                <a:solidFill>
                  <a:srgbClr val="FFFFFF"/>
                </a:solidFill>
                <a:latin typeface="Comic Sans MS"/>
                <a:ea typeface="SimSun"/>
              </a:rPr>
              <a:t> and we have been impressed with every aspect of their service, from the training and qualifications of their riders, to the flexibility and “can do” attitude of their team. We are aware that this service is dependent on external charitable funding and would sincerely encourage potential donors to support this life-saving organisation."</a:t>
            </a:r>
            <a:endParaRPr lang="en-GB" sz="1800" b="0" strike="noStrike" spc="-1">
              <a:latin typeface="Arial"/>
            </a:endParaRPr>
          </a:p>
          <a:p>
            <a:pPr algn="just">
              <a:lnSpc>
                <a:spcPct val="100000"/>
              </a:lnSpc>
            </a:pPr>
            <a:endParaRPr lang="en-GB" sz="1800" b="0" strike="noStrike" spc="-1">
              <a:latin typeface="Arial"/>
            </a:endParaRPr>
          </a:p>
          <a:p>
            <a:pPr>
              <a:lnSpc>
                <a:spcPct val="100000"/>
              </a:lnSpc>
            </a:pPr>
            <a:r>
              <a:rPr lang="en-US" sz="2000" b="0" strike="noStrike" spc="-1">
                <a:solidFill>
                  <a:srgbClr val="7F7F7F"/>
                </a:solidFill>
                <a:latin typeface="Arial"/>
                <a:ea typeface="SimSun"/>
              </a:rPr>
              <a:t>Dr David Bramley, </a:t>
            </a:r>
            <a:r>
              <a:rPr lang="en-US" sz="1600" b="0" strike="noStrike" spc="-1">
                <a:solidFill>
                  <a:srgbClr val="7F7F7F"/>
                </a:solidFill>
                <a:latin typeface="Arial"/>
                <a:ea typeface="SimSun"/>
              </a:rPr>
              <a:t>MBChB, FRCS(A&amp;E)Ed, FCEM, FIMC RCSEd</a:t>
            </a:r>
            <a:endParaRPr lang="en-GB" sz="1600" b="0" strike="noStrike" spc="-1">
              <a:latin typeface="Arial"/>
            </a:endParaRPr>
          </a:p>
          <a:p>
            <a:pPr>
              <a:lnSpc>
                <a:spcPct val="100000"/>
              </a:lnSpc>
            </a:pPr>
            <a:r>
              <a:rPr lang="en-US" sz="2000" b="0" strike="noStrike" spc="-1">
                <a:solidFill>
                  <a:srgbClr val="7F7F7F"/>
                </a:solidFill>
                <a:latin typeface="Arial"/>
                <a:ea typeface="SimSun"/>
              </a:rPr>
              <a:t>Medical Director,  GREAT NORTH AIR AMBULANCE SERVICE</a:t>
            </a:r>
            <a:endParaRPr lang="en-GB" sz="2000" b="0" strike="noStrike" spc="-1">
              <a:latin typeface="Arial"/>
            </a:endParaRPr>
          </a:p>
          <a:p>
            <a:pPr>
              <a:lnSpc>
                <a:spcPct val="100000"/>
              </a:lnSpc>
            </a:pPr>
            <a:endParaRPr lang="en-GB" sz="2000" b="0" strike="noStrike" spc="-1">
              <a:latin typeface="Arial"/>
            </a:endParaRPr>
          </a:p>
        </p:txBody>
      </p:sp>
      <p:sp>
        <p:nvSpPr>
          <p:cNvPr id="401" name="Oval 12"/>
          <p:cNvSpPr/>
          <p:nvPr/>
        </p:nvSpPr>
        <p:spPr>
          <a:xfrm>
            <a:off x="6620040" y="200160"/>
            <a:ext cx="1106280" cy="1104480"/>
          </a:xfrm>
          <a:prstGeom prst="ellipse">
            <a:avLst/>
          </a:prstGeom>
          <a:solidFill>
            <a:schemeClr val="tx1"/>
          </a:solidFill>
          <a:ln w="19050">
            <a:solidFill>
              <a:srgbClr val="FFFFFF"/>
            </a:solidFill>
            <a:miter/>
          </a:ln>
        </p:spPr>
        <p:style>
          <a:lnRef idx="0">
            <a:scrgbClr r="0" g="0" b="0"/>
          </a:lnRef>
          <a:fillRef idx="0">
            <a:scrgbClr r="0" g="0" b="0"/>
          </a:fillRef>
          <a:effectRef idx="0">
            <a:scrgbClr r="0" g="0" b="0"/>
          </a:effectRef>
          <a:fontRef idx="minor"/>
        </p:style>
      </p:sp>
      <p:grpSp>
        <p:nvGrpSpPr>
          <p:cNvPr id="402" name="Group 14"/>
          <p:cNvGrpSpPr/>
          <p:nvPr/>
        </p:nvGrpSpPr>
        <p:grpSpPr>
          <a:xfrm>
            <a:off x="783000" y="128880"/>
            <a:ext cx="5949000" cy="1245960"/>
            <a:chOff x="783000" y="128880"/>
            <a:chExt cx="5949000" cy="1245960"/>
          </a:xfrm>
        </p:grpSpPr>
        <p:sp>
          <p:nvSpPr>
            <p:cNvPr id="403" name="Rounded Rectangle 15"/>
            <p:cNvSpPr/>
            <p:nvPr/>
          </p:nvSpPr>
          <p:spPr>
            <a:xfrm>
              <a:off x="15476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404" name="TextBox 16"/>
            <p:cNvSpPr/>
            <p:nvPr/>
          </p:nvSpPr>
          <p:spPr>
            <a:xfrm>
              <a:off x="202932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405" name="Picture 17"/>
            <p:cNvPicPr/>
            <p:nvPr/>
          </p:nvPicPr>
          <p:blipFill>
            <a:blip r:embed="rId4"/>
            <a:stretch/>
          </p:blipFill>
          <p:spPr>
            <a:xfrm>
              <a:off x="783000" y="128880"/>
              <a:ext cx="1245960" cy="1245960"/>
            </a:xfrm>
            <a:prstGeom prst="rect">
              <a:avLst/>
            </a:prstGeom>
            <a:ln w="0">
              <a:noFill/>
            </a:ln>
          </p:spPr>
        </p:pic>
      </p:grpSp>
      <p:pic>
        <p:nvPicPr>
          <p:cNvPr id="406" name="Picture 13" descr="19454213-99f7-4ce0-9d88-f3b37534fbcf"/>
          <p:cNvPicPr/>
          <p:nvPr/>
        </p:nvPicPr>
        <p:blipFill>
          <a:blip r:embed="rId5"/>
          <a:stretch/>
        </p:blipFill>
        <p:spPr>
          <a:xfrm>
            <a:off x="6567480" y="135000"/>
            <a:ext cx="1213920" cy="1233000"/>
          </a:xfrm>
          <a:prstGeom prst="rect">
            <a:avLst/>
          </a:prstGeom>
          <a:ln w="0">
            <a:noFill/>
          </a:ln>
        </p:spPr>
      </p:pic>
      <p:sp>
        <p:nvSpPr>
          <p:cNvPr id="407" name="PlaceHolder 2"/>
          <p:cNvSpPr>
            <a:spLocks noGrp="1"/>
          </p:cNvSpPr>
          <p:nvPr>
            <p:ph type="title"/>
          </p:nvPr>
        </p:nvSpPr>
        <p:spPr>
          <a:xfrm>
            <a:off x="1530360" y="998640"/>
            <a:ext cx="5716080" cy="675720"/>
          </a:xfrm>
          <a:prstGeom prst="rect">
            <a:avLst/>
          </a:prstGeom>
          <a:noFill/>
          <a:ln w="0">
            <a:noFill/>
          </a:ln>
        </p:spPr>
        <p:txBody>
          <a:bodyPr numCol="1" spcCol="0" anchor="b">
            <a:noAutofit/>
          </a:bodyPr>
          <a:lstStyle/>
          <a:p>
            <a:pPr algn="ctr">
              <a:lnSpc>
                <a:spcPct val="100000"/>
              </a:lnSpc>
            </a:pPr>
            <a:r>
              <a:rPr lang="en-GB" sz="3200" b="1" strike="noStrike" spc="-1">
                <a:solidFill>
                  <a:srgbClr val="000000"/>
                </a:solidFill>
                <a:latin typeface="Arial"/>
              </a:rPr>
              <a:t>Blood On Board (“BoB”)</a:t>
            </a:r>
            <a:endParaRPr lang="en-GB" sz="32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afterEffect">
                            <p:stCondLst>
                              <p:cond delay="0"/>
                            </p:stCondLst>
                            <p:childTnLst>
                              <p:par>
                                <p:cTn id="5" presetID="53" presetClass="entr" fill="hold" nodeType="afterEffect">
                                  <p:stCondLst>
                                    <p:cond delay="500"/>
                                  </p:stCondLst>
                                  <p:childTnLst>
                                    <p:set>
                                      <p:cBhvr>
                                        <p:cTn id="6" dur="1" fill="hold">
                                          <p:stCondLst>
                                            <p:cond delay="0"/>
                                          </p:stCondLst>
                                        </p:cTn>
                                        <p:tgtEl>
                                          <p:spTgt spid="398"/>
                                        </p:tgtEl>
                                        <p:attrNameLst>
                                          <p:attrName>style.visibility</p:attrName>
                                        </p:attrNameLst>
                                      </p:cBhvr>
                                      <p:to>
                                        <p:strVal val="visible"/>
                                      </p:to>
                                    </p:set>
                                    <p:anim calcmode="lin" valueType="num">
                                      <p:cBhvr additive="repl">
                                        <p:cTn id="7" dur="500" fill="hold"/>
                                        <p:tgtEl>
                                          <p:spTgt spid="398"/>
                                        </p:tgtEl>
                                        <p:attrNameLst>
                                          <p:attrName>ppt_w</p:attrName>
                                        </p:attrNameLst>
                                      </p:cBhvr>
                                      <p:tavLst>
                                        <p:tav tm="0">
                                          <p:val>
                                            <p:fltVal val="0"/>
                                          </p:val>
                                        </p:tav>
                                        <p:tav tm="100000">
                                          <p:val>
                                            <p:strVal val="#ppt_w"/>
                                          </p:val>
                                        </p:tav>
                                      </p:tavLst>
                                    </p:anim>
                                    <p:anim calcmode="lin" valueType="num">
                                      <p:cBhvr additive="repl">
                                        <p:cTn id="8" dur="500" fill="hold"/>
                                        <p:tgtEl>
                                          <p:spTgt spid="398"/>
                                        </p:tgtEl>
                                        <p:attrNameLst>
                                          <p:attrName>ppt_h</p:attrName>
                                        </p:attrNameLst>
                                      </p:cBhvr>
                                      <p:tavLst>
                                        <p:tav tm="0">
                                          <p:val>
                                            <p:fltVal val="0"/>
                                          </p:val>
                                        </p:tav>
                                        <p:tav tm="100000">
                                          <p:val>
                                            <p:strVal val="#ppt_h"/>
                                          </p:val>
                                        </p:tav>
                                      </p:tavLst>
                                    </p:anim>
                                    <p:animEffect transition="in" filter="dissolve">
                                      <p:cBhvr additive="repl">
                                        <p:cTn id="9" dur="500"/>
                                        <p:tgtEl>
                                          <p:spTgt spid="398"/>
                                        </p:tgtEl>
                                      </p:cBhvr>
                                    </p:animEffect>
                                  </p:childTnLst>
                                </p:cTn>
                              </p:par>
                            </p:childTnLst>
                          </p:cTn>
                        </p:par>
                        <p:par>
                          <p:cTn id="10" fill="hold" nodeType="afterEffect">
                            <p:stCondLst>
                              <p:cond delay="1000"/>
                            </p:stCondLst>
                            <p:childTnLst>
                              <p:par>
                                <p:cTn id="11" presetID="53" presetClass="entr" fill="hold" nodeType="afterEffect">
                                  <p:stCondLst>
                                    <p:cond delay="0"/>
                                  </p:stCondLst>
                                  <p:iterate type="lt">
                                    <p:tmAbs val="0"/>
                                  </p:iterate>
                                  <p:childTnLst>
                                    <p:set>
                                      <p:cBhvr>
                                        <p:cTn id="12" dur="1" fill="hold">
                                          <p:stCondLst>
                                            <p:cond delay="0"/>
                                          </p:stCondLst>
                                        </p:cTn>
                                        <p:tgtEl>
                                          <p:spTgt spid="400">
                                            <p:txEl>
                                              <p:pRg st="0" end="0"/>
                                            </p:txEl>
                                          </p:spTgt>
                                        </p:tgtEl>
                                        <p:attrNameLst>
                                          <p:attrName>style.visibility</p:attrName>
                                        </p:attrNameLst>
                                      </p:cBhvr>
                                      <p:to>
                                        <p:strVal val="visible"/>
                                      </p:to>
                                    </p:set>
                                    <p:anim calcmode="lin" valueType="num">
                                      <p:cBhvr additive="repl">
                                        <p:cTn id="13" dur="500" fill="hold"/>
                                        <p:tgtEl>
                                          <p:spTgt spid="400">
                                            <p:txEl>
                                              <p:pRg st="0" end="0"/>
                                            </p:txEl>
                                          </p:spTgt>
                                        </p:tgtEl>
                                        <p:attrNameLst>
                                          <p:attrName>ppt_w</p:attrName>
                                        </p:attrNameLst>
                                      </p:cBhvr>
                                      <p:tavLst>
                                        <p:tav tm="0">
                                          <p:val>
                                            <p:fltVal val="0"/>
                                          </p:val>
                                        </p:tav>
                                        <p:tav tm="100000">
                                          <p:val>
                                            <p:strVal val="#ppt_w"/>
                                          </p:val>
                                        </p:tav>
                                      </p:tavLst>
                                    </p:anim>
                                    <p:anim calcmode="lin" valueType="num">
                                      <p:cBhvr additive="repl">
                                        <p:cTn id="14" dur="500" fill="hold"/>
                                        <p:tgtEl>
                                          <p:spTgt spid="400">
                                            <p:txEl>
                                              <p:pRg st="0" end="0"/>
                                            </p:txEl>
                                          </p:spTgt>
                                        </p:tgtEl>
                                        <p:attrNameLst>
                                          <p:attrName>ppt_h</p:attrName>
                                        </p:attrNameLst>
                                      </p:cBhvr>
                                      <p:tavLst>
                                        <p:tav tm="0">
                                          <p:val>
                                            <p:fltVal val="0"/>
                                          </p:val>
                                        </p:tav>
                                        <p:tav tm="100000">
                                          <p:val>
                                            <p:strVal val="#ppt_h"/>
                                          </p:val>
                                        </p:tav>
                                      </p:tavLst>
                                    </p:anim>
                                    <p:animEffect transition="in" filter="dissolve">
                                      <p:cBhvr additive="repl">
                                        <p:cTn id="15" dur="500"/>
                                        <p:tgtEl>
                                          <p:spTgt spid="400">
                                            <p:txEl>
                                              <p:pRg st="0" end="0"/>
                                            </p:txEl>
                                          </p:spTgt>
                                        </p:tgtEl>
                                      </p:cBhvr>
                                    </p:animEffect>
                                  </p:childTnLst>
                                </p:cTn>
                              </p:par>
                              <p:par>
                                <p:cTn id="16" presetID="53" presetClass="entr" fill="hold" nodeType="withEffect">
                                  <p:stCondLst>
                                    <p:cond delay="0"/>
                                  </p:stCondLst>
                                  <p:iterate type="lt">
                                    <p:tmAbs val="0"/>
                                  </p:iterate>
                                  <p:childTnLst>
                                    <p:set>
                                      <p:cBhvr>
                                        <p:cTn id="17" dur="1" fill="hold">
                                          <p:stCondLst>
                                            <p:cond delay="0"/>
                                          </p:stCondLst>
                                        </p:cTn>
                                        <p:tgtEl>
                                          <p:spTgt spid="400">
                                            <p:txEl>
                                              <p:pRg st="2" end="2"/>
                                            </p:txEl>
                                          </p:spTgt>
                                        </p:tgtEl>
                                        <p:attrNameLst>
                                          <p:attrName>style.visibility</p:attrName>
                                        </p:attrNameLst>
                                      </p:cBhvr>
                                      <p:to>
                                        <p:strVal val="visible"/>
                                      </p:to>
                                    </p:set>
                                    <p:anim calcmode="lin" valueType="num">
                                      <p:cBhvr additive="repl">
                                        <p:cTn id="18" dur="500" fill="hold"/>
                                        <p:tgtEl>
                                          <p:spTgt spid="400">
                                            <p:txEl>
                                              <p:pRg st="2" end="2"/>
                                            </p:txEl>
                                          </p:spTgt>
                                        </p:tgtEl>
                                        <p:attrNameLst>
                                          <p:attrName>ppt_w</p:attrName>
                                        </p:attrNameLst>
                                      </p:cBhvr>
                                      <p:tavLst>
                                        <p:tav tm="0">
                                          <p:val>
                                            <p:fltVal val="0"/>
                                          </p:val>
                                        </p:tav>
                                        <p:tav tm="100000">
                                          <p:val>
                                            <p:strVal val="#ppt_w"/>
                                          </p:val>
                                        </p:tav>
                                      </p:tavLst>
                                    </p:anim>
                                    <p:anim calcmode="lin" valueType="num">
                                      <p:cBhvr additive="repl">
                                        <p:cTn id="19" dur="500" fill="hold"/>
                                        <p:tgtEl>
                                          <p:spTgt spid="400">
                                            <p:txEl>
                                              <p:pRg st="2" end="2"/>
                                            </p:txEl>
                                          </p:spTgt>
                                        </p:tgtEl>
                                        <p:attrNameLst>
                                          <p:attrName>ppt_h</p:attrName>
                                        </p:attrNameLst>
                                      </p:cBhvr>
                                      <p:tavLst>
                                        <p:tav tm="0">
                                          <p:val>
                                            <p:fltVal val="0"/>
                                          </p:val>
                                        </p:tav>
                                        <p:tav tm="100000">
                                          <p:val>
                                            <p:strVal val="#ppt_h"/>
                                          </p:val>
                                        </p:tav>
                                      </p:tavLst>
                                    </p:anim>
                                    <p:animEffect transition="in" filter="dissolve">
                                      <p:cBhvr additive="repl">
                                        <p:cTn id="20" dur="500"/>
                                        <p:tgtEl>
                                          <p:spTgt spid="400">
                                            <p:txEl>
                                              <p:pRg st="2" end="2"/>
                                            </p:txEl>
                                          </p:spTgt>
                                        </p:tgtEl>
                                      </p:cBhvr>
                                    </p:animEffect>
                                  </p:childTnLst>
                                </p:cTn>
                              </p:par>
                              <p:par>
                                <p:cTn id="21" presetID="53" presetClass="entr" fill="hold" nodeType="withEffect">
                                  <p:stCondLst>
                                    <p:cond delay="0"/>
                                  </p:stCondLst>
                                  <p:iterate type="lt">
                                    <p:tmAbs val="0"/>
                                  </p:iterate>
                                  <p:childTnLst>
                                    <p:set>
                                      <p:cBhvr>
                                        <p:cTn id="22" dur="1" fill="hold">
                                          <p:stCondLst>
                                            <p:cond delay="0"/>
                                          </p:stCondLst>
                                        </p:cTn>
                                        <p:tgtEl>
                                          <p:spTgt spid="400">
                                            <p:txEl>
                                              <p:pRg st="3" end="3"/>
                                            </p:txEl>
                                          </p:spTgt>
                                        </p:tgtEl>
                                        <p:attrNameLst>
                                          <p:attrName>style.visibility</p:attrName>
                                        </p:attrNameLst>
                                      </p:cBhvr>
                                      <p:to>
                                        <p:strVal val="visible"/>
                                      </p:to>
                                    </p:set>
                                    <p:anim calcmode="lin" valueType="num">
                                      <p:cBhvr additive="repl">
                                        <p:cTn id="23" dur="500" fill="hold"/>
                                        <p:tgtEl>
                                          <p:spTgt spid="400">
                                            <p:txEl>
                                              <p:pRg st="3" end="3"/>
                                            </p:txEl>
                                          </p:spTgt>
                                        </p:tgtEl>
                                        <p:attrNameLst>
                                          <p:attrName>ppt_w</p:attrName>
                                        </p:attrNameLst>
                                      </p:cBhvr>
                                      <p:tavLst>
                                        <p:tav tm="0">
                                          <p:val>
                                            <p:fltVal val="0"/>
                                          </p:val>
                                        </p:tav>
                                        <p:tav tm="100000">
                                          <p:val>
                                            <p:strVal val="#ppt_w"/>
                                          </p:val>
                                        </p:tav>
                                      </p:tavLst>
                                    </p:anim>
                                    <p:anim calcmode="lin" valueType="num">
                                      <p:cBhvr additive="repl">
                                        <p:cTn id="24" dur="500" fill="hold"/>
                                        <p:tgtEl>
                                          <p:spTgt spid="400">
                                            <p:txEl>
                                              <p:pRg st="3" end="3"/>
                                            </p:txEl>
                                          </p:spTgt>
                                        </p:tgtEl>
                                        <p:attrNameLst>
                                          <p:attrName>ppt_h</p:attrName>
                                        </p:attrNameLst>
                                      </p:cBhvr>
                                      <p:tavLst>
                                        <p:tav tm="0">
                                          <p:val>
                                            <p:fltVal val="0"/>
                                          </p:val>
                                        </p:tav>
                                        <p:tav tm="100000">
                                          <p:val>
                                            <p:strVal val="#ppt_h"/>
                                          </p:val>
                                        </p:tav>
                                      </p:tavLst>
                                    </p:anim>
                                    <p:animEffect transition="in" filter="dissolve">
                                      <p:cBhvr additive="repl">
                                        <p:cTn id="25" dur="500"/>
                                        <p:tgtEl>
                                          <p:spTgt spid="4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p:cNvSpPr>
          <p:nvPr>
            <p:ph type="title"/>
          </p:nvPr>
        </p:nvSpPr>
        <p:spPr>
          <a:xfrm>
            <a:off x="1784732" y="1052640"/>
            <a:ext cx="4299627" cy="791640"/>
          </a:xfrm>
          <a:prstGeom prst="rect">
            <a:avLst/>
          </a:prstGeom>
          <a:noFill/>
          <a:ln w="0">
            <a:noFill/>
          </a:ln>
        </p:spPr>
        <p:txBody>
          <a:bodyPr numCol="1" spcCol="0" anchor="ctr">
            <a:noAutofit/>
          </a:bodyPr>
          <a:lstStyle/>
          <a:p>
            <a:pPr>
              <a:lnSpc>
                <a:spcPct val="100000"/>
              </a:lnSpc>
            </a:pPr>
            <a:r>
              <a:rPr lang="en-US" sz="3200" b="0" strike="noStrike" spc="-1" dirty="0">
                <a:solidFill>
                  <a:srgbClr val="FFFFFF"/>
                </a:solidFill>
                <a:latin typeface="Calibri"/>
                <a:ea typeface="SimSun"/>
              </a:rPr>
              <a:t>Patrons:</a:t>
            </a:r>
            <a:endParaRPr lang="en-GB" sz="3200" b="0" strike="noStrike" spc="-1" dirty="0">
              <a:solidFill>
                <a:srgbClr val="000000"/>
              </a:solidFill>
              <a:latin typeface="Arial"/>
            </a:endParaRPr>
          </a:p>
        </p:txBody>
      </p:sp>
      <p:sp>
        <p:nvSpPr>
          <p:cNvPr id="409" name="AutoShape 10"/>
          <p:cNvSpPr/>
          <p:nvPr/>
        </p:nvSpPr>
        <p:spPr>
          <a:xfrm>
            <a:off x="334440" y="1906560"/>
            <a:ext cx="8569080" cy="4392360"/>
          </a:xfrm>
          <a:prstGeom prst="roundRect">
            <a:avLst>
              <a:gd name="adj" fmla="val 16667"/>
            </a:avLst>
          </a:prstGeom>
          <a:gradFill rotWithShape="0">
            <a:gsLst>
              <a:gs pos="0">
                <a:srgbClr val="000000"/>
              </a:gs>
              <a:gs pos="50000">
                <a:srgbClr val="990000"/>
              </a:gs>
              <a:gs pos="100000">
                <a:srgbClr val="000000"/>
              </a:gs>
            </a:gsLst>
            <a:lin ang="18900000"/>
          </a:gradFill>
          <a:ln w="9525">
            <a:solidFill>
              <a:srgbClr val="FFFFFF"/>
            </a:solidFill>
            <a:miter/>
          </a:ln>
        </p:spPr>
        <p:style>
          <a:lnRef idx="0">
            <a:scrgbClr r="0" g="0" b="0"/>
          </a:lnRef>
          <a:fillRef idx="0">
            <a:scrgbClr r="0" g="0" b="0"/>
          </a:fillRef>
          <a:effectRef idx="0">
            <a:scrgbClr r="0" g="0" b="0"/>
          </a:effectRef>
          <a:fontRef idx="minor"/>
        </p:style>
      </p:sp>
      <p:sp>
        <p:nvSpPr>
          <p:cNvPr id="410" name="AutoShape 11"/>
          <p:cNvSpPr/>
          <p:nvPr/>
        </p:nvSpPr>
        <p:spPr>
          <a:xfrm>
            <a:off x="539640" y="2206800"/>
            <a:ext cx="1356840" cy="1259640"/>
          </a:xfrm>
          <a:prstGeom prst="roundRect">
            <a:avLst>
              <a:gd name="adj" fmla="val 16667"/>
            </a:avLst>
          </a:prstGeom>
          <a:blipFill rotWithShape="0">
            <a:blip r:embed="rId3"/>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411" name="Text Box 12"/>
          <p:cNvSpPr/>
          <p:nvPr/>
        </p:nvSpPr>
        <p:spPr>
          <a:xfrm>
            <a:off x="1916640" y="2322360"/>
            <a:ext cx="2223000" cy="1156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800" b="0" strike="noStrike" spc="-1">
                <a:solidFill>
                  <a:srgbClr val="FFFFFF"/>
                </a:solidFill>
                <a:latin typeface="Arial"/>
                <a:ea typeface="SimSun"/>
              </a:rPr>
              <a:t>Carol Malia</a:t>
            </a:r>
            <a:br/>
            <a:r>
              <a:rPr lang="en-US" sz="1400" b="0" strike="noStrike" spc="-1">
                <a:solidFill>
                  <a:srgbClr val="FFFFFF"/>
                </a:solidFill>
                <a:latin typeface="Arial"/>
                <a:ea typeface="SimSun"/>
              </a:rPr>
              <a:t>BBC TV Presenter, </a:t>
            </a:r>
            <a:br/>
            <a:r>
              <a:rPr lang="en-US" sz="1400" b="0" strike="noStrike" spc="-1">
                <a:solidFill>
                  <a:srgbClr val="FFFFFF"/>
                </a:solidFill>
                <a:latin typeface="Arial"/>
                <a:ea typeface="SimSun"/>
              </a:rPr>
              <a:t>Deputy Lord Lieutenant </a:t>
            </a:r>
            <a:br/>
            <a:r>
              <a:rPr lang="en-US" sz="1400" b="0" strike="noStrike" spc="-1">
                <a:solidFill>
                  <a:srgbClr val="FFFFFF"/>
                </a:solidFill>
                <a:latin typeface="Arial"/>
                <a:ea typeface="SimSun"/>
              </a:rPr>
              <a:t>of  Northumberland</a:t>
            </a:r>
            <a:endParaRPr lang="en-GB" sz="1400" b="0" strike="noStrike" spc="-1">
              <a:latin typeface="Arial"/>
            </a:endParaRPr>
          </a:p>
        </p:txBody>
      </p:sp>
      <p:sp>
        <p:nvSpPr>
          <p:cNvPr id="412" name="AutoShape 13"/>
          <p:cNvSpPr/>
          <p:nvPr/>
        </p:nvSpPr>
        <p:spPr>
          <a:xfrm>
            <a:off x="2674440" y="3570300"/>
            <a:ext cx="1368000" cy="1259640"/>
          </a:xfrm>
          <a:prstGeom prst="roundRect">
            <a:avLst>
              <a:gd name="adj" fmla="val 16667"/>
            </a:avLst>
          </a:prstGeom>
          <a:blipFill rotWithShape="0">
            <a:blip r:embed="rId4"/>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413" name="Text Box 14"/>
          <p:cNvSpPr/>
          <p:nvPr/>
        </p:nvSpPr>
        <p:spPr>
          <a:xfrm>
            <a:off x="4085280" y="3528900"/>
            <a:ext cx="2189160" cy="170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800" b="0" strike="noStrike" spc="-1">
                <a:solidFill>
                  <a:srgbClr val="FFFFFF"/>
                </a:solidFill>
                <a:latin typeface="Arial"/>
                <a:ea typeface="SimSun"/>
              </a:rPr>
              <a:t>Bob Jarman </a:t>
            </a:r>
            <a:br/>
            <a:r>
              <a:rPr lang="en-US" sz="1100" b="0" strike="noStrike" spc="-1">
                <a:solidFill>
                  <a:srgbClr val="A6A6A6"/>
                </a:solidFill>
                <a:latin typeface="Arial"/>
                <a:ea typeface="SimSun"/>
              </a:rPr>
              <a:t>MBBS MSc FRCS(Ed) </a:t>
            </a:r>
            <a:br/>
            <a:r>
              <a:rPr lang="en-US" sz="1100" b="0" strike="noStrike" spc="-1">
                <a:solidFill>
                  <a:srgbClr val="A6A6A6"/>
                </a:solidFill>
                <a:latin typeface="Arial"/>
                <a:ea typeface="SimSun"/>
              </a:rPr>
              <a:t>FCEM FRCP(Ed) CFEU</a:t>
            </a:r>
            <a:br/>
            <a:r>
              <a:rPr lang="en-US" sz="1400" b="0" strike="noStrike" spc="-1">
                <a:solidFill>
                  <a:srgbClr val="FFFFFF"/>
                </a:solidFill>
                <a:latin typeface="Arial"/>
                <a:ea typeface="SimSun"/>
              </a:rPr>
              <a:t>Consultant in </a:t>
            </a:r>
            <a:br/>
            <a:r>
              <a:rPr lang="en-US" sz="1400" b="0" strike="noStrike" spc="-1">
                <a:solidFill>
                  <a:srgbClr val="FFFFFF"/>
                </a:solidFill>
                <a:latin typeface="Arial"/>
                <a:ea typeface="SimSun"/>
              </a:rPr>
              <a:t>Emergency Medicine</a:t>
            </a:r>
            <a:endParaRPr lang="en-GB" sz="1400" b="0" strike="noStrike" spc="-1">
              <a:latin typeface="Arial"/>
            </a:endParaRPr>
          </a:p>
        </p:txBody>
      </p:sp>
      <p:sp>
        <p:nvSpPr>
          <p:cNvPr id="414" name="AutoShape 15"/>
          <p:cNvSpPr/>
          <p:nvPr/>
        </p:nvSpPr>
        <p:spPr>
          <a:xfrm>
            <a:off x="4488480" y="4892220"/>
            <a:ext cx="1512360" cy="1259640"/>
          </a:xfrm>
          <a:prstGeom prst="roundRect">
            <a:avLst>
              <a:gd name="adj" fmla="val 16667"/>
            </a:avLst>
          </a:prstGeom>
          <a:blipFill rotWithShape="0">
            <a:blip r:embed="rId5"/>
            <a:srcRect/>
            <a:stretch/>
          </a:blipFill>
          <a:ln w="15875">
            <a:solidFill>
              <a:srgbClr val="FFFFFF"/>
            </a:solidFill>
            <a:miter/>
          </a:ln>
        </p:spPr>
        <p:style>
          <a:lnRef idx="0">
            <a:scrgbClr r="0" g="0" b="0"/>
          </a:lnRef>
          <a:fillRef idx="0">
            <a:scrgbClr r="0" g="0" b="0"/>
          </a:fillRef>
          <a:effectRef idx="0">
            <a:scrgbClr r="0" g="0" b="0"/>
          </a:effectRef>
          <a:fontRef idx="minor"/>
        </p:style>
      </p:sp>
      <p:sp>
        <p:nvSpPr>
          <p:cNvPr id="415" name="Text Box 16"/>
          <p:cNvSpPr/>
          <p:nvPr/>
        </p:nvSpPr>
        <p:spPr>
          <a:xfrm>
            <a:off x="6073920" y="5073300"/>
            <a:ext cx="253044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800" b="0" strike="noStrike" spc="-1">
                <a:solidFill>
                  <a:srgbClr val="FFFFFF"/>
                </a:solidFill>
                <a:latin typeface="Arial"/>
                <a:ea typeface="SimSun"/>
              </a:rPr>
              <a:t>Heidi Mottram </a:t>
            </a:r>
            <a:br/>
            <a:r>
              <a:rPr lang="en-US" sz="1800" b="0" strike="noStrike" spc="-1">
                <a:solidFill>
                  <a:srgbClr val="FFFFFF"/>
                </a:solidFill>
                <a:latin typeface="Arial"/>
                <a:ea typeface="SimSun"/>
              </a:rPr>
              <a:t>OBE</a:t>
            </a:r>
            <a:br/>
            <a:r>
              <a:rPr lang="en-US" sz="1400" b="0" strike="noStrike" spc="-1">
                <a:solidFill>
                  <a:srgbClr val="FFFFFF"/>
                </a:solidFill>
                <a:latin typeface="Arial"/>
                <a:ea typeface="SimSun"/>
              </a:rPr>
              <a:t>CEO, Northumbrian Water</a:t>
            </a:r>
            <a:endParaRPr lang="en-GB" sz="1400" b="0" strike="noStrike" spc="-1">
              <a:latin typeface="Arial"/>
            </a:endParaRPr>
          </a:p>
        </p:txBody>
      </p:sp>
      <p:grpSp>
        <p:nvGrpSpPr>
          <p:cNvPr id="416" name="Group 16"/>
          <p:cNvGrpSpPr/>
          <p:nvPr/>
        </p:nvGrpSpPr>
        <p:grpSpPr>
          <a:xfrm>
            <a:off x="325440" y="128880"/>
            <a:ext cx="5949000" cy="1245960"/>
            <a:chOff x="325440" y="128880"/>
            <a:chExt cx="5949000" cy="1245960"/>
          </a:xfrm>
        </p:grpSpPr>
        <p:sp>
          <p:nvSpPr>
            <p:cNvPr id="417" name="Rounded Rectangle 17"/>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418" name="TextBox 18"/>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419" name="Picture 19"/>
            <p:cNvPicPr/>
            <p:nvPr/>
          </p:nvPicPr>
          <p:blipFill>
            <a:blip r:embed="rId6"/>
            <a:stretch/>
          </p:blipFill>
          <p:spPr>
            <a:xfrm>
              <a:off x="325440" y="128880"/>
              <a:ext cx="1245960" cy="1245960"/>
            </a:xfrm>
            <a:prstGeom prst="rect">
              <a:avLst/>
            </a:prstGeom>
            <a:ln w="0">
              <a:noFill/>
            </a:ln>
          </p:spPr>
        </p:pic>
      </p:grpSp>
      <p:sp>
        <p:nvSpPr>
          <p:cNvPr id="422" name="Rounded Rectangle 21"/>
          <p:cNvSpPr/>
          <p:nvPr/>
        </p:nvSpPr>
        <p:spPr>
          <a:xfrm>
            <a:off x="7956360" y="297720"/>
            <a:ext cx="1007640" cy="907920"/>
          </a:xfrm>
          <a:prstGeom prst="roundRect">
            <a:avLst>
              <a:gd name="adj" fmla="val 16667"/>
            </a:avLst>
          </a:prstGeom>
          <a:blipFill rotWithShape="0">
            <a:blip r:embed="rId7"/>
            <a:srcRect/>
            <a:stretch/>
          </a:blipFill>
          <a:ln w="9525">
            <a:solidFill>
              <a:srgbClr val="00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dissolve">
                                      <p:cBhvr additive="repl">
                                        <p:cTn id="7" dur="500"/>
                                        <p:tgtEl>
                                          <p:spTgt spid="408"/>
                                        </p:tgtEl>
                                      </p:cBhvr>
                                    </p:animEffect>
                                  </p:childTnLst>
                                </p:cTn>
                              </p:par>
                              <p:par>
                                <p:cTn id="8" presetID="53" presetClass="entr" fill="hold" nodeType="withEffect">
                                  <p:stCondLst>
                                    <p:cond delay="500"/>
                                  </p:stCondLst>
                                  <p:childTnLst>
                                    <p:set>
                                      <p:cBhvr>
                                        <p:cTn id="9" dur="1" fill="hold">
                                          <p:stCondLst>
                                            <p:cond delay="0"/>
                                          </p:stCondLst>
                                        </p:cTn>
                                        <p:tgtEl>
                                          <p:spTgt spid="409"/>
                                        </p:tgtEl>
                                        <p:attrNameLst>
                                          <p:attrName>style.visibility</p:attrName>
                                        </p:attrNameLst>
                                      </p:cBhvr>
                                      <p:to>
                                        <p:strVal val="visible"/>
                                      </p:to>
                                    </p:set>
                                    <p:anim calcmode="lin" valueType="num">
                                      <p:cBhvr additive="repl">
                                        <p:cTn id="10" dur="1000" fill="hold"/>
                                        <p:tgtEl>
                                          <p:spTgt spid="409"/>
                                        </p:tgtEl>
                                        <p:attrNameLst>
                                          <p:attrName>ppt_w</p:attrName>
                                        </p:attrNameLst>
                                      </p:cBhvr>
                                      <p:tavLst>
                                        <p:tav tm="0">
                                          <p:val>
                                            <p:fltVal val="0"/>
                                          </p:val>
                                        </p:tav>
                                        <p:tav tm="100000">
                                          <p:val>
                                            <p:strVal val="#ppt_w"/>
                                          </p:val>
                                        </p:tav>
                                      </p:tavLst>
                                    </p:anim>
                                    <p:anim calcmode="lin" valueType="num">
                                      <p:cBhvr additive="repl">
                                        <p:cTn id="11" dur="1000" fill="hold"/>
                                        <p:tgtEl>
                                          <p:spTgt spid="409"/>
                                        </p:tgtEl>
                                        <p:attrNameLst>
                                          <p:attrName>ppt_h</p:attrName>
                                        </p:attrNameLst>
                                      </p:cBhvr>
                                      <p:tavLst>
                                        <p:tav tm="0">
                                          <p:val>
                                            <p:fltVal val="0"/>
                                          </p:val>
                                        </p:tav>
                                        <p:tav tm="100000">
                                          <p:val>
                                            <p:strVal val="#ppt_h"/>
                                          </p:val>
                                        </p:tav>
                                      </p:tavLst>
                                    </p:anim>
                                    <p:animEffect transition="in" filter="dissolve">
                                      <p:cBhvr additive="repl">
                                        <p:cTn id="12" dur="1000"/>
                                        <p:tgtEl>
                                          <p:spTgt spid="409"/>
                                        </p:tgtEl>
                                      </p:cBhvr>
                                    </p:animEffect>
                                  </p:childTnLst>
                                </p:cTn>
                              </p:par>
                            </p:childTnLst>
                          </p:cTn>
                        </p:par>
                        <p:par>
                          <p:cTn id="13" fill="hold" nodeType="afterEffect">
                            <p:stCondLst>
                              <p:cond delay="1500"/>
                            </p:stCondLst>
                            <p:childTnLst>
                              <p:par>
                                <p:cTn id="14" presetID="31" presetClass="entr" fill="hold" nodeType="afterEffect">
                                  <p:stCondLst>
                                    <p:cond delay="0"/>
                                  </p:stCondLst>
                                  <p:childTnLst>
                                    <p:set>
                                      <p:cBhvr>
                                        <p:cTn id="15" dur="1" fill="hold">
                                          <p:stCondLst>
                                            <p:cond delay="0"/>
                                          </p:stCondLst>
                                        </p:cTn>
                                        <p:tgtEl>
                                          <p:spTgt spid="410"/>
                                        </p:tgtEl>
                                        <p:attrNameLst>
                                          <p:attrName>style.visibility</p:attrName>
                                        </p:attrNameLst>
                                      </p:cBhvr>
                                      <p:to>
                                        <p:strVal val="visible"/>
                                      </p:to>
                                    </p:set>
                                    <p:anim calcmode="lin" valueType="num">
                                      <p:cBhvr additive="repl">
                                        <p:cTn id="16" dur="1000" fill="hold"/>
                                        <p:tgtEl>
                                          <p:spTgt spid="410"/>
                                        </p:tgtEl>
                                        <p:attrNameLst>
                                          <p:attrName>ppt_w</p:attrName>
                                        </p:attrNameLst>
                                      </p:cBhvr>
                                      <p:tavLst>
                                        <p:tav tm="0">
                                          <p:val>
                                            <p:fltVal val="0"/>
                                          </p:val>
                                        </p:tav>
                                        <p:tav tm="100000">
                                          <p:val>
                                            <p:strVal val="#ppt_w"/>
                                          </p:val>
                                        </p:tav>
                                      </p:tavLst>
                                    </p:anim>
                                    <p:anim calcmode="lin" valueType="num">
                                      <p:cBhvr additive="repl">
                                        <p:cTn id="17" dur="1000" fill="hold"/>
                                        <p:tgtEl>
                                          <p:spTgt spid="410"/>
                                        </p:tgtEl>
                                        <p:attrNameLst>
                                          <p:attrName>ppt_h</p:attrName>
                                        </p:attrNameLst>
                                      </p:cBhvr>
                                      <p:tavLst>
                                        <p:tav tm="0">
                                          <p:val>
                                            <p:fltVal val="0"/>
                                          </p:val>
                                        </p:tav>
                                        <p:tav tm="100000">
                                          <p:val>
                                            <p:strVal val="#ppt_h"/>
                                          </p:val>
                                        </p:tav>
                                      </p:tavLst>
                                    </p:anim>
                                    <p:anim calcmode="lin" valueType="num">
                                      <p:cBhvr additive="repl">
                                        <p:cTn id="18" dur="1000" fill="hold"/>
                                        <p:tgtEl>
                                          <p:spTgt spid="410"/>
                                        </p:tgtEl>
                                        <p:attrNameLst>
                                          <p:attrName>r</p:attrName>
                                        </p:attrNameLst>
                                      </p:cBhvr>
                                      <p:tavLst>
                                        <p:tav tm="0">
                                          <p:val>
                                            <p:strVal val="90"/>
                                          </p:val>
                                        </p:tav>
                                        <p:tav tm="100000">
                                          <p:val>
                                            <p:strVal val="0"/>
                                          </p:val>
                                        </p:tav>
                                      </p:tavLst>
                                    </p:anim>
                                    <p:animEffect transition="in" filter="dissolve">
                                      <p:cBhvr additive="repl">
                                        <p:cTn id="19" dur="1000"/>
                                        <p:tgtEl>
                                          <p:spTgt spid="410"/>
                                        </p:tgtEl>
                                      </p:cBhvr>
                                    </p:animEffect>
                                  </p:childTnLst>
                                </p:cTn>
                              </p:par>
                            </p:childTnLst>
                          </p:cTn>
                        </p:par>
                        <p:par>
                          <p:cTn id="20" fill="hold" nodeType="afterEffect">
                            <p:stCondLst>
                              <p:cond delay="2500"/>
                            </p:stCondLst>
                            <p:childTnLst>
                              <p:par>
                                <p:cTn id="21" presetID="53" presetClass="entr" fill="hold" nodeType="afterEffect">
                                  <p:stCondLst>
                                    <p:cond delay="0"/>
                                  </p:stCondLst>
                                  <p:iterate type="lt">
                                    <p:tmAbs val="0"/>
                                  </p:iterate>
                                  <p:childTnLst>
                                    <p:set>
                                      <p:cBhvr>
                                        <p:cTn id="22" dur="1" fill="hold">
                                          <p:stCondLst>
                                            <p:cond delay="0"/>
                                          </p:stCondLst>
                                        </p:cTn>
                                        <p:tgtEl>
                                          <p:spTgt spid="411"/>
                                        </p:tgtEl>
                                        <p:attrNameLst>
                                          <p:attrName>style.visibility</p:attrName>
                                        </p:attrNameLst>
                                      </p:cBhvr>
                                      <p:to>
                                        <p:strVal val="visible"/>
                                      </p:to>
                                    </p:set>
                                    <p:anim calcmode="lin" valueType="num">
                                      <p:cBhvr additive="repl">
                                        <p:cTn id="23" dur="500" fill="hold"/>
                                        <p:tgtEl>
                                          <p:spTgt spid="411"/>
                                        </p:tgtEl>
                                        <p:attrNameLst>
                                          <p:attrName>ppt_w</p:attrName>
                                        </p:attrNameLst>
                                      </p:cBhvr>
                                      <p:tavLst>
                                        <p:tav tm="0">
                                          <p:val>
                                            <p:fltVal val="0"/>
                                          </p:val>
                                        </p:tav>
                                        <p:tav tm="100000">
                                          <p:val>
                                            <p:strVal val="#ppt_w"/>
                                          </p:val>
                                        </p:tav>
                                      </p:tavLst>
                                    </p:anim>
                                    <p:anim calcmode="lin" valueType="num">
                                      <p:cBhvr additive="repl">
                                        <p:cTn id="24" dur="500" fill="hold"/>
                                        <p:tgtEl>
                                          <p:spTgt spid="411"/>
                                        </p:tgtEl>
                                        <p:attrNameLst>
                                          <p:attrName>ppt_h</p:attrName>
                                        </p:attrNameLst>
                                      </p:cBhvr>
                                      <p:tavLst>
                                        <p:tav tm="0">
                                          <p:val>
                                            <p:fltVal val="0"/>
                                          </p:val>
                                        </p:tav>
                                        <p:tav tm="100000">
                                          <p:val>
                                            <p:strVal val="#ppt_h"/>
                                          </p:val>
                                        </p:tav>
                                      </p:tavLst>
                                    </p:anim>
                                    <p:animEffect transition="in" filter="dissolve">
                                      <p:cBhvr additive="repl">
                                        <p:cTn id="25" dur="500"/>
                                        <p:tgtEl>
                                          <p:spTgt spid="411"/>
                                        </p:tgtEl>
                                      </p:cBhvr>
                                    </p:animEffect>
                                  </p:childTnLst>
                                </p:cTn>
                              </p:par>
                            </p:childTnLst>
                          </p:cTn>
                        </p:par>
                        <p:par>
                          <p:cTn id="26" fill="hold" nodeType="afterEffect">
                            <p:stCondLst>
                              <p:cond delay="3000"/>
                            </p:stCondLst>
                            <p:childTnLst>
                              <p:par>
                                <p:cTn id="27" presetID="31" presetClass="entr" fill="hold" nodeType="afterEffect">
                                  <p:stCondLst>
                                    <p:cond delay="0"/>
                                  </p:stCondLst>
                                  <p:childTnLst>
                                    <p:set>
                                      <p:cBhvr>
                                        <p:cTn id="28" dur="1" fill="hold">
                                          <p:stCondLst>
                                            <p:cond delay="0"/>
                                          </p:stCondLst>
                                        </p:cTn>
                                        <p:tgtEl>
                                          <p:spTgt spid="412"/>
                                        </p:tgtEl>
                                        <p:attrNameLst>
                                          <p:attrName>style.visibility</p:attrName>
                                        </p:attrNameLst>
                                      </p:cBhvr>
                                      <p:to>
                                        <p:strVal val="visible"/>
                                      </p:to>
                                    </p:set>
                                    <p:anim calcmode="lin" valueType="num">
                                      <p:cBhvr additive="repl">
                                        <p:cTn id="29" dur="1000" fill="hold"/>
                                        <p:tgtEl>
                                          <p:spTgt spid="412"/>
                                        </p:tgtEl>
                                        <p:attrNameLst>
                                          <p:attrName>ppt_w</p:attrName>
                                        </p:attrNameLst>
                                      </p:cBhvr>
                                      <p:tavLst>
                                        <p:tav tm="0">
                                          <p:val>
                                            <p:fltVal val="0"/>
                                          </p:val>
                                        </p:tav>
                                        <p:tav tm="100000">
                                          <p:val>
                                            <p:strVal val="#ppt_w"/>
                                          </p:val>
                                        </p:tav>
                                      </p:tavLst>
                                    </p:anim>
                                    <p:anim calcmode="lin" valueType="num">
                                      <p:cBhvr additive="repl">
                                        <p:cTn id="30" dur="1000" fill="hold"/>
                                        <p:tgtEl>
                                          <p:spTgt spid="412"/>
                                        </p:tgtEl>
                                        <p:attrNameLst>
                                          <p:attrName>ppt_h</p:attrName>
                                        </p:attrNameLst>
                                      </p:cBhvr>
                                      <p:tavLst>
                                        <p:tav tm="0">
                                          <p:val>
                                            <p:fltVal val="0"/>
                                          </p:val>
                                        </p:tav>
                                        <p:tav tm="100000">
                                          <p:val>
                                            <p:strVal val="#ppt_h"/>
                                          </p:val>
                                        </p:tav>
                                      </p:tavLst>
                                    </p:anim>
                                    <p:anim calcmode="lin" valueType="num">
                                      <p:cBhvr additive="repl">
                                        <p:cTn id="31" dur="1000" fill="hold"/>
                                        <p:tgtEl>
                                          <p:spTgt spid="412"/>
                                        </p:tgtEl>
                                        <p:attrNameLst>
                                          <p:attrName>r</p:attrName>
                                        </p:attrNameLst>
                                      </p:cBhvr>
                                      <p:tavLst>
                                        <p:tav tm="0">
                                          <p:val>
                                            <p:strVal val="90"/>
                                          </p:val>
                                        </p:tav>
                                        <p:tav tm="100000">
                                          <p:val>
                                            <p:strVal val="0"/>
                                          </p:val>
                                        </p:tav>
                                      </p:tavLst>
                                    </p:anim>
                                    <p:animEffect transition="in" filter="dissolve">
                                      <p:cBhvr additive="repl">
                                        <p:cTn id="32" dur="1000"/>
                                        <p:tgtEl>
                                          <p:spTgt spid="412"/>
                                        </p:tgtEl>
                                      </p:cBhvr>
                                    </p:animEffect>
                                  </p:childTnLst>
                                </p:cTn>
                              </p:par>
                            </p:childTnLst>
                          </p:cTn>
                        </p:par>
                        <p:par>
                          <p:cTn id="33" fill="hold" nodeType="afterEffect">
                            <p:stCondLst>
                              <p:cond delay="4000"/>
                            </p:stCondLst>
                            <p:childTnLst>
                              <p:par>
                                <p:cTn id="34" presetID="53" presetClass="entr" fill="hold" nodeType="afterEffect">
                                  <p:stCondLst>
                                    <p:cond delay="0"/>
                                  </p:stCondLst>
                                  <p:iterate type="lt">
                                    <p:tmAbs val="0"/>
                                  </p:iterate>
                                  <p:childTnLst>
                                    <p:set>
                                      <p:cBhvr>
                                        <p:cTn id="35" dur="1" fill="hold">
                                          <p:stCondLst>
                                            <p:cond delay="0"/>
                                          </p:stCondLst>
                                        </p:cTn>
                                        <p:tgtEl>
                                          <p:spTgt spid="413"/>
                                        </p:tgtEl>
                                        <p:attrNameLst>
                                          <p:attrName>style.visibility</p:attrName>
                                        </p:attrNameLst>
                                      </p:cBhvr>
                                      <p:to>
                                        <p:strVal val="visible"/>
                                      </p:to>
                                    </p:set>
                                    <p:anim calcmode="lin" valueType="num">
                                      <p:cBhvr additive="repl">
                                        <p:cTn id="36" dur="500" fill="hold"/>
                                        <p:tgtEl>
                                          <p:spTgt spid="413"/>
                                        </p:tgtEl>
                                        <p:attrNameLst>
                                          <p:attrName>ppt_w</p:attrName>
                                        </p:attrNameLst>
                                      </p:cBhvr>
                                      <p:tavLst>
                                        <p:tav tm="0">
                                          <p:val>
                                            <p:fltVal val="0"/>
                                          </p:val>
                                        </p:tav>
                                        <p:tav tm="100000">
                                          <p:val>
                                            <p:strVal val="#ppt_w"/>
                                          </p:val>
                                        </p:tav>
                                      </p:tavLst>
                                    </p:anim>
                                    <p:anim calcmode="lin" valueType="num">
                                      <p:cBhvr additive="repl">
                                        <p:cTn id="37" dur="500" fill="hold"/>
                                        <p:tgtEl>
                                          <p:spTgt spid="413"/>
                                        </p:tgtEl>
                                        <p:attrNameLst>
                                          <p:attrName>ppt_h</p:attrName>
                                        </p:attrNameLst>
                                      </p:cBhvr>
                                      <p:tavLst>
                                        <p:tav tm="0">
                                          <p:val>
                                            <p:fltVal val="0"/>
                                          </p:val>
                                        </p:tav>
                                        <p:tav tm="100000">
                                          <p:val>
                                            <p:strVal val="#ppt_h"/>
                                          </p:val>
                                        </p:tav>
                                      </p:tavLst>
                                    </p:anim>
                                    <p:animEffect transition="in" filter="dissolve">
                                      <p:cBhvr additive="repl">
                                        <p:cTn id="38" dur="500"/>
                                        <p:tgtEl>
                                          <p:spTgt spid="413"/>
                                        </p:tgtEl>
                                      </p:cBhvr>
                                    </p:animEffect>
                                  </p:childTnLst>
                                </p:cTn>
                              </p:par>
                            </p:childTnLst>
                          </p:cTn>
                        </p:par>
                        <p:par>
                          <p:cTn id="39" fill="hold" nodeType="afterEffect">
                            <p:stCondLst>
                              <p:cond delay="4500"/>
                            </p:stCondLst>
                            <p:childTnLst>
                              <p:par>
                                <p:cTn id="40" presetID="31" presetClass="entr" fill="hold" nodeType="afterEffect">
                                  <p:stCondLst>
                                    <p:cond delay="0"/>
                                  </p:stCondLst>
                                  <p:childTnLst>
                                    <p:set>
                                      <p:cBhvr>
                                        <p:cTn id="41" dur="1" fill="hold">
                                          <p:stCondLst>
                                            <p:cond delay="0"/>
                                          </p:stCondLst>
                                        </p:cTn>
                                        <p:tgtEl>
                                          <p:spTgt spid="414"/>
                                        </p:tgtEl>
                                        <p:attrNameLst>
                                          <p:attrName>style.visibility</p:attrName>
                                        </p:attrNameLst>
                                      </p:cBhvr>
                                      <p:to>
                                        <p:strVal val="visible"/>
                                      </p:to>
                                    </p:set>
                                    <p:anim calcmode="lin" valueType="num">
                                      <p:cBhvr additive="repl">
                                        <p:cTn id="42" dur="1000" fill="hold"/>
                                        <p:tgtEl>
                                          <p:spTgt spid="414"/>
                                        </p:tgtEl>
                                        <p:attrNameLst>
                                          <p:attrName>ppt_w</p:attrName>
                                        </p:attrNameLst>
                                      </p:cBhvr>
                                      <p:tavLst>
                                        <p:tav tm="0">
                                          <p:val>
                                            <p:fltVal val="0"/>
                                          </p:val>
                                        </p:tav>
                                        <p:tav tm="100000">
                                          <p:val>
                                            <p:strVal val="#ppt_w"/>
                                          </p:val>
                                        </p:tav>
                                      </p:tavLst>
                                    </p:anim>
                                    <p:anim calcmode="lin" valueType="num">
                                      <p:cBhvr additive="repl">
                                        <p:cTn id="43" dur="1000" fill="hold"/>
                                        <p:tgtEl>
                                          <p:spTgt spid="414"/>
                                        </p:tgtEl>
                                        <p:attrNameLst>
                                          <p:attrName>ppt_h</p:attrName>
                                        </p:attrNameLst>
                                      </p:cBhvr>
                                      <p:tavLst>
                                        <p:tav tm="0">
                                          <p:val>
                                            <p:fltVal val="0"/>
                                          </p:val>
                                        </p:tav>
                                        <p:tav tm="100000">
                                          <p:val>
                                            <p:strVal val="#ppt_h"/>
                                          </p:val>
                                        </p:tav>
                                      </p:tavLst>
                                    </p:anim>
                                    <p:anim calcmode="lin" valueType="num">
                                      <p:cBhvr additive="repl">
                                        <p:cTn id="44" dur="1000" fill="hold"/>
                                        <p:tgtEl>
                                          <p:spTgt spid="414"/>
                                        </p:tgtEl>
                                        <p:attrNameLst>
                                          <p:attrName>r</p:attrName>
                                        </p:attrNameLst>
                                      </p:cBhvr>
                                      <p:tavLst>
                                        <p:tav tm="0">
                                          <p:val>
                                            <p:strVal val="90"/>
                                          </p:val>
                                        </p:tav>
                                        <p:tav tm="100000">
                                          <p:val>
                                            <p:strVal val="0"/>
                                          </p:val>
                                        </p:tav>
                                      </p:tavLst>
                                    </p:anim>
                                    <p:animEffect transition="in" filter="dissolve">
                                      <p:cBhvr additive="repl">
                                        <p:cTn id="45" dur="1000"/>
                                        <p:tgtEl>
                                          <p:spTgt spid="414"/>
                                        </p:tgtEl>
                                      </p:cBhvr>
                                    </p:animEffect>
                                  </p:childTnLst>
                                </p:cTn>
                              </p:par>
                            </p:childTnLst>
                          </p:cTn>
                        </p:par>
                        <p:par>
                          <p:cTn id="46" fill="hold" nodeType="afterEffect">
                            <p:stCondLst>
                              <p:cond delay="5500"/>
                            </p:stCondLst>
                            <p:childTnLst>
                              <p:par>
                                <p:cTn id="47" presetID="53" presetClass="entr" fill="hold" nodeType="afterEffect">
                                  <p:stCondLst>
                                    <p:cond delay="0"/>
                                  </p:stCondLst>
                                  <p:iterate type="lt">
                                    <p:tmAbs val="0"/>
                                  </p:iterate>
                                  <p:childTnLst>
                                    <p:set>
                                      <p:cBhvr>
                                        <p:cTn id="48" dur="1" fill="hold">
                                          <p:stCondLst>
                                            <p:cond delay="0"/>
                                          </p:stCondLst>
                                        </p:cTn>
                                        <p:tgtEl>
                                          <p:spTgt spid="415"/>
                                        </p:tgtEl>
                                        <p:attrNameLst>
                                          <p:attrName>style.visibility</p:attrName>
                                        </p:attrNameLst>
                                      </p:cBhvr>
                                      <p:to>
                                        <p:strVal val="visible"/>
                                      </p:to>
                                    </p:set>
                                    <p:anim calcmode="lin" valueType="num">
                                      <p:cBhvr additive="repl">
                                        <p:cTn id="49" dur="500" fill="hold"/>
                                        <p:tgtEl>
                                          <p:spTgt spid="415"/>
                                        </p:tgtEl>
                                        <p:attrNameLst>
                                          <p:attrName>ppt_w</p:attrName>
                                        </p:attrNameLst>
                                      </p:cBhvr>
                                      <p:tavLst>
                                        <p:tav tm="0">
                                          <p:val>
                                            <p:fltVal val="0"/>
                                          </p:val>
                                        </p:tav>
                                        <p:tav tm="100000">
                                          <p:val>
                                            <p:strVal val="#ppt_w"/>
                                          </p:val>
                                        </p:tav>
                                      </p:tavLst>
                                    </p:anim>
                                    <p:anim calcmode="lin" valueType="num">
                                      <p:cBhvr additive="repl">
                                        <p:cTn id="50" dur="500" fill="hold"/>
                                        <p:tgtEl>
                                          <p:spTgt spid="415"/>
                                        </p:tgtEl>
                                        <p:attrNameLst>
                                          <p:attrName>ppt_h</p:attrName>
                                        </p:attrNameLst>
                                      </p:cBhvr>
                                      <p:tavLst>
                                        <p:tav tm="0">
                                          <p:val>
                                            <p:fltVal val="0"/>
                                          </p:val>
                                        </p:tav>
                                        <p:tav tm="100000">
                                          <p:val>
                                            <p:strVal val="#ppt_h"/>
                                          </p:val>
                                        </p:tav>
                                      </p:tavLst>
                                    </p:anim>
                                    <p:animEffect transition="in" filter="dissolve">
                                      <p:cBhvr additive="repl">
                                        <p:cTn id="51" dur="5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AutoShape 3"/>
          <p:cNvSpPr/>
          <p:nvPr/>
        </p:nvSpPr>
        <p:spPr>
          <a:xfrm>
            <a:off x="324000" y="1917720"/>
            <a:ext cx="8567280" cy="438588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en-GB" sz="1800" b="0" strike="noStrike" spc="-1">
              <a:latin typeface="Arial"/>
            </a:endParaRPr>
          </a:p>
          <a:p>
            <a:pPr algn="ctr">
              <a:lnSpc>
                <a:spcPct val="100000"/>
              </a:lnSpc>
            </a:pPr>
            <a:endParaRPr lang="en-GB" sz="1800" b="0" strike="noStrike" spc="-1">
              <a:latin typeface="Arial"/>
            </a:endParaRPr>
          </a:p>
        </p:txBody>
      </p:sp>
      <p:sp>
        <p:nvSpPr>
          <p:cNvPr id="424" name="PlaceHolder 1"/>
          <p:cNvSpPr>
            <a:spLocks noGrp="1"/>
          </p:cNvSpPr>
          <p:nvPr>
            <p:ph type="title"/>
          </p:nvPr>
        </p:nvSpPr>
        <p:spPr>
          <a:xfrm>
            <a:off x="1773716" y="1085691"/>
            <a:ext cx="4310644" cy="791640"/>
          </a:xfrm>
          <a:prstGeom prst="rect">
            <a:avLst/>
          </a:prstGeom>
          <a:noFill/>
          <a:ln w="0">
            <a:noFill/>
          </a:ln>
        </p:spPr>
        <p:txBody>
          <a:bodyPr numCol="1" spcCol="0" anchor="ctr">
            <a:noAutofit/>
          </a:bodyPr>
          <a:lstStyle/>
          <a:p>
            <a:pPr>
              <a:lnSpc>
                <a:spcPct val="100000"/>
              </a:lnSpc>
            </a:pPr>
            <a:r>
              <a:rPr lang="en-US" sz="3200" b="0" strike="noStrike" spc="-1" dirty="0">
                <a:solidFill>
                  <a:srgbClr val="FFFFFF"/>
                </a:solidFill>
                <a:latin typeface="Calibri"/>
                <a:ea typeface="SimSun"/>
              </a:rPr>
              <a:t>Feedback:</a:t>
            </a:r>
            <a:endParaRPr lang="en-GB" sz="3200" b="0" strike="noStrike" spc="-1" dirty="0">
              <a:solidFill>
                <a:srgbClr val="000000"/>
              </a:solidFill>
              <a:latin typeface="Arial"/>
            </a:endParaRPr>
          </a:p>
        </p:txBody>
      </p:sp>
      <p:sp>
        <p:nvSpPr>
          <p:cNvPr id="425" name="Rectangle 3"/>
          <p:cNvSpPr/>
          <p:nvPr/>
        </p:nvSpPr>
        <p:spPr>
          <a:xfrm>
            <a:off x="541440" y="2133000"/>
            <a:ext cx="7921440" cy="3952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algn="just">
              <a:lnSpc>
                <a:spcPct val="100000"/>
              </a:lnSpc>
              <a:spcBef>
                <a:spcPts val="479"/>
              </a:spcBef>
              <a:tabLst>
                <a:tab pos="0" algn="l"/>
              </a:tabLst>
            </a:pPr>
            <a:r>
              <a:rPr lang="en-US" sz="2000" b="0" strike="noStrike" spc="-1">
                <a:solidFill>
                  <a:srgbClr val="FFFFFF"/>
                </a:solidFill>
                <a:latin typeface="Calibri"/>
                <a:ea typeface="SimSun"/>
              </a:rPr>
              <a:t>     "</a:t>
            </a:r>
            <a:r>
              <a:rPr lang="en-GB" sz="2400" b="0" i="1" strike="noStrike" spc="-1">
                <a:solidFill>
                  <a:srgbClr val="FFFFFF"/>
                </a:solidFill>
                <a:latin typeface="Calibri"/>
                <a:ea typeface="SimSun"/>
              </a:rPr>
              <a:t>We had a horrific ***** major haemorrhage a few weekends ago, the patient was issued over *** products by the lab which was a phenomenal amount of products to get out.  I would really like to thank the blood bike staff who were working that day as their efforts in transporting blood products to the lab was fantastic. Without their amazing support we would not have been able to provide such a quick turnaround on our major haemorrhage boxes. If you can pass on our sincere thanks that would be great.”</a:t>
            </a:r>
            <a:endParaRPr lang="en-GB" sz="2400" b="0" strike="noStrike" spc="-1">
              <a:latin typeface="Arial"/>
            </a:endParaRPr>
          </a:p>
          <a:p>
            <a:pPr marL="343080" indent="-343080" algn="just">
              <a:lnSpc>
                <a:spcPct val="100000"/>
              </a:lnSpc>
              <a:spcBef>
                <a:spcPts val="400"/>
              </a:spcBef>
              <a:tabLst>
                <a:tab pos="0" algn="l"/>
              </a:tabLst>
            </a:pPr>
            <a:endParaRPr lang="en-GB" sz="2400" b="0" strike="noStrike" spc="-1">
              <a:latin typeface="Arial"/>
            </a:endParaRPr>
          </a:p>
          <a:p>
            <a:pPr marL="343080" indent="-343080" algn="just">
              <a:lnSpc>
                <a:spcPct val="100000"/>
              </a:lnSpc>
              <a:spcBef>
                <a:spcPts val="400"/>
              </a:spcBef>
              <a:tabLst>
                <a:tab pos="0" algn="l"/>
              </a:tabLst>
            </a:pPr>
            <a:r>
              <a:rPr lang="en-GB" sz="2000" b="0" i="1" strike="noStrike" spc="-1">
                <a:solidFill>
                  <a:srgbClr val="FFFFFF"/>
                </a:solidFill>
                <a:latin typeface="Calibri"/>
                <a:ea typeface="SimSun"/>
              </a:rPr>
              <a:t> </a:t>
            </a:r>
            <a:endParaRPr lang="en-GB" sz="2000" b="0" strike="noStrike" spc="-1">
              <a:latin typeface="Arial"/>
            </a:endParaRPr>
          </a:p>
        </p:txBody>
      </p:sp>
      <p:sp>
        <p:nvSpPr>
          <p:cNvPr id="426" name="TextBox 2"/>
          <p:cNvSpPr/>
          <p:nvPr/>
        </p:nvSpPr>
        <p:spPr>
          <a:xfrm>
            <a:off x="2772000" y="5808960"/>
            <a:ext cx="415260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7F7F7F"/>
                </a:solidFill>
                <a:latin typeface="Arial"/>
                <a:ea typeface="SimSun"/>
              </a:rPr>
              <a:t>Mail received from Senior Clinician, RVI Newcastle</a:t>
            </a:r>
            <a:endParaRPr lang="en-GB" sz="1200" b="0" strike="noStrike" spc="-1">
              <a:latin typeface="Arial"/>
            </a:endParaRPr>
          </a:p>
        </p:txBody>
      </p:sp>
      <p:grpSp>
        <p:nvGrpSpPr>
          <p:cNvPr id="427" name="Group 12"/>
          <p:cNvGrpSpPr/>
          <p:nvPr/>
        </p:nvGrpSpPr>
        <p:grpSpPr>
          <a:xfrm>
            <a:off x="325440" y="128880"/>
            <a:ext cx="5949000" cy="1245960"/>
            <a:chOff x="325440" y="128880"/>
            <a:chExt cx="5949000" cy="1245960"/>
          </a:xfrm>
        </p:grpSpPr>
        <p:sp>
          <p:nvSpPr>
            <p:cNvPr id="428" name="Rounded Rectangle 13"/>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429" name="TextBox 14"/>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430" name="Picture 15"/>
            <p:cNvPicPr/>
            <p:nvPr/>
          </p:nvPicPr>
          <p:blipFill>
            <a:blip r:embed="rId3"/>
            <a:stretch/>
          </p:blipFill>
          <p:spPr>
            <a:xfrm>
              <a:off x="325440" y="128880"/>
              <a:ext cx="1245960" cy="1245960"/>
            </a:xfrm>
            <a:prstGeom prst="rect">
              <a:avLst/>
            </a:prstGeom>
            <a:ln w="0">
              <a:noFill/>
            </a:ln>
          </p:spPr>
        </p:pic>
      </p:grpSp>
      <p:sp>
        <p:nvSpPr>
          <p:cNvPr id="431" name="Rounded Rectangle 11"/>
          <p:cNvSpPr/>
          <p:nvPr/>
        </p:nvSpPr>
        <p:spPr>
          <a:xfrm>
            <a:off x="7956360" y="297720"/>
            <a:ext cx="1007640" cy="907920"/>
          </a:xfrm>
          <a:prstGeom prst="roundRect">
            <a:avLst>
              <a:gd name="adj" fmla="val 16667"/>
            </a:avLst>
          </a:prstGeom>
          <a:blipFill rotWithShape="0">
            <a:blip r:embed="rId4"/>
            <a:srcRect/>
            <a:stretch/>
          </a:blipFill>
          <a:ln w="9525">
            <a:solidFill>
              <a:srgbClr val="00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dissolve">
                                      <p:cBhvr additive="repl">
                                        <p:cTn id="7" dur="500"/>
                                        <p:tgtEl>
                                          <p:spTgt spid="424"/>
                                        </p:tgtEl>
                                      </p:cBhvr>
                                    </p:animEffect>
                                  </p:childTnLst>
                                </p:cTn>
                              </p:par>
                              <p:par>
                                <p:cTn id="8" presetID="53" presetClass="entr" fill="hold" nodeType="withEffect">
                                  <p:stCondLst>
                                    <p:cond delay="500"/>
                                  </p:stCondLst>
                                  <p:childTnLst>
                                    <p:set>
                                      <p:cBhvr>
                                        <p:cTn id="9" dur="1" fill="hold">
                                          <p:stCondLst>
                                            <p:cond delay="0"/>
                                          </p:stCondLst>
                                        </p:cTn>
                                        <p:tgtEl>
                                          <p:spTgt spid="423"/>
                                        </p:tgtEl>
                                        <p:attrNameLst>
                                          <p:attrName>style.visibility</p:attrName>
                                        </p:attrNameLst>
                                      </p:cBhvr>
                                      <p:to>
                                        <p:strVal val="visible"/>
                                      </p:to>
                                    </p:set>
                                    <p:anim calcmode="lin" valueType="num">
                                      <p:cBhvr additive="repl">
                                        <p:cTn id="10" dur="1000" fill="hold"/>
                                        <p:tgtEl>
                                          <p:spTgt spid="423"/>
                                        </p:tgtEl>
                                        <p:attrNameLst>
                                          <p:attrName>ppt_w</p:attrName>
                                        </p:attrNameLst>
                                      </p:cBhvr>
                                      <p:tavLst>
                                        <p:tav tm="0">
                                          <p:val>
                                            <p:fltVal val="0"/>
                                          </p:val>
                                        </p:tav>
                                        <p:tav tm="100000">
                                          <p:val>
                                            <p:strVal val="#ppt_w"/>
                                          </p:val>
                                        </p:tav>
                                      </p:tavLst>
                                    </p:anim>
                                    <p:anim calcmode="lin" valueType="num">
                                      <p:cBhvr additive="repl">
                                        <p:cTn id="11" dur="1000" fill="hold"/>
                                        <p:tgtEl>
                                          <p:spTgt spid="423"/>
                                        </p:tgtEl>
                                        <p:attrNameLst>
                                          <p:attrName>ppt_h</p:attrName>
                                        </p:attrNameLst>
                                      </p:cBhvr>
                                      <p:tavLst>
                                        <p:tav tm="0">
                                          <p:val>
                                            <p:fltVal val="0"/>
                                          </p:val>
                                        </p:tav>
                                        <p:tav tm="100000">
                                          <p:val>
                                            <p:strVal val="#ppt_h"/>
                                          </p:val>
                                        </p:tav>
                                      </p:tavLst>
                                    </p:anim>
                                    <p:animEffect transition="in" filter="dissolve">
                                      <p:cBhvr additive="repl">
                                        <p:cTn id="12" dur="1000"/>
                                        <p:tgtEl>
                                          <p:spTgt spid="423"/>
                                        </p:tgtEl>
                                      </p:cBhvr>
                                    </p:animEffect>
                                  </p:childTnLst>
                                </p:cTn>
                              </p:par>
                            </p:childTnLst>
                          </p:cTn>
                        </p:par>
                        <p:par>
                          <p:cTn id="13" fill="hold" nodeType="afterEffect">
                            <p:stCondLst>
                              <p:cond delay="1500"/>
                            </p:stCondLst>
                            <p:childTnLst>
                              <p:par>
                                <p:cTn id="14" presetID="53" presetClass="entr" fill="hold" nodeType="afterEffect">
                                  <p:stCondLst>
                                    <p:cond delay="0"/>
                                  </p:stCondLst>
                                  <p:childTnLst>
                                    <p:set>
                                      <p:cBhvr>
                                        <p:cTn id="15" dur="1" fill="hold">
                                          <p:stCondLst>
                                            <p:cond delay="0"/>
                                          </p:stCondLst>
                                        </p:cTn>
                                        <p:tgtEl>
                                          <p:spTgt spid="425"/>
                                        </p:tgtEl>
                                        <p:attrNameLst>
                                          <p:attrName>style.visibility</p:attrName>
                                        </p:attrNameLst>
                                      </p:cBhvr>
                                      <p:to>
                                        <p:strVal val="visible"/>
                                      </p:to>
                                    </p:set>
                                    <p:anim calcmode="lin" valueType="num">
                                      <p:cBhvr additive="repl">
                                        <p:cTn id="16" dur="500" fill="hold"/>
                                        <p:tgtEl>
                                          <p:spTgt spid="425"/>
                                        </p:tgtEl>
                                        <p:attrNameLst>
                                          <p:attrName>ppt_w</p:attrName>
                                        </p:attrNameLst>
                                      </p:cBhvr>
                                      <p:tavLst>
                                        <p:tav tm="0">
                                          <p:val>
                                            <p:fltVal val="0"/>
                                          </p:val>
                                        </p:tav>
                                        <p:tav tm="100000">
                                          <p:val>
                                            <p:strVal val="#ppt_w"/>
                                          </p:val>
                                        </p:tav>
                                      </p:tavLst>
                                    </p:anim>
                                    <p:anim calcmode="lin" valueType="num">
                                      <p:cBhvr additive="repl">
                                        <p:cTn id="17" dur="500" fill="hold"/>
                                        <p:tgtEl>
                                          <p:spTgt spid="425"/>
                                        </p:tgtEl>
                                        <p:attrNameLst>
                                          <p:attrName>ppt_h</p:attrName>
                                        </p:attrNameLst>
                                      </p:cBhvr>
                                      <p:tavLst>
                                        <p:tav tm="0">
                                          <p:val>
                                            <p:fltVal val="0"/>
                                          </p:val>
                                        </p:tav>
                                        <p:tav tm="100000">
                                          <p:val>
                                            <p:strVal val="#ppt_h"/>
                                          </p:val>
                                        </p:tav>
                                      </p:tavLst>
                                    </p:anim>
                                    <p:animEffect transition="in" filter="dissolve">
                                      <p:cBhvr additive="repl">
                                        <p:cTn id="18" dur="500"/>
                                        <p:tgtEl>
                                          <p:spTgt spid="425"/>
                                        </p:tgtEl>
                                      </p:cBhvr>
                                    </p:animEffect>
                                  </p:childTnLst>
                                </p:cTn>
                              </p:par>
                            </p:childTnLst>
                          </p:cTn>
                        </p:par>
                        <p:par>
                          <p:cTn id="19" fill="hold">
                            <p:stCondLst>
                              <p:cond delay="2000"/>
                            </p:stCondLst>
                            <p:childTnLst>
                              <p:par>
                                <p:cTn id="20" presetID="10" presetClass="entr" fill="hold" nodeType="afterEffect">
                                  <p:stCondLst>
                                    <p:cond delay="0"/>
                                  </p:stCondLst>
                                  <p:childTnLst>
                                    <p:set>
                                      <p:cBhvr>
                                        <p:cTn id="21" dur="1" fill="hold">
                                          <p:stCondLst>
                                            <p:cond delay="0"/>
                                          </p:stCondLst>
                                        </p:cTn>
                                        <p:tgtEl>
                                          <p:spTgt spid="426"/>
                                        </p:tgtEl>
                                        <p:attrNameLst>
                                          <p:attrName>style.visibility</p:attrName>
                                        </p:attrNameLst>
                                      </p:cBhvr>
                                      <p:to>
                                        <p:strVal val="visible"/>
                                      </p:to>
                                    </p:set>
                                    <p:animEffect transition="in" filter="fade">
                                      <p:cBhvr additive="repl">
                                        <p:cTn id="22" dur="3000"/>
                                        <p:tgtEl>
                                          <p:spTgt spid="426"/>
                                        </p:tgtEl>
                                      </p:cBhvr>
                                    </p:animEffect>
                                  </p:childTnLst>
                                </p:cTn>
                              </p:par>
                            </p:childTnLst>
                          </p:cTn>
                        </p:par>
                        <p:par>
                          <p:cTn id="23" fill="hold">
                            <p:stCondLst>
                              <p:cond delay="5000"/>
                            </p:stCondLst>
                            <p:childTnLst>
                              <p:par>
                                <p:cTn id="24" presetID="10" presetClass="entr" fill="hold" nodeType="afterEffect">
                                  <p:stCondLst>
                                    <p:cond delay="5000"/>
                                  </p:stCondLst>
                                  <p:childTnLst>
                                    <p:set>
                                      <p:cBhvr>
                                        <p:cTn id="25" dur="1" fill="hold">
                                          <p:stCondLst>
                                            <p:cond delay="0"/>
                                          </p:stCondLst>
                                        </p:cTn>
                                        <p:tgtEl>
                                          <p:spTgt spid="431"/>
                                        </p:tgtEl>
                                        <p:attrNameLst>
                                          <p:attrName>style.visibility</p:attrName>
                                        </p:attrNameLst>
                                      </p:cBhvr>
                                      <p:to>
                                        <p:strVal val="visible"/>
                                      </p:to>
                                    </p:set>
                                    <p:animEffect transition="in" filter="fade">
                                      <p:cBhvr additive="repl">
                                        <p:cTn id="26" dur="2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AutoShape 3"/>
          <p:cNvSpPr/>
          <p:nvPr/>
        </p:nvSpPr>
        <p:spPr>
          <a:xfrm>
            <a:off x="324000" y="1917720"/>
            <a:ext cx="8567280" cy="438588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en-GB" sz="1800" b="0" strike="noStrike" spc="-1">
              <a:latin typeface="Arial"/>
            </a:endParaRPr>
          </a:p>
          <a:p>
            <a:pPr algn="ctr">
              <a:lnSpc>
                <a:spcPct val="100000"/>
              </a:lnSpc>
            </a:pPr>
            <a:endParaRPr lang="en-GB" sz="1800" b="0" strike="noStrike" spc="-1">
              <a:latin typeface="Arial"/>
            </a:endParaRPr>
          </a:p>
        </p:txBody>
      </p:sp>
      <p:sp>
        <p:nvSpPr>
          <p:cNvPr id="433" name="PlaceHolder 1"/>
          <p:cNvSpPr>
            <a:spLocks noGrp="1"/>
          </p:cNvSpPr>
          <p:nvPr>
            <p:ph type="title"/>
          </p:nvPr>
        </p:nvSpPr>
        <p:spPr>
          <a:xfrm>
            <a:off x="1674564" y="1096708"/>
            <a:ext cx="4409796" cy="791640"/>
          </a:xfrm>
          <a:prstGeom prst="rect">
            <a:avLst/>
          </a:prstGeom>
          <a:noFill/>
          <a:ln w="0">
            <a:noFill/>
          </a:ln>
        </p:spPr>
        <p:txBody>
          <a:bodyPr numCol="1" spcCol="0" anchor="ctr">
            <a:noAutofit/>
          </a:bodyPr>
          <a:lstStyle/>
          <a:p>
            <a:pPr>
              <a:lnSpc>
                <a:spcPct val="100000"/>
              </a:lnSpc>
            </a:pPr>
            <a:r>
              <a:rPr lang="en-US" sz="3200" b="0" strike="noStrike" spc="-1" dirty="0">
                <a:solidFill>
                  <a:srgbClr val="FFFFFF"/>
                </a:solidFill>
                <a:latin typeface="Calibri"/>
                <a:ea typeface="SimSun"/>
              </a:rPr>
              <a:t>Feedback:</a:t>
            </a:r>
            <a:endParaRPr lang="en-GB" sz="3200" b="0" strike="noStrike" spc="-1" dirty="0">
              <a:solidFill>
                <a:srgbClr val="000000"/>
              </a:solidFill>
              <a:latin typeface="Arial"/>
            </a:endParaRPr>
          </a:p>
        </p:txBody>
      </p:sp>
      <p:sp>
        <p:nvSpPr>
          <p:cNvPr id="434" name="Rectangle 3"/>
          <p:cNvSpPr/>
          <p:nvPr/>
        </p:nvSpPr>
        <p:spPr>
          <a:xfrm>
            <a:off x="528480" y="2140920"/>
            <a:ext cx="7921440" cy="374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algn="just">
              <a:lnSpc>
                <a:spcPct val="100000"/>
              </a:lnSpc>
              <a:spcBef>
                <a:spcPts val="431"/>
              </a:spcBef>
              <a:tabLst>
                <a:tab pos="0" algn="l"/>
              </a:tabLst>
            </a:pPr>
            <a:r>
              <a:rPr lang="en-US" sz="2150" b="0" strike="noStrike" spc="-1">
                <a:solidFill>
                  <a:srgbClr val="FFFFFF"/>
                </a:solidFill>
                <a:latin typeface="Calibri"/>
                <a:ea typeface="SimSun"/>
              </a:rPr>
              <a:t>     </a:t>
            </a:r>
            <a:r>
              <a:rPr lang="en-GB" sz="2150" b="0" i="1" strike="noStrike" spc="-1">
                <a:solidFill>
                  <a:srgbClr val="FFFFFF"/>
                </a:solidFill>
                <a:latin typeface="Calibri"/>
                <a:ea typeface="SimSun"/>
              </a:rPr>
              <a:t>“Northumbria Blood Bikes are a dedicated team of tightly knit volunteers working so professionally together. Their service has already saved many lives. The bikers and drivers undergo extensive training, all in their own time, and are supported by an efficient network of other volunteers all devoting themselves to supporting emergency health care. I have a personal reason to thank NBB. My friend’s son went into cardiac arrest after undiagnosed internal bleeding. At the age of 14 they found themselves at his bedside praying for his survival. He needed blood, and quickly. It was a Northumbria Blood Bike that delivered the consignment which ultimately meant that Matthew has made a complete recovery.”</a:t>
            </a:r>
            <a:endParaRPr lang="en-GB" sz="2150" b="0" strike="noStrike" spc="-1">
              <a:latin typeface="Arial"/>
            </a:endParaRPr>
          </a:p>
        </p:txBody>
      </p:sp>
      <p:sp>
        <p:nvSpPr>
          <p:cNvPr id="435" name="TextBox 2"/>
          <p:cNvSpPr/>
          <p:nvPr/>
        </p:nvSpPr>
        <p:spPr>
          <a:xfrm>
            <a:off x="1331640" y="5954760"/>
            <a:ext cx="593028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7F7F7F"/>
                </a:solidFill>
                <a:latin typeface="Arial"/>
                <a:ea typeface="SimSun"/>
              </a:rPr>
              <a:t>Carol Malia,  BBC TV Presenter, Deputy Lieutenant of Northumberland</a:t>
            </a:r>
            <a:endParaRPr lang="en-GB" sz="1200" b="0" strike="noStrike" spc="-1">
              <a:latin typeface="Arial"/>
            </a:endParaRPr>
          </a:p>
        </p:txBody>
      </p:sp>
      <p:grpSp>
        <p:nvGrpSpPr>
          <p:cNvPr id="436" name="Group 12"/>
          <p:cNvGrpSpPr/>
          <p:nvPr/>
        </p:nvGrpSpPr>
        <p:grpSpPr>
          <a:xfrm>
            <a:off x="325440" y="128880"/>
            <a:ext cx="5949000" cy="1245960"/>
            <a:chOff x="325440" y="128880"/>
            <a:chExt cx="5949000" cy="1245960"/>
          </a:xfrm>
        </p:grpSpPr>
        <p:sp>
          <p:nvSpPr>
            <p:cNvPr id="437" name="Rounded Rectangle 13"/>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438" name="TextBox 14"/>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439" name="Picture 15"/>
            <p:cNvPicPr/>
            <p:nvPr/>
          </p:nvPicPr>
          <p:blipFill>
            <a:blip r:embed="rId3"/>
            <a:stretch/>
          </p:blipFill>
          <p:spPr>
            <a:xfrm>
              <a:off x="325440" y="128880"/>
              <a:ext cx="1245960" cy="1245960"/>
            </a:xfrm>
            <a:prstGeom prst="rect">
              <a:avLst/>
            </a:prstGeom>
            <a:ln w="0">
              <a:noFill/>
            </a:ln>
          </p:spPr>
        </p:pic>
      </p:grpSp>
      <p:sp>
        <p:nvSpPr>
          <p:cNvPr id="440" name="Rounded Rectangle 11"/>
          <p:cNvSpPr/>
          <p:nvPr/>
        </p:nvSpPr>
        <p:spPr>
          <a:xfrm>
            <a:off x="7956360" y="297720"/>
            <a:ext cx="1007640" cy="907920"/>
          </a:xfrm>
          <a:prstGeom prst="roundRect">
            <a:avLst>
              <a:gd name="adj" fmla="val 16667"/>
            </a:avLst>
          </a:prstGeom>
          <a:blipFill rotWithShape="0">
            <a:blip r:embed="rId4"/>
            <a:srcRect/>
            <a:stretch/>
          </a:blipFill>
          <a:ln w="9525">
            <a:solidFill>
              <a:srgbClr val="00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433"/>
                                        </p:tgtEl>
                                        <p:attrNameLst>
                                          <p:attrName>style.visibility</p:attrName>
                                        </p:attrNameLst>
                                      </p:cBhvr>
                                      <p:to>
                                        <p:strVal val="visible"/>
                                      </p:to>
                                    </p:set>
                                    <p:animEffect transition="in" filter="dissolve">
                                      <p:cBhvr additive="repl">
                                        <p:cTn id="7" dur="500"/>
                                        <p:tgtEl>
                                          <p:spTgt spid="433"/>
                                        </p:tgtEl>
                                      </p:cBhvr>
                                    </p:animEffect>
                                  </p:childTnLst>
                                </p:cTn>
                              </p:par>
                              <p:par>
                                <p:cTn id="8" presetID="53" presetClass="entr" fill="hold" nodeType="withEffect">
                                  <p:stCondLst>
                                    <p:cond delay="500"/>
                                  </p:stCondLst>
                                  <p:childTnLst>
                                    <p:set>
                                      <p:cBhvr>
                                        <p:cTn id="9" dur="1" fill="hold">
                                          <p:stCondLst>
                                            <p:cond delay="0"/>
                                          </p:stCondLst>
                                        </p:cTn>
                                        <p:tgtEl>
                                          <p:spTgt spid="432"/>
                                        </p:tgtEl>
                                        <p:attrNameLst>
                                          <p:attrName>style.visibility</p:attrName>
                                        </p:attrNameLst>
                                      </p:cBhvr>
                                      <p:to>
                                        <p:strVal val="visible"/>
                                      </p:to>
                                    </p:set>
                                    <p:anim calcmode="lin" valueType="num">
                                      <p:cBhvr additive="repl">
                                        <p:cTn id="10" dur="1000" fill="hold"/>
                                        <p:tgtEl>
                                          <p:spTgt spid="432"/>
                                        </p:tgtEl>
                                        <p:attrNameLst>
                                          <p:attrName>ppt_w</p:attrName>
                                        </p:attrNameLst>
                                      </p:cBhvr>
                                      <p:tavLst>
                                        <p:tav tm="0">
                                          <p:val>
                                            <p:fltVal val="0"/>
                                          </p:val>
                                        </p:tav>
                                        <p:tav tm="100000">
                                          <p:val>
                                            <p:strVal val="#ppt_w"/>
                                          </p:val>
                                        </p:tav>
                                      </p:tavLst>
                                    </p:anim>
                                    <p:anim calcmode="lin" valueType="num">
                                      <p:cBhvr additive="repl">
                                        <p:cTn id="11" dur="1000" fill="hold"/>
                                        <p:tgtEl>
                                          <p:spTgt spid="432"/>
                                        </p:tgtEl>
                                        <p:attrNameLst>
                                          <p:attrName>ppt_h</p:attrName>
                                        </p:attrNameLst>
                                      </p:cBhvr>
                                      <p:tavLst>
                                        <p:tav tm="0">
                                          <p:val>
                                            <p:fltVal val="0"/>
                                          </p:val>
                                        </p:tav>
                                        <p:tav tm="100000">
                                          <p:val>
                                            <p:strVal val="#ppt_h"/>
                                          </p:val>
                                        </p:tav>
                                      </p:tavLst>
                                    </p:anim>
                                    <p:animEffect transition="in" filter="dissolve">
                                      <p:cBhvr additive="repl">
                                        <p:cTn id="12" dur="1000"/>
                                        <p:tgtEl>
                                          <p:spTgt spid="432"/>
                                        </p:tgtEl>
                                      </p:cBhvr>
                                    </p:animEffect>
                                  </p:childTnLst>
                                </p:cTn>
                              </p:par>
                            </p:childTnLst>
                          </p:cTn>
                        </p:par>
                        <p:par>
                          <p:cTn id="13" fill="hold" nodeType="afterEffect">
                            <p:stCondLst>
                              <p:cond delay="1500"/>
                            </p:stCondLst>
                            <p:childTnLst>
                              <p:par>
                                <p:cTn id="14" presetID="53" presetClass="entr" fill="hold" nodeType="afterEffect">
                                  <p:stCondLst>
                                    <p:cond delay="0"/>
                                  </p:stCondLst>
                                  <p:childTnLst>
                                    <p:set>
                                      <p:cBhvr>
                                        <p:cTn id="15" dur="1" fill="hold">
                                          <p:stCondLst>
                                            <p:cond delay="0"/>
                                          </p:stCondLst>
                                        </p:cTn>
                                        <p:tgtEl>
                                          <p:spTgt spid="434"/>
                                        </p:tgtEl>
                                        <p:attrNameLst>
                                          <p:attrName>style.visibility</p:attrName>
                                        </p:attrNameLst>
                                      </p:cBhvr>
                                      <p:to>
                                        <p:strVal val="visible"/>
                                      </p:to>
                                    </p:set>
                                    <p:anim calcmode="lin" valueType="num">
                                      <p:cBhvr additive="repl">
                                        <p:cTn id="16" dur="500" fill="hold"/>
                                        <p:tgtEl>
                                          <p:spTgt spid="434"/>
                                        </p:tgtEl>
                                        <p:attrNameLst>
                                          <p:attrName>ppt_w</p:attrName>
                                        </p:attrNameLst>
                                      </p:cBhvr>
                                      <p:tavLst>
                                        <p:tav tm="0">
                                          <p:val>
                                            <p:fltVal val="0"/>
                                          </p:val>
                                        </p:tav>
                                        <p:tav tm="100000">
                                          <p:val>
                                            <p:strVal val="#ppt_w"/>
                                          </p:val>
                                        </p:tav>
                                      </p:tavLst>
                                    </p:anim>
                                    <p:anim calcmode="lin" valueType="num">
                                      <p:cBhvr additive="repl">
                                        <p:cTn id="17" dur="500" fill="hold"/>
                                        <p:tgtEl>
                                          <p:spTgt spid="434"/>
                                        </p:tgtEl>
                                        <p:attrNameLst>
                                          <p:attrName>ppt_h</p:attrName>
                                        </p:attrNameLst>
                                      </p:cBhvr>
                                      <p:tavLst>
                                        <p:tav tm="0">
                                          <p:val>
                                            <p:fltVal val="0"/>
                                          </p:val>
                                        </p:tav>
                                        <p:tav tm="100000">
                                          <p:val>
                                            <p:strVal val="#ppt_h"/>
                                          </p:val>
                                        </p:tav>
                                      </p:tavLst>
                                    </p:anim>
                                    <p:animEffect transition="in" filter="dissolve">
                                      <p:cBhvr additive="repl">
                                        <p:cTn id="18" dur="500"/>
                                        <p:tgtEl>
                                          <p:spTgt spid="434"/>
                                        </p:tgtEl>
                                      </p:cBhvr>
                                    </p:animEffect>
                                  </p:childTnLst>
                                </p:cTn>
                              </p:par>
                            </p:childTnLst>
                          </p:cTn>
                        </p:par>
                        <p:par>
                          <p:cTn id="19" fill="hold">
                            <p:stCondLst>
                              <p:cond delay="2000"/>
                            </p:stCondLst>
                            <p:childTnLst>
                              <p:par>
                                <p:cTn id="20" presetID="10" presetClass="entr" fill="hold" nodeType="afterEffect">
                                  <p:stCondLst>
                                    <p:cond delay="0"/>
                                  </p:stCondLst>
                                  <p:childTnLst>
                                    <p:set>
                                      <p:cBhvr>
                                        <p:cTn id="21" dur="1" fill="hold">
                                          <p:stCondLst>
                                            <p:cond delay="0"/>
                                          </p:stCondLst>
                                        </p:cTn>
                                        <p:tgtEl>
                                          <p:spTgt spid="435"/>
                                        </p:tgtEl>
                                        <p:attrNameLst>
                                          <p:attrName>style.visibility</p:attrName>
                                        </p:attrNameLst>
                                      </p:cBhvr>
                                      <p:to>
                                        <p:strVal val="visible"/>
                                      </p:to>
                                    </p:set>
                                    <p:animEffect transition="in" filter="fade">
                                      <p:cBhvr additive="repl">
                                        <p:cTn id="22" dur="3000"/>
                                        <p:tgtEl>
                                          <p:spTgt spid="435"/>
                                        </p:tgtEl>
                                      </p:cBhvr>
                                    </p:animEffect>
                                  </p:childTnLst>
                                </p:cTn>
                              </p:par>
                            </p:childTnLst>
                          </p:cTn>
                        </p:par>
                        <p:par>
                          <p:cTn id="23" fill="hold">
                            <p:stCondLst>
                              <p:cond delay="5000"/>
                            </p:stCondLst>
                            <p:childTnLst>
                              <p:par>
                                <p:cTn id="24" presetID="10" presetClass="entr" fill="hold" nodeType="afterEffect">
                                  <p:stCondLst>
                                    <p:cond delay="5000"/>
                                  </p:stCondLst>
                                  <p:childTnLst>
                                    <p:set>
                                      <p:cBhvr>
                                        <p:cTn id="25" dur="1" fill="hold">
                                          <p:stCondLst>
                                            <p:cond delay="0"/>
                                          </p:stCondLst>
                                        </p:cTn>
                                        <p:tgtEl>
                                          <p:spTgt spid="440"/>
                                        </p:tgtEl>
                                        <p:attrNameLst>
                                          <p:attrName>style.visibility</p:attrName>
                                        </p:attrNameLst>
                                      </p:cBhvr>
                                      <p:to>
                                        <p:strVal val="visible"/>
                                      </p:to>
                                    </p:set>
                                    <p:animEffect transition="in" filter="fade">
                                      <p:cBhvr additive="repl">
                                        <p:cTn id="26" dur="20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PlaceHolder 1"/>
          <p:cNvSpPr>
            <a:spLocks noGrp="1"/>
          </p:cNvSpPr>
          <p:nvPr>
            <p:ph type="title"/>
          </p:nvPr>
        </p:nvSpPr>
        <p:spPr>
          <a:xfrm>
            <a:off x="1143000" y="1122480"/>
            <a:ext cx="6857640" cy="2387160"/>
          </a:xfrm>
          <a:prstGeom prst="rect">
            <a:avLst/>
          </a:prstGeom>
          <a:noFill/>
          <a:ln w="0">
            <a:noFill/>
          </a:ln>
        </p:spPr>
        <p:txBody>
          <a:bodyPr numCol="1" spcCol="0" anchor="b">
            <a:noAutofit/>
          </a:bodyPr>
          <a:lstStyle/>
          <a:p>
            <a:pPr algn="ctr">
              <a:lnSpc>
                <a:spcPct val="100000"/>
              </a:lnSpc>
            </a:pPr>
            <a:r>
              <a:rPr lang="en-GB" sz="6000" b="0" strike="noStrike" spc="-1">
                <a:solidFill>
                  <a:srgbClr val="000000"/>
                </a:solidFill>
                <a:latin typeface="Arial"/>
              </a:rPr>
              <a:t>Closing Slide</a:t>
            </a:r>
          </a:p>
        </p:txBody>
      </p:sp>
      <p:pic>
        <p:nvPicPr>
          <p:cNvPr id="442" name="Picture 11"/>
          <p:cNvPicPr/>
          <p:nvPr/>
        </p:nvPicPr>
        <p:blipFill>
          <a:blip r:embed="rId3"/>
          <a:stretch/>
        </p:blipFill>
        <p:spPr>
          <a:xfrm>
            <a:off x="-147600" y="3240"/>
            <a:ext cx="10302480" cy="6854400"/>
          </a:xfrm>
          <a:prstGeom prst="rect">
            <a:avLst/>
          </a:prstGeom>
          <a:ln w="0">
            <a:noFill/>
          </a:ln>
        </p:spPr>
      </p:pic>
      <p:sp>
        <p:nvSpPr>
          <p:cNvPr id="443" name="Subtitle 2"/>
          <p:cNvSpPr/>
          <p:nvPr/>
        </p:nvSpPr>
        <p:spPr>
          <a:xfrm>
            <a:off x="5867280" y="6332400"/>
            <a:ext cx="3673080" cy="2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41"/>
              </a:spcBef>
            </a:pPr>
            <a:r>
              <a:rPr lang="en-US" sz="1200" b="1" strike="noStrike" spc="-1">
                <a:solidFill>
                  <a:srgbClr val="FFFFFF"/>
                </a:solidFill>
                <a:latin typeface="Arial"/>
                <a:ea typeface="SimSun"/>
              </a:rPr>
              <a:t>www.northumbriabloodbikes.org.uk</a:t>
            </a:r>
            <a:endParaRPr lang="en-GB" sz="1200" b="0" strike="noStrike" spc="-1">
              <a:latin typeface="Arial"/>
            </a:endParaRPr>
          </a:p>
        </p:txBody>
      </p:sp>
      <p:pic>
        <p:nvPicPr>
          <p:cNvPr id="444" name="Picture 7"/>
          <p:cNvPicPr/>
          <p:nvPr/>
        </p:nvPicPr>
        <p:blipFill>
          <a:blip r:embed="rId4"/>
          <a:stretch/>
        </p:blipFill>
        <p:spPr>
          <a:xfrm>
            <a:off x="6537240" y="5553000"/>
            <a:ext cx="759960" cy="761760"/>
          </a:xfrm>
          <a:prstGeom prst="rect">
            <a:avLst/>
          </a:prstGeom>
          <a:ln w="0">
            <a:noFill/>
          </a:ln>
        </p:spPr>
      </p:pic>
      <p:pic>
        <p:nvPicPr>
          <p:cNvPr id="445" name="Picture 8"/>
          <p:cNvPicPr/>
          <p:nvPr/>
        </p:nvPicPr>
        <p:blipFill>
          <a:blip r:embed="rId5"/>
          <a:stretch/>
        </p:blipFill>
        <p:spPr>
          <a:xfrm>
            <a:off x="8327520" y="5553000"/>
            <a:ext cx="780480" cy="779040"/>
          </a:xfrm>
          <a:prstGeom prst="rect">
            <a:avLst/>
          </a:prstGeom>
          <a:ln w="0">
            <a:noFill/>
          </a:ln>
        </p:spPr>
      </p:pic>
      <p:pic>
        <p:nvPicPr>
          <p:cNvPr id="446" name="Picture 9"/>
          <p:cNvPicPr/>
          <p:nvPr/>
        </p:nvPicPr>
        <p:blipFill>
          <a:blip r:embed="rId6"/>
          <a:stretch/>
        </p:blipFill>
        <p:spPr>
          <a:xfrm>
            <a:off x="7465680" y="5530680"/>
            <a:ext cx="788760" cy="790200"/>
          </a:xfrm>
          <a:prstGeom prst="rect">
            <a:avLst/>
          </a:prstGeom>
          <a:ln w="0">
            <a:noFill/>
          </a:ln>
        </p:spPr>
      </p:pic>
      <p:sp>
        <p:nvSpPr>
          <p:cNvPr id="447" name="Subtitle 2"/>
          <p:cNvSpPr/>
          <p:nvPr/>
        </p:nvSpPr>
        <p:spPr>
          <a:xfrm>
            <a:off x="6635160" y="2400480"/>
            <a:ext cx="244908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01"/>
              </a:spcBef>
            </a:pPr>
            <a:r>
              <a:rPr lang="en-US" sz="1000" b="1" strike="noStrike" spc="-1">
                <a:solidFill>
                  <a:srgbClr val="FFFFFF"/>
                </a:solidFill>
                <a:latin typeface="Arial"/>
                <a:ea typeface="SimSun"/>
              </a:rPr>
              <a:t>Registered Charity no. 1166689</a:t>
            </a:r>
            <a:endParaRPr lang="en-GB" sz="1000" b="0" strike="noStrike" spc="-1">
              <a:latin typeface="Arial"/>
            </a:endParaRPr>
          </a:p>
        </p:txBody>
      </p:sp>
      <p:pic>
        <p:nvPicPr>
          <p:cNvPr id="448" name="Picture 1"/>
          <p:cNvPicPr/>
          <p:nvPr/>
        </p:nvPicPr>
        <p:blipFill>
          <a:blip r:embed="rId7"/>
          <a:stretch/>
        </p:blipFill>
        <p:spPr>
          <a:xfrm>
            <a:off x="6759360" y="199080"/>
            <a:ext cx="2201040" cy="2201040"/>
          </a:xfrm>
          <a:prstGeom prst="rect">
            <a:avLst/>
          </a:prstGeom>
          <a:ln w="0">
            <a:noFill/>
          </a:ln>
        </p:spPr>
      </p:pic>
      <p:sp>
        <p:nvSpPr>
          <p:cNvPr id="449" name="Rectangle 5"/>
          <p:cNvSpPr/>
          <p:nvPr/>
        </p:nvSpPr>
        <p:spPr>
          <a:xfrm>
            <a:off x="6885720" y="3175920"/>
            <a:ext cx="1948680" cy="1830240"/>
          </a:xfrm>
          <a:prstGeom prst="rect">
            <a:avLst/>
          </a:prstGeom>
          <a:blipFill rotWithShape="0">
            <a:blip r:embed="rId8">
              <a:alphaModFix amt="80000"/>
            </a:blip>
            <a:srcRect/>
            <a:stretch/>
          </a:blipFill>
          <a:ln w="9525">
            <a:noFill/>
          </a:ln>
        </p:spPr>
        <p:style>
          <a:lnRef idx="0">
            <a:scrgbClr r="0" g="0" b="0"/>
          </a:lnRef>
          <a:fillRef idx="0">
            <a:scrgbClr r="0" g="0" b="0"/>
          </a:fillRef>
          <a:effectRef idx="0">
            <a:scrgbClr r="0" g="0" b="0"/>
          </a:effectRef>
          <a:fontRef idx="minor"/>
        </p:style>
      </p:sp>
    </p:spTree>
  </p:cSld>
  <p:clrMapOvr>
    <a:masterClrMapping/>
  </p:clrMapOvr>
  <p:transition spd="slow">
    <p:wedge/>
  </p:transition>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45" presetClass="entr" fill="hold" nodeType="with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additive="repl">
                                        <p:cTn id="7" dur="2000"/>
                                        <p:tgtEl>
                                          <p:spTgt spid="448"/>
                                        </p:tgtEl>
                                      </p:cBhvr>
                                    </p:animEffect>
                                    <p:anim calcmode="lin" valueType="num">
                                      <p:cBhvr additive="repl">
                                        <p:cTn id="8" dur="2000" fill="hold"/>
                                        <p:tgtEl>
                                          <p:spTgt spid="448"/>
                                        </p:tgtEl>
                                        <p:attrNameLst>
                                          <p:attrName>ppt_w</p:attrName>
                                        </p:attrNameLst>
                                      </p:cBhvr>
                                      <p:tavLst>
                                        <p:tav tm="0" fmla="width*sin(2.5*pi*$)">
                                          <p:val>
                                            <p:fltVal val="0"/>
                                          </p:val>
                                        </p:tav>
                                        <p:tav tm="100000" fmla="width*sin(2.5*pi*$)">
                                          <p:val>
                                            <p:fltVal val="1"/>
                                          </p:val>
                                        </p:tav>
                                      </p:tavLst>
                                    </p:anim>
                                    <p:anim calcmode="lin" valueType="num">
                                      <p:cBhvr additive="repl">
                                        <p:cTn id="9" dur="2000" fill="hold"/>
                                        <p:tgtEl>
                                          <p:spTgt spid="44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fill="hold" nodeType="afterEffect">
                                  <p:stCondLst>
                                    <p:cond delay="0"/>
                                  </p:stCondLst>
                                  <p:childTnLst>
                                    <p:set>
                                      <p:cBhvr>
                                        <p:cTn id="12" dur="1" fill="hold">
                                          <p:stCondLst>
                                            <p:cond delay="0"/>
                                          </p:stCondLst>
                                        </p:cTn>
                                        <p:tgtEl>
                                          <p:spTgt spid="447"/>
                                        </p:tgtEl>
                                        <p:attrNameLst>
                                          <p:attrName>style.visibility</p:attrName>
                                        </p:attrNameLst>
                                      </p:cBhvr>
                                      <p:to>
                                        <p:strVal val="visible"/>
                                      </p:to>
                                    </p:set>
                                    <p:anim calcmode="lin" valueType="num">
                                      <p:cBhvr additive="repl">
                                        <p:cTn id="13" dur="500" fill="hold"/>
                                        <p:tgtEl>
                                          <p:spTgt spid="447"/>
                                        </p:tgtEl>
                                        <p:attrNameLst>
                                          <p:attrName>ppt_w</p:attrName>
                                        </p:attrNameLst>
                                      </p:cBhvr>
                                      <p:tavLst>
                                        <p:tav tm="0">
                                          <p:val>
                                            <p:fltVal val="0"/>
                                          </p:val>
                                        </p:tav>
                                        <p:tav tm="100000">
                                          <p:val>
                                            <p:strVal val="#ppt_w"/>
                                          </p:val>
                                        </p:tav>
                                      </p:tavLst>
                                    </p:anim>
                                    <p:anim calcmode="lin" valueType="num">
                                      <p:cBhvr additive="repl">
                                        <p:cTn id="14" dur="500" fill="hold"/>
                                        <p:tgtEl>
                                          <p:spTgt spid="447"/>
                                        </p:tgtEl>
                                        <p:attrNameLst>
                                          <p:attrName>ppt_h</p:attrName>
                                        </p:attrNameLst>
                                      </p:cBhvr>
                                      <p:tavLst>
                                        <p:tav tm="0">
                                          <p:val>
                                            <p:fltVal val="0"/>
                                          </p:val>
                                        </p:tav>
                                        <p:tav tm="100000">
                                          <p:val>
                                            <p:strVal val="#ppt_h"/>
                                          </p:val>
                                        </p:tav>
                                      </p:tavLst>
                                    </p:anim>
                                    <p:animEffect transition="in" filter="dissolve">
                                      <p:cBhvr additive="repl">
                                        <p:cTn id="15" dur="500"/>
                                        <p:tgtEl>
                                          <p:spTgt spid="447"/>
                                        </p:tgtEl>
                                      </p:cBhvr>
                                    </p:animEffect>
                                  </p:childTnLst>
                                </p:cTn>
                              </p:par>
                            </p:childTnLst>
                          </p:cTn>
                        </p:par>
                        <p:par>
                          <p:cTn id="16" fill="hold">
                            <p:stCondLst>
                              <p:cond delay="2500"/>
                            </p:stCondLst>
                            <p:childTnLst>
                              <p:par>
                                <p:cTn id="17" presetID="10" presetClass="entr" fill="hold" nodeType="afterEffect">
                                  <p:stCondLst>
                                    <p:cond delay="0"/>
                                  </p:stCondLst>
                                  <p:childTnLst>
                                    <p:set>
                                      <p:cBhvr>
                                        <p:cTn id="18" dur="1" fill="hold">
                                          <p:stCondLst>
                                            <p:cond delay="0"/>
                                          </p:stCondLst>
                                        </p:cTn>
                                        <p:tgtEl>
                                          <p:spTgt spid="449"/>
                                        </p:tgtEl>
                                        <p:attrNameLst>
                                          <p:attrName>style.visibility</p:attrName>
                                        </p:attrNameLst>
                                      </p:cBhvr>
                                      <p:to>
                                        <p:strVal val="visible"/>
                                      </p:to>
                                    </p:set>
                                    <p:animEffect transition="in" filter="fade">
                                      <p:cBhvr additive="repl">
                                        <p:cTn id="19" dur="500"/>
                                        <p:tgtEl>
                                          <p:spTgt spid="449"/>
                                        </p:tgtEl>
                                      </p:cBhvr>
                                    </p:animEffect>
                                  </p:childTnLst>
                                </p:cTn>
                              </p:par>
                            </p:childTnLst>
                          </p:cTn>
                        </p:par>
                        <p:par>
                          <p:cTn id="20" fill="hold">
                            <p:stCondLst>
                              <p:cond delay="3000"/>
                            </p:stCondLst>
                            <p:childTnLst>
                              <p:par>
                                <p:cTn id="21" presetID="10" presetClass="entr" fill="hold" nodeType="afterEffect">
                                  <p:stCondLst>
                                    <p:cond delay="0"/>
                                  </p:stCondLst>
                                  <p:childTnLst>
                                    <p:set>
                                      <p:cBhvr>
                                        <p:cTn id="22" dur="1" fill="hold">
                                          <p:stCondLst>
                                            <p:cond delay="0"/>
                                          </p:stCondLst>
                                        </p:cTn>
                                        <p:tgtEl>
                                          <p:spTgt spid="446"/>
                                        </p:tgtEl>
                                        <p:attrNameLst>
                                          <p:attrName>style.visibility</p:attrName>
                                        </p:attrNameLst>
                                      </p:cBhvr>
                                      <p:to>
                                        <p:strVal val="visible"/>
                                      </p:to>
                                    </p:set>
                                    <p:animEffect transition="in" filter="dissolve">
                                      <p:cBhvr additive="repl">
                                        <p:cTn id="23" dur="500"/>
                                        <p:tgtEl>
                                          <p:spTgt spid="446"/>
                                        </p:tgtEl>
                                      </p:cBhvr>
                                    </p:animEffect>
                                  </p:childTnLst>
                                </p:cTn>
                              </p:par>
                              <p:par>
                                <p:cTn id="24" presetID="10" presetClass="entr" fill="hold" nodeType="withEffect">
                                  <p:stCondLst>
                                    <p:cond delay="0"/>
                                  </p:stCondLst>
                                  <p:childTnLst>
                                    <p:set>
                                      <p:cBhvr>
                                        <p:cTn id="25" dur="1" fill="hold">
                                          <p:stCondLst>
                                            <p:cond delay="0"/>
                                          </p:stCondLst>
                                        </p:cTn>
                                        <p:tgtEl>
                                          <p:spTgt spid="444"/>
                                        </p:tgtEl>
                                        <p:attrNameLst>
                                          <p:attrName>style.visibility</p:attrName>
                                        </p:attrNameLst>
                                      </p:cBhvr>
                                      <p:to>
                                        <p:strVal val="visible"/>
                                      </p:to>
                                    </p:set>
                                    <p:animEffect transition="in" filter="fade">
                                      <p:cBhvr additive="repl">
                                        <p:cTn id="26" dur="500"/>
                                        <p:tgtEl>
                                          <p:spTgt spid="444"/>
                                        </p:tgtEl>
                                      </p:cBhvr>
                                    </p:animEffect>
                                  </p:childTnLst>
                                </p:cTn>
                              </p:par>
                              <p:par>
                                <p:cTn id="27" presetID="10" presetClass="entr" fill="hold" nodeType="withEffect">
                                  <p:stCondLst>
                                    <p:cond delay="0"/>
                                  </p:stCondLst>
                                  <p:childTnLst>
                                    <p:set>
                                      <p:cBhvr>
                                        <p:cTn id="28" dur="1" fill="hold">
                                          <p:stCondLst>
                                            <p:cond delay="0"/>
                                          </p:stCondLst>
                                        </p:cTn>
                                        <p:tgtEl>
                                          <p:spTgt spid="445"/>
                                        </p:tgtEl>
                                        <p:attrNameLst>
                                          <p:attrName>style.visibility</p:attrName>
                                        </p:attrNameLst>
                                      </p:cBhvr>
                                      <p:to>
                                        <p:strVal val="visible"/>
                                      </p:to>
                                    </p:set>
                                    <p:animEffect transition="in" filter="dissolve">
                                      <p:cBhvr additive="repl">
                                        <p:cTn id="29" dur="500"/>
                                        <p:tgtEl>
                                          <p:spTgt spid="445"/>
                                        </p:tgtEl>
                                      </p:cBhvr>
                                    </p:animEffect>
                                  </p:childTnLst>
                                </p:cTn>
                              </p:par>
                            </p:childTnLst>
                          </p:cTn>
                        </p:par>
                        <p:par>
                          <p:cTn id="30" fill="hold">
                            <p:stCondLst>
                              <p:cond delay="3500"/>
                            </p:stCondLst>
                            <p:childTnLst>
                              <p:par>
                                <p:cTn id="31" presetID="53" presetClass="entr" fill="hold" nodeType="afterEffect">
                                  <p:stCondLst>
                                    <p:cond delay="0"/>
                                  </p:stCondLst>
                                  <p:childTnLst>
                                    <p:set>
                                      <p:cBhvr>
                                        <p:cTn id="32" dur="1" fill="hold">
                                          <p:stCondLst>
                                            <p:cond delay="0"/>
                                          </p:stCondLst>
                                        </p:cTn>
                                        <p:tgtEl>
                                          <p:spTgt spid="443"/>
                                        </p:tgtEl>
                                        <p:attrNameLst>
                                          <p:attrName>style.visibility</p:attrName>
                                        </p:attrNameLst>
                                      </p:cBhvr>
                                      <p:to>
                                        <p:strVal val="visible"/>
                                      </p:to>
                                    </p:set>
                                    <p:anim calcmode="lin" valueType="num">
                                      <p:cBhvr additive="repl">
                                        <p:cTn id="33" dur="500" fill="hold"/>
                                        <p:tgtEl>
                                          <p:spTgt spid="443"/>
                                        </p:tgtEl>
                                        <p:attrNameLst>
                                          <p:attrName>ppt_w</p:attrName>
                                        </p:attrNameLst>
                                      </p:cBhvr>
                                      <p:tavLst>
                                        <p:tav tm="0">
                                          <p:val>
                                            <p:fltVal val="0"/>
                                          </p:val>
                                        </p:tav>
                                        <p:tav tm="100000">
                                          <p:val>
                                            <p:strVal val="#ppt_w"/>
                                          </p:val>
                                        </p:tav>
                                      </p:tavLst>
                                    </p:anim>
                                    <p:anim calcmode="lin" valueType="num">
                                      <p:cBhvr additive="repl">
                                        <p:cTn id="34" dur="500" fill="hold"/>
                                        <p:tgtEl>
                                          <p:spTgt spid="443"/>
                                        </p:tgtEl>
                                        <p:attrNameLst>
                                          <p:attrName>ppt_h</p:attrName>
                                        </p:attrNameLst>
                                      </p:cBhvr>
                                      <p:tavLst>
                                        <p:tav tm="0">
                                          <p:val>
                                            <p:fltVal val="0"/>
                                          </p:val>
                                        </p:tav>
                                        <p:tav tm="100000">
                                          <p:val>
                                            <p:strVal val="#ppt_h"/>
                                          </p:val>
                                        </p:tav>
                                      </p:tavLst>
                                    </p:anim>
                                    <p:animEffect transition="in" filter="dissolve">
                                      <p:cBhvr additive="repl">
                                        <p:cTn id="35" dur="5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2" descr="File:Parchment.png - Wikimedia Commons"/>
          <p:cNvPicPr/>
          <p:nvPr/>
        </p:nvPicPr>
        <p:blipFill>
          <a:blip r:embed="rId3"/>
          <a:stretch/>
        </p:blipFill>
        <p:spPr>
          <a:xfrm rot="982800">
            <a:off x="5001480" y="1849320"/>
            <a:ext cx="3240720" cy="4560840"/>
          </a:xfrm>
          <a:prstGeom prst="rect">
            <a:avLst/>
          </a:prstGeom>
          <a:ln w="0">
            <a:noFill/>
          </a:ln>
        </p:spPr>
      </p:pic>
      <p:sp>
        <p:nvSpPr>
          <p:cNvPr id="191" name="Rectangle 3"/>
          <p:cNvSpPr/>
          <p:nvPr/>
        </p:nvSpPr>
        <p:spPr>
          <a:xfrm>
            <a:off x="324000" y="2206800"/>
            <a:ext cx="4103640" cy="4022280"/>
          </a:xfrm>
          <a:prstGeom prst="rect">
            <a:avLst/>
          </a:prstGeom>
          <a:noFill/>
          <a:ln w="0">
            <a:noFill/>
          </a:ln>
        </p:spPr>
        <p:style>
          <a:lnRef idx="0">
            <a:scrgbClr r="0" g="0" b="0"/>
          </a:lnRef>
          <a:fillRef idx="0">
            <a:scrgbClr r="0" g="0" b="0"/>
          </a:fillRef>
          <a:effectRef idx="0">
            <a:scrgbClr r="0" g="0" b="0"/>
          </a:effectRef>
          <a:fontRef idx="minor"/>
        </p:style>
      </p:sp>
      <p:sp>
        <p:nvSpPr>
          <p:cNvPr id="192" name="TextBox 7"/>
          <p:cNvSpPr/>
          <p:nvPr/>
        </p:nvSpPr>
        <p:spPr>
          <a:xfrm rot="1009200">
            <a:off x="5106240" y="2760480"/>
            <a:ext cx="2896200" cy="31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US" sz="1400" b="1" i="1" strike="noStrike" spc="-1">
                <a:solidFill>
                  <a:srgbClr val="000000"/>
                </a:solidFill>
                <a:latin typeface="Calibri"/>
                <a:ea typeface="SimSun"/>
              </a:rPr>
              <a:t>Charity Commission Registration</a:t>
            </a:r>
            <a:endParaRPr lang="en-GB" sz="1400" b="0" strike="noStrike" spc="-1">
              <a:latin typeface="Arial"/>
            </a:endParaRPr>
          </a:p>
          <a:p>
            <a:pPr>
              <a:lnSpc>
                <a:spcPct val="100000"/>
              </a:lnSpc>
            </a:pPr>
            <a:endParaRPr lang="en-GB" sz="1400" b="0" strike="noStrike" spc="-1">
              <a:latin typeface="Arial"/>
            </a:endParaRPr>
          </a:p>
          <a:p>
            <a:pPr algn="just">
              <a:lnSpc>
                <a:spcPct val="100000"/>
              </a:lnSpc>
            </a:pPr>
            <a:r>
              <a:rPr lang="en-US" sz="1600" b="0" i="1" strike="noStrike" spc="-1">
                <a:solidFill>
                  <a:srgbClr val="000000"/>
                </a:solidFill>
                <a:latin typeface="Calibri"/>
                <a:ea typeface="SimSun"/>
              </a:rPr>
              <a:t>“To advance health or save lives, primarily in Northumbria, by providing a volunteer courier service ancillary to  transport provided by the statutory authorities for the transfer of blood, blood products and other medical resources between hospitals and medical facilities."</a:t>
            </a:r>
            <a:endParaRPr lang="en-GB" sz="1600" b="0" strike="noStrike" spc="-1">
              <a:latin typeface="Arial"/>
            </a:endParaRPr>
          </a:p>
        </p:txBody>
      </p:sp>
      <p:sp>
        <p:nvSpPr>
          <p:cNvPr id="193" name="PlaceHolder 1"/>
          <p:cNvSpPr>
            <a:spLocks noGrp="1"/>
          </p:cNvSpPr>
          <p:nvPr>
            <p:ph type="title"/>
          </p:nvPr>
        </p:nvSpPr>
        <p:spPr>
          <a:xfrm>
            <a:off x="612720" y="1124640"/>
            <a:ext cx="5471640" cy="791640"/>
          </a:xfrm>
          <a:prstGeom prst="rect">
            <a:avLst/>
          </a:prstGeom>
          <a:noFill/>
          <a:ln w="0">
            <a:noFill/>
          </a:ln>
        </p:spPr>
        <p:txBody>
          <a:bodyPr numCol="1" spcCol="0" anchor="ctr">
            <a:noAutofit/>
          </a:bodyPr>
          <a:lstStyle/>
          <a:p>
            <a:pPr>
              <a:lnSpc>
                <a:spcPct val="100000"/>
              </a:lnSpc>
            </a:pPr>
            <a:r>
              <a:rPr lang="en-US" sz="3200" b="0" strike="noStrike" spc="-1">
                <a:solidFill>
                  <a:srgbClr val="FFFFFF"/>
                </a:solidFill>
                <a:latin typeface="Calibri"/>
                <a:ea typeface="SimSun"/>
              </a:rPr>
              <a:t>Who are we? What do we do?</a:t>
            </a:r>
            <a:endParaRPr lang="en-GB" sz="3200" b="0" strike="noStrike" spc="-1">
              <a:solidFill>
                <a:srgbClr val="000000"/>
              </a:solidFill>
              <a:latin typeface="Arial"/>
            </a:endParaRPr>
          </a:p>
        </p:txBody>
      </p:sp>
      <p:sp>
        <p:nvSpPr>
          <p:cNvPr id="194" name="AutoShape 3"/>
          <p:cNvSpPr/>
          <p:nvPr/>
        </p:nvSpPr>
        <p:spPr>
          <a:xfrm>
            <a:off x="272520" y="1901520"/>
            <a:ext cx="4437360" cy="465120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marL="182520" indent="-182520">
              <a:lnSpc>
                <a:spcPct val="100000"/>
              </a:lnSpc>
              <a:spcBef>
                <a:spcPts val="479"/>
              </a:spcBef>
              <a:buClr>
                <a:srgbClr val="FFFFFF"/>
              </a:buClr>
              <a:buFont typeface="Symbol" charset="2"/>
              <a:buChar char=""/>
            </a:pPr>
            <a:r>
              <a:rPr lang="en-US" sz="2400" b="0" strike="noStrike" spc="-1">
                <a:solidFill>
                  <a:srgbClr val="FFFFFF"/>
                </a:solidFill>
                <a:latin typeface="Calibri"/>
                <a:ea typeface="SimSun"/>
              </a:rPr>
              <a:t>We are a local charity .</a:t>
            </a:r>
            <a:br/>
            <a:r>
              <a:rPr lang="en-US" sz="2400" b="0" strike="noStrike" spc="-1">
                <a:solidFill>
                  <a:srgbClr val="FFFFFF"/>
                </a:solidFill>
                <a:latin typeface="Calibri"/>
              </a:rPr>
              <a:t> </a:t>
            </a:r>
            <a:endParaRPr lang="en-GB" sz="2400" b="0" strike="noStrike" spc="-1">
              <a:latin typeface="Arial"/>
            </a:endParaRPr>
          </a:p>
          <a:p>
            <a:pPr marL="182520" indent="-182520">
              <a:lnSpc>
                <a:spcPct val="100000"/>
              </a:lnSpc>
              <a:spcBef>
                <a:spcPts val="479"/>
              </a:spcBef>
              <a:buClr>
                <a:srgbClr val="FFFFFF"/>
              </a:buClr>
              <a:buFont typeface="Symbol" charset="2"/>
              <a:buChar char=""/>
            </a:pPr>
            <a:r>
              <a:rPr lang="en-US" sz="2400" b="0" strike="noStrike" spc="-1">
                <a:solidFill>
                  <a:srgbClr val="FFFFFF"/>
                </a:solidFill>
                <a:latin typeface="Calibri"/>
                <a:ea typeface="SimSun"/>
              </a:rPr>
              <a:t>We provide an out of hours emergency courier service to North East hospitals and healthcare sites</a:t>
            </a:r>
            <a:br/>
            <a:r>
              <a:rPr lang="en-US" sz="2400" b="0" strike="noStrike" spc="-1">
                <a:solidFill>
                  <a:srgbClr val="FFFFFF"/>
                </a:solidFill>
                <a:latin typeface="Calibri"/>
              </a:rPr>
              <a:t> </a:t>
            </a:r>
            <a:endParaRPr lang="en-GB" sz="2400" b="0" strike="noStrike" spc="-1">
              <a:latin typeface="Arial"/>
            </a:endParaRPr>
          </a:p>
          <a:p>
            <a:pPr marL="182520" indent="-182520">
              <a:lnSpc>
                <a:spcPct val="100000"/>
              </a:lnSpc>
              <a:spcBef>
                <a:spcPts val="479"/>
              </a:spcBef>
              <a:buClr>
                <a:srgbClr val="FFFFFF"/>
              </a:buClr>
              <a:buFont typeface="Symbol" charset="2"/>
              <a:buChar char=""/>
            </a:pPr>
            <a:r>
              <a:rPr lang="en-US" sz="2400" b="0" strike="noStrike" spc="-1">
                <a:solidFill>
                  <a:srgbClr val="FFFFFF"/>
                </a:solidFill>
                <a:latin typeface="Calibri"/>
                <a:ea typeface="SimSun"/>
              </a:rPr>
              <a:t>We are independent of the NHS although we provide a service to them</a:t>
            </a:r>
            <a:r>
              <a:rPr lang="en-US" sz="2400" b="0" strike="noStrike" spc="-1">
                <a:solidFill>
                  <a:srgbClr val="FF0000"/>
                </a:solidFill>
                <a:latin typeface="Calibri"/>
                <a:ea typeface="SimSun"/>
              </a:rPr>
              <a:t>.</a:t>
            </a:r>
            <a:endParaRPr lang="en-GB" sz="2400" b="0" strike="noStrike" spc="-1">
              <a:latin typeface="Arial"/>
            </a:endParaRPr>
          </a:p>
          <a:p>
            <a:pPr>
              <a:lnSpc>
                <a:spcPct val="100000"/>
              </a:lnSpc>
            </a:pPr>
            <a:endParaRPr lang="en-GB" sz="2400" b="0" strike="noStrike" spc="-1">
              <a:latin typeface="Arial"/>
            </a:endParaRPr>
          </a:p>
        </p:txBody>
      </p:sp>
      <p:grpSp>
        <p:nvGrpSpPr>
          <p:cNvPr id="195" name="Group 13"/>
          <p:cNvGrpSpPr/>
          <p:nvPr/>
        </p:nvGrpSpPr>
        <p:grpSpPr>
          <a:xfrm>
            <a:off x="325440" y="128880"/>
            <a:ext cx="5949000" cy="1245960"/>
            <a:chOff x="325440" y="128880"/>
            <a:chExt cx="5949000" cy="1245960"/>
          </a:xfrm>
        </p:grpSpPr>
        <p:sp>
          <p:nvSpPr>
            <p:cNvPr id="196" name="Rounded Rectangle 14"/>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197" name="TextBox 15"/>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198" name="Picture 16"/>
            <p:cNvPicPr/>
            <p:nvPr/>
          </p:nvPicPr>
          <p:blipFill>
            <a:blip r:embed="rId4"/>
            <a:stretch/>
          </p:blipFill>
          <p:spPr>
            <a:xfrm>
              <a:off x="325440" y="128880"/>
              <a:ext cx="1245960" cy="1245960"/>
            </a:xfrm>
            <a:prstGeom prst="rect">
              <a:avLst/>
            </a:prstGeom>
            <a:ln w="0">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AutoShape 3"/>
          <p:cNvSpPr/>
          <p:nvPr/>
        </p:nvSpPr>
        <p:spPr>
          <a:xfrm>
            <a:off x="325440" y="1920960"/>
            <a:ext cx="8567280" cy="438588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sp>
      <p:sp>
        <p:nvSpPr>
          <p:cNvPr id="201" name="PlaceHolder 1"/>
          <p:cNvSpPr>
            <a:spLocks noGrp="1"/>
          </p:cNvSpPr>
          <p:nvPr>
            <p:ph type="title"/>
          </p:nvPr>
        </p:nvSpPr>
        <p:spPr>
          <a:xfrm>
            <a:off x="1051920" y="1049760"/>
            <a:ext cx="6478920" cy="791640"/>
          </a:xfrm>
          <a:prstGeom prst="rect">
            <a:avLst/>
          </a:prstGeom>
          <a:noFill/>
          <a:ln w="0">
            <a:noFill/>
          </a:ln>
        </p:spPr>
        <p:txBody>
          <a:bodyPr numCol="1" spcCol="0" anchor="ctr">
            <a:noAutofit/>
          </a:bodyPr>
          <a:lstStyle/>
          <a:p>
            <a:pPr>
              <a:lnSpc>
                <a:spcPct val="100000"/>
              </a:lnSpc>
            </a:pPr>
            <a:r>
              <a:rPr lang="en-US" sz="3200" b="0" strike="noStrike" spc="-1">
                <a:solidFill>
                  <a:srgbClr val="FFFFFF"/>
                </a:solidFill>
                <a:latin typeface="Calibri"/>
                <a:ea typeface="SimSun"/>
              </a:rPr>
              <a:t>Background &amp; History Blood Bikes</a:t>
            </a:r>
            <a:endParaRPr lang="en-GB" sz="3200" b="0" strike="noStrike" spc="-1">
              <a:solidFill>
                <a:srgbClr val="000000"/>
              </a:solidFill>
              <a:latin typeface="Arial"/>
            </a:endParaRPr>
          </a:p>
        </p:txBody>
      </p:sp>
      <p:sp>
        <p:nvSpPr>
          <p:cNvPr id="202" name="Rectangle 3"/>
          <p:cNvSpPr/>
          <p:nvPr/>
        </p:nvSpPr>
        <p:spPr>
          <a:xfrm>
            <a:off x="566058" y="2302333"/>
            <a:ext cx="8136720" cy="360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a:lnSpc>
                <a:spcPct val="100000"/>
              </a:lnSpc>
              <a:spcBef>
                <a:spcPts val="1199"/>
              </a:spcBef>
              <a:buClr>
                <a:srgbClr val="FFFFFF"/>
              </a:buClr>
              <a:buFont typeface="Symbol" charset="2"/>
              <a:buChar char=""/>
            </a:pPr>
            <a:r>
              <a:rPr lang="en-US" sz="2200" b="0" strike="noStrike" spc="-1" dirty="0">
                <a:solidFill>
                  <a:srgbClr val="FFFFFF"/>
                </a:solidFill>
                <a:latin typeface="Calibri"/>
                <a:ea typeface="SimSun"/>
              </a:rPr>
              <a:t>Blood Bike groups have existed for 60+ years</a:t>
            </a:r>
            <a:endParaRPr lang="en-GB" sz="2200" b="0" strike="noStrike" spc="-1" dirty="0">
              <a:latin typeface="Arial"/>
            </a:endParaRPr>
          </a:p>
          <a:p>
            <a:pPr marL="343080" indent="-343080">
              <a:lnSpc>
                <a:spcPct val="100000"/>
              </a:lnSpc>
              <a:spcBef>
                <a:spcPts val="1199"/>
              </a:spcBef>
              <a:buClr>
                <a:srgbClr val="FFFFFF"/>
              </a:buClr>
              <a:buFont typeface="Symbol" charset="2"/>
              <a:buChar char=""/>
            </a:pPr>
            <a:r>
              <a:rPr lang="en-US" sz="2200" b="0" strike="noStrike" spc="-1" dirty="0">
                <a:solidFill>
                  <a:srgbClr val="FFFFFF"/>
                </a:solidFill>
                <a:latin typeface="Calibri"/>
                <a:ea typeface="SimSun"/>
              </a:rPr>
              <a:t>Volunteer led, free out-of-hours service carrying blood, blood products and other urgent items</a:t>
            </a:r>
            <a:endParaRPr lang="en-GB" sz="2200" b="0" strike="noStrike" spc="-1" dirty="0">
              <a:latin typeface="Arial"/>
            </a:endParaRPr>
          </a:p>
          <a:p>
            <a:pPr marL="343080" indent="-343080">
              <a:lnSpc>
                <a:spcPct val="100000"/>
              </a:lnSpc>
              <a:spcBef>
                <a:spcPts val="1199"/>
              </a:spcBef>
              <a:buClr>
                <a:srgbClr val="FFFFFF"/>
              </a:buClr>
              <a:buFont typeface="Symbol" charset="2"/>
              <a:buChar char=""/>
            </a:pPr>
            <a:r>
              <a:rPr lang="en-US" sz="2200" b="0" strike="noStrike" spc="-1" dirty="0">
                <a:solidFill>
                  <a:srgbClr val="FFFFFF"/>
                </a:solidFill>
                <a:latin typeface="Calibri"/>
                <a:ea typeface="SimSun"/>
              </a:rPr>
              <a:t>2009: Nationwide Association of Blood Bikes (NABB) established </a:t>
            </a:r>
            <a:endParaRPr lang="en-GB" sz="2200" b="0" strike="noStrike" spc="-1" dirty="0">
              <a:latin typeface="Arial"/>
            </a:endParaRPr>
          </a:p>
          <a:p>
            <a:pPr marL="343080" indent="-343080">
              <a:lnSpc>
                <a:spcPct val="100000"/>
              </a:lnSpc>
              <a:spcBef>
                <a:spcPts val="1199"/>
              </a:spcBef>
              <a:buClr>
                <a:srgbClr val="FFFFFF"/>
              </a:buClr>
              <a:buFont typeface="Symbol" charset="2"/>
              <a:buChar char=""/>
            </a:pPr>
            <a:r>
              <a:rPr lang="en-US" sz="2200" b="0" strike="noStrike" spc="-1" dirty="0">
                <a:solidFill>
                  <a:srgbClr val="FFFFFF"/>
                </a:solidFill>
                <a:latin typeface="Calibri"/>
                <a:ea typeface="SimSun"/>
              </a:rPr>
              <a:t>2013:  22 blood bike groups carried out 25,000 jobs across UK</a:t>
            </a:r>
          </a:p>
          <a:p>
            <a:pPr marL="343080" indent="-343080">
              <a:spcBef>
                <a:spcPts val="1199"/>
              </a:spcBef>
              <a:buClr>
                <a:srgbClr val="FFFFFF"/>
              </a:buClr>
              <a:buFont typeface="Symbol" charset="2"/>
              <a:buChar char=""/>
            </a:pPr>
            <a:r>
              <a:rPr lang="en-US" sz="2200" spc="-1" dirty="0">
                <a:solidFill>
                  <a:srgbClr val="FFFFFF"/>
                </a:solidFill>
                <a:latin typeface="Calibri"/>
                <a:ea typeface="SimSun"/>
              </a:rPr>
              <a:t>2019:  36 blood bike groups carried out 100,000+ jobs across UK</a:t>
            </a:r>
            <a:endParaRPr lang="en-GB" sz="2200" b="0" strike="noStrike" spc="-1" dirty="0">
              <a:latin typeface="Arial"/>
            </a:endParaRPr>
          </a:p>
          <a:p>
            <a:pPr marL="343080" indent="-343080">
              <a:lnSpc>
                <a:spcPct val="100000"/>
              </a:lnSpc>
              <a:spcBef>
                <a:spcPts val="1199"/>
              </a:spcBef>
              <a:buClr>
                <a:srgbClr val="FFFFFF"/>
              </a:buClr>
              <a:buFont typeface="Symbol" charset="2"/>
              <a:buChar char=""/>
            </a:pPr>
            <a:r>
              <a:rPr lang="en-US" sz="2200" b="0" strike="noStrike" spc="-1" dirty="0">
                <a:solidFill>
                  <a:srgbClr val="FFFFFF"/>
                </a:solidFill>
                <a:latin typeface="Calibri"/>
                <a:ea typeface="SimSun"/>
              </a:rPr>
              <a:t>2021:  36 independent Blood Bike groups </a:t>
            </a:r>
            <a:r>
              <a:rPr lang="en-US" sz="2200" spc="-1" dirty="0">
                <a:solidFill>
                  <a:srgbClr val="FFFFFF"/>
                </a:solidFill>
                <a:latin typeface="Calibri"/>
                <a:ea typeface="SimSun"/>
              </a:rPr>
              <a:t>(</a:t>
            </a:r>
            <a:r>
              <a:rPr lang="en-US" sz="2200" b="0" strike="noStrike" spc="-1" dirty="0">
                <a:solidFill>
                  <a:srgbClr val="FFFFFF"/>
                </a:solidFill>
                <a:latin typeface="Calibri"/>
                <a:ea typeface="SimSun"/>
              </a:rPr>
              <a:t>NABB Members) </a:t>
            </a:r>
            <a:br>
              <a:rPr lang="en-US" sz="2200" b="0" strike="noStrike" spc="-1" dirty="0">
                <a:solidFill>
                  <a:srgbClr val="FFFFFF"/>
                </a:solidFill>
                <a:latin typeface="Calibri"/>
                <a:ea typeface="SimSun"/>
              </a:rPr>
            </a:br>
            <a:r>
              <a:rPr lang="en-US" sz="2200" b="0" strike="noStrike" spc="-1" dirty="0">
                <a:solidFill>
                  <a:srgbClr val="FFFFFF"/>
                </a:solidFill>
                <a:latin typeface="Calibri"/>
                <a:ea typeface="SimSun"/>
              </a:rPr>
              <a:t>            plus a handful of others now covering almost all of the UK</a:t>
            </a:r>
            <a:endParaRPr lang="en-GB" sz="2200" b="0" strike="noStrike" spc="-1" dirty="0">
              <a:latin typeface="Arial"/>
            </a:endParaRPr>
          </a:p>
          <a:p>
            <a:pPr>
              <a:lnSpc>
                <a:spcPct val="100000"/>
              </a:lnSpc>
              <a:spcBef>
                <a:spcPts val="641"/>
              </a:spcBef>
            </a:pPr>
            <a:endParaRPr lang="en-GB" sz="2200" b="0" strike="noStrike" spc="-1" dirty="0">
              <a:latin typeface="Arial"/>
            </a:endParaRPr>
          </a:p>
        </p:txBody>
      </p:sp>
      <p:grpSp>
        <p:nvGrpSpPr>
          <p:cNvPr id="203" name="Group 11"/>
          <p:cNvGrpSpPr/>
          <p:nvPr/>
        </p:nvGrpSpPr>
        <p:grpSpPr>
          <a:xfrm>
            <a:off x="325440" y="95829"/>
            <a:ext cx="5949000" cy="1245960"/>
            <a:chOff x="325440" y="128880"/>
            <a:chExt cx="5949000" cy="1245960"/>
          </a:xfrm>
        </p:grpSpPr>
        <p:sp>
          <p:nvSpPr>
            <p:cNvPr id="204" name="Rounded Rectangle 12"/>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205" name="TextBox 13"/>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206" name="Picture 14"/>
            <p:cNvPicPr/>
            <p:nvPr/>
          </p:nvPicPr>
          <p:blipFill>
            <a:blip r:embed="rId3"/>
            <a:stretch/>
          </p:blipFill>
          <p:spPr>
            <a:xfrm>
              <a:off x="325440" y="128880"/>
              <a:ext cx="1245960" cy="1245960"/>
            </a:xfrm>
            <a:prstGeom prst="rect">
              <a:avLst/>
            </a:prstGeom>
            <a:ln w="0">
              <a:noFill/>
            </a:ln>
          </p:spPr>
        </p:pic>
      </p:gr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dissolve">
                                      <p:cBhvr additive="repl">
                                        <p:cTn id="7" dur="500"/>
                                        <p:tgtEl>
                                          <p:spTgt spid="201"/>
                                        </p:tgtEl>
                                      </p:cBhvr>
                                    </p:animEffect>
                                  </p:childTnLst>
                                </p:cTn>
                              </p:par>
                              <p:par>
                                <p:cTn id="8" presetID="53" presetClass="entr" fill="hold" nodeType="withEffect">
                                  <p:stCondLst>
                                    <p:cond delay="500"/>
                                  </p:stCondLst>
                                  <p:childTnLst>
                                    <p:set>
                                      <p:cBhvr>
                                        <p:cTn id="9" dur="1" fill="hold">
                                          <p:stCondLst>
                                            <p:cond delay="0"/>
                                          </p:stCondLst>
                                        </p:cTn>
                                        <p:tgtEl>
                                          <p:spTgt spid="200"/>
                                        </p:tgtEl>
                                        <p:attrNameLst>
                                          <p:attrName>style.visibility</p:attrName>
                                        </p:attrNameLst>
                                      </p:cBhvr>
                                      <p:to>
                                        <p:strVal val="visible"/>
                                      </p:to>
                                    </p:set>
                                    <p:anim calcmode="lin" valueType="num">
                                      <p:cBhvr additive="repl">
                                        <p:cTn id="10" dur="1000" fill="hold"/>
                                        <p:tgtEl>
                                          <p:spTgt spid="200"/>
                                        </p:tgtEl>
                                        <p:attrNameLst>
                                          <p:attrName>ppt_w</p:attrName>
                                        </p:attrNameLst>
                                      </p:cBhvr>
                                      <p:tavLst>
                                        <p:tav tm="0">
                                          <p:val>
                                            <p:fltVal val="0"/>
                                          </p:val>
                                        </p:tav>
                                        <p:tav tm="100000">
                                          <p:val>
                                            <p:strVal val="#ppt_w"/>
                                          </p:val>
                                        </p:tav>
                                      </p:tavLst>
                                    </p:anim>
                                    <p:anim calcmode="lin" valueType="num">
                                      <p:cBhvr additive="repl">
                                        <p:cTn id="11" dur="1000" fill="hold"/>
                                        <p:tgtEl>
                                          <p:spTgt spid="200"/>
                                        </p:tgtEl>
                                        <p:attrNameLst>
                                          <p:attrName>ppt_h</p:attrName>
                                        </p:attrNameLst>
                                      </p:cBhvr>
                                      <p:tavLst>
                                        <p:tav tm="0">
                                          <p:val>
                                            <p:fltVal val="0"/>
                                          </p:val>
                                        </p:tav>
                                        <p:tav tm="100000">
                                          <p:val>
                                            <p:strVal val="#ppt_h"/>
                                          </p:val>
                                        </p:tav>
                                      </p:tavLst>
                                    </p:anim>
                                    <p:animEffect transition="in" filter="dissolve">
                                      <p:cBhvr additive="repl">
                                        <p:cTn id="12" dur="1000"/>
                                        <p:tgtEl>
                                          <p:spTgt spid="200"/>
                                        </p:tgtEl>
                                      </p:cBhvr>
                                    </p:animEffect>
                                  </p:childTnLst>
                                </p:cTn>
                              </p:par>
                            </p:childTnLst>
                          </p:cTn>
                        </p:par>
                        <p:par>
                          <p:cTn id="13" fill="hold" nodeType="afterEffect">
                            <p:stCondLst>
                              <p:cond delay="1500"/>
                            </p:stCondLst>
                            <p:childTnLst>
                              <p:par>
                                <p:cTn id="14" presetID="10" presetClass="entr" fill="hold" nodeType="afterEffect">
                                  <p:stCondLst>
                                    <p:cond delay="0"/>
                                  </p:stCondLst>
                                  <p:childTnLst>
                                    <p:set>
                                      <p:cBhvr>
                                        <p:cTn id="15" dur="1" fill="hold">
                                          <p:stCondLst>
                                            <p:cond delay="0"/>
                                          </p:stCondLst>
                                        </p:cTn>
                                        <p:tgtEl>
                                          <p:spTgt spid="202">
                                            <p:txEl>
                                              <p:pRg st="0" end="0"/>
                                            </p:txEl>
                                          </p:spTgt>
                                        </p:tgtEl>
                                        <p:attrNameLst>
                                          <p:attrName>style.visibility</p:attrName>
                                        </p:attrNameLst>
                                      </p:cBhvr>
                                      <p:to>
                                        <p:strVal val="visible"/>
                                      </p:to>
                                    </p:set>
                                    <p:animEffect transition="in" filter="dissolve">
                                      <p:cBhvr additive="repl">
                                        <p:cTn id="16" dur="500"/>
                                        <p:tgtEl>
                                          <p:spTgt spid="202">
                                            <p:txEl>
                                              <p:pRg st="0" end="0"/>
                                            </p:txEl>
                                          </p:spTgt>
                                        </p:tgtEl>
                                      </p:cBhvr>
                                    </p:animEffect>
                                  </p:childTnLst>
                                </p:cTn>
                              </p:par>
                            </p:childTnLst>
                          </p:cTn>
                        </p:par>
                        <p:par>
                          <p:cTn id="17" fill="hold" nodeType="afterEffect">
                            <p:stCondLst>
                              <p:cond delay="2000"/>
                            </p:stCondLst>
                            <p:childTnLst>
                              <p:par>
                                <p:cTn id="18" presetID="10" presetClass="entr" fill="hold" nodeType="afterEffect">
                                  <p:stCondLst>
                                    <p:cond delay="0"/>
                                  </p:stCondLst>
                                  <p:childTnLst>
                                    <p:set>
                                      <p:cBhvr>
                                        <p:cTn id="19" dur="1" fill="hold">
                                          <p:stCondLst>
                                            <p:cond delay="0"/>
                                          </p:stCondLst>
                                        </p:cTn>
                                        <p:tgtEl>
                                          <p:spTgt spid="202">
                                            <p:txEl>
                                              <p:pRg st="1" end="1"/>
                                            </p:txEl>
                                          </p:spTgt>
                                        </p:tgtEl>
                                        <p:attrNameLst>
                                          <p:attrName>style.visibility</p:attrName>
                                        </p:attrNameLst>
                                      </p:cBhvr>
                                      <p:to>
                                        <p:strVal val="visible"/>
                                      </p:to>
                                    </p:set>
                                    <p:animEffect transition="in" filter="dissolve">
                                      <p:cBhvr additive="repl">
                                        <p:cTn id="20" dur="500"/>
                                        <p:tgtEl>
                                          <p:spTgt spid="202">
                                            <p:txEl>
                                              <p:pRg st="1" end="1"/>
                                            </p:txEl>
                                          </p:spTgt>
                                        </p:tgtEl>
                                      </p:cBhvr>
                                    </p:animEffect>
                                  </p:childTnLst>
                                </p:cTn>
                              </p:par>
                            </p:childTnLst>
                          </p:cTn>
                        </p:par>
                        <p:par>
                          <p:cTn id="21" fill="hold" nodeType="afterEffect">
                            <p:stCondLst>
                              <p:cond delay="2500"/>
                            </p:stCondLst>
                            <p:childTnLst>
                              <p:par>
                                <p:cTn id="22" presetID="10" presetClass="entr" fill="hold" nodeType="afterEffect">
                                  <p:stCondLst>
                                    <p:cond delay="0"/>
                                  </p:stCondLst>
                                  <p:childTnLst>
                                    <p:set>
                                      <p:cBhvr>
                                        <p:cTn id="23" dur="1" fill="hold">
                                          <p:stCondLst>
                                            <p:cond delay="0"/>
                                          </p:stCondLst>
                                        </p:cTn>
                                        <p:tgtEl>
                                          <p:spTgt spid="202">
                                            <p:txEl>
                                              <p:pRg st="2" end="2"/>
                                            </p:txEl>
                                          </p:spTgt>
                                        </p:tgtEl>
                                        <p:attrNameLst>
                                          <p:attrName>style.visibility</p:attrName>
                                        </p:attrNameLst>
                                      </p:cBhvr>
                                      <p:to>
                                        <p:strVal val="visible"/>
                                      </p:to>
                                    </p:set>
                                    <p:animEffect transition="in" filter="dissolve">
                                      <p:cBhvr additive="repl">
                                        <p:cTn id="24" dur="500"/>
                                        <p:tgtEl>
                                          <p:spTgt spid="202">
                                            <p:txEl>
                                              <p:pRg st="2" end="2"/>
                                            </p:txEl>
                                          </p:spTgt>
                                        </p:tgtEl>
                                      </p:cBhvr>
                                    </p:animEffect>
                                  </p:childTnLst>
                                </p:cTn>
                              </p:par>
                            </p:childTnLst>
                          </p:cTn>
                        </p:par>
                        <p:par>
                          <p:cTn id="25" fill="hold" nodeType="afterEffect">
                            <p:stCondLst>
                              <p:cond delay="3000"/>
                            </p:stCondLst>
                            <p:childTnLst>
                              <p:par>
                                <p:cTn id="26" presetID="10" presetClass="entr" fill="hold" nodeType="afterEffect">
                                  <p:stCondLst>
                                    <p:cond delay="0"/>
                                  </p:stCondLst>
                                  <p:childTnLst>
                                    <p:set>
                                      <p:cBhvr>
                                        <p:cTn id="27" dur="1" fill="hold">
                                          <p:stCondLst>
                                            <p:cond delay="0"/>
                                          </p:stCondLst>
                                        </p:cTn>
                                        <p:tgtEl>
                                          <p:spTgt spid="202">
                                            <p:txEl>
                                              <p:pRg st="3" end="3"/>
                                            </p:txEl>
                                          </p:spTgt>
                                        </p:tgtEl>
                                        <p:attrNameLst>
                                          <p:attrName>style.visibility</p:attrName>
                                        </p:attrNameLst>
                                      </p:cBhvr>
                                      <p:to>
                                        <p:strVal val="visible"/>
                                      </p:to>
                                    </p:set>
                                    <p:animEffect transition="in" filter="dissolve">
                                      <p:cBhvr additive="repl">
                                        <p:cTn id="28" dur="500"/>
                                        <p:tgtEl>
                                          <p:spTgt spid="202">
                                            <p:txEl>
                                              <p:pRg st="3" end="3"/>
                                            </p:txEl>
                                          </p:spTgt>
                                        </p:tgtEl>
                                      </p:cBhvr>
                                    </p:animEffect>
                                  </p:childTnLst>
                                </p:cTn>
                              </p:par>
                            </p:childTnLst>
                          </p:cTn>
                        </p:par>
                        <p:par>
                          <p:cTn id="29" fill="hold">
                            <p:stCondLst>
                              <p:cond delay="3500"/>
                            </p:stCondLst>
                            <p:childTnLst>
                              <p:par>
                                <p:cTn id="30" presetID="10" presetClass="entr" fill="hold" nodeType="afterEffect">
                                  <p:stCondLst>
                                    <p:cond delay="0"/>
                                  </p:stCondLst>
                                  <p:childTnLst>
                                    <p:set>
                                      <p:cBhvr>
                                        <p:cTn id="31" dur="1" fill="hold">
                                          <p:stCondLst>
                                            <p:cond delay="0"/>
                                          </p:stCondLst>
                                        </p:cTn>
                                        <p:tgtEl>
                                          <p:spTgt spid="202">
                                            <p:txEl>
                                              <p:pRg st="4" end="4"/>
                                            </p:txEl>
                                          </p:spTgt>
                                        </p:tgtEl>
                                        <p:attrNameLst>
                                          <p:attrName>style.visibility</p:attrName>
                                        </p:attrNameLst>
                                      </p:cBhvr>
                                      <p:to>
                                        <p:strVal val="visible"/>
                                      </p:to>
                                    </p:set>
                                    <p:animEffect transition="in" filter="dissolve">
                                      <p:cBhvr additive="repl">
                                        <p:cTn id="32" dur="500"/>
                                        <p:tgtEl>
                                          <p:spTgt spid="202">
                                            <p:txEl>
                                              <p:pRg st="4" end="4"/>
                                            </p:txEl>
                                          </p:spTgt>
                                        </p:tgtEl>
                                      </p:cBhvr>
                                    </p:animEffect>
                                  </p:childTnLst>
                                </p:cTn>
                              </p:par>
                            </p:childTnLst>
                          </p:cTn>
                        </p:par>
                        <p:par>
                          <p:cTn id="33" fill="hold" nodeType="afterEffect">
                            <p:stCondLst>
                              <p:cond delay="4000"/>
                            </p:stCondLst>
                            <p:childTnLst>
                              <p:par>
                                <p:cTn id="34" presetID="10" presetClass="entr" fill="hold" nodeType="afterEffect">
                                  <p:stCondLst>
                                    <p:cond delay="0"/>
                                  </p:stCondLst>
                                  <p:childTnLst>
                                    <p:set>
                                      <p:cBhvr>
                                        <p:cTn id="35" dur="1" fill="hold">
                                          <p:stCondLst>
                                            <p:cond delay="0"/>
                                          </p:stCondLst>
                                        </p:cTn>
                                        <p:tgtEl>
                                          <p:spTgt spid="202">
                                            <p:txEl>
                                              <p:pRg st="5" end="5"/>
                                            </p:txEl>
                                          </p:spTgt>
                                        </p:tgtEl>
                                        <p:attrNameLst>
                                          <p:attrName>style.visibility</p:attrName>
                                        </p:attrNameLst>
                                      </p:cBhvr>
                                      <p:to>
                                        <p:strVal val="visible"/>
                                      </p:to>
                                    </p:set>
                                    <p:animEffect transition="in" filter="dissolve">
                                      <p:cBhvr additive="repl">
                                        <p:cTn id="36" dur="500"/>
                                        <p:tgtEl>
                                          <p:spTgt spid="20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 descr="001 social"/>
          <p:cNvPicPr/>
          <p:nvPr/>
        </p:nvPicPr>
        <p:blipFill>
          <a:blip r:embed="rId3"/>
          <a:stretch/>
        </p:blipFill>
        <p:spPr>
          <a:xfrm>
            <a:off x="251280" y="0"/>
            <a:ext cx="8892720" cy="6883200"/>
          </a:xfrm>
          <a:prstGeom prst="rect">
            <a:avLst/>
          </a:prstGeom>
          <a:ln w="0">
            <a:noFill/>
          </a:ln>
        </p:spPr>
      </p:pic>
      <p:sp>
        <p:nvSpPr>
          <p:cNvPr id="208" name="AutoShape 3"/>
          <p:cNvSpPr/>
          <p:nvPr/>
        </p:nvSpPr>
        <p:spPr>
          <a:xfrm>
            <a:off x="325440" y="1920960"/>
            <a:ext cx="8567280" cy="438588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sp>
      <p:sp>
        <p:nvSpPr>
          <p:cNvPr id="209" name="PlaceHolder 1"/>
          <p:cNvSpPr>
            <a:spLocks noGrp="1"/>
          </p:cNvSpPr>
          <p:nvPr>
            <p:ph type="title"/>
          </p:nvPr>
        </p:nvSpPr>
        <p:spPr>
          <a:xfrm>
            <a:off x="959400" y="1080360"/>
            <a:ext cx="5471640" cy="791640"/>
          </a:xfrm>
          <a:prstGeom prst="rect">
            <a:avLst/>
          </a:prstGeom>
          <a:noFill/>
          <a:ln w="0">
            <a:noFill/>
          </a:ln>
        </p:spPr>
        <p:txBody>
          <a:bodyPr numCol="1" spcCol="0" anchor="ctr">
            <a:noAutofit/>
          </a:bodyPr>
          <a:lstStyle/>
          <a:p>
            <a:pPr>
              <a:lnSpc>
                <a:spcPct val="100000"/>
              </a:lnSpc>
            </a:pPr>
            <a:r>
              <a:rPr lang="en-US" sz="3200" b="0" strike="noStrike" spc="-1">
                <a:solidFill>
                  <a:srgbClr val="FFFFFF"/>
                </a:solidFill>
                <a:latin typeface="Calibri"/>
                <a:ea typeface="SimSun"/>
              </a:rPr>
              <a:t>Background &amp; History NBB</a:t>
            </a:r>
            <a:endParaRPr lang="en-GB" sz="3200" b="0" strike="noStrike" spc="-1">
              <a:solidFill>
                <a:srgbClr val="000000"/>
              </a:solidFill>
              <a:latin typeface="Arial"/>
            </a:endParaRPr>
          </a:p>
        </p:txBody>
      </p:sp>
      <p:sp>
        <p:nvSpPr>
          <p:cNvPr id="210" name="Rectangle 3"/>
          <p:cNvSpPr/>
          <p:nvPr/>
        </p:nvSpPr>
        <p:spPr>
          <a:xfrm>
            <a:off x="672120" y="2390400"/>
            <a:ext cx="8136720" cy="381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a:lnSpc>
                <a:spcPct val="100000"/>
              </a:lnSpc>
              <a:spcBef>
                <a:spcPts val="1199"/>
              </a:spcBef>
              <a:buClr>
                <a:srgbClr val="FFFF66"/>
              </a:buClr>
              <a:buFont typeface="Symbol" charset="2"/>
              <a:buChar char=""/>
            </a:pPr>
            <a:r>
              <a:rPr lang="en-US" sz="2200" b="1" strike="noStrike" spc="-1" dirty="0">
                <a:solidFill>
                  <a:srgbClr val="FFFF66"/>
                </a:solidFill>
                <a:latin typeface="Calibri"/>
                <a:ea typeface="SimSun"/>
              </a:rPr>
              <a:t>2012: </a:t>
            </a:r>
            <a:r>
              <a:rPr lang="en-US" sz="2200" b="1" strike="noStrike" spc="-1" dirty="0" err="1">
                <a:solidFill>
                  <a:srgbClr val="FFFF66"/>
                </a:solidFill>
                <a:latin typeface="Calibri"/>
                <a:ea typeface="SimSun"/>
              </a:rPr>
              <a:t>Northumbria</a:t>
            </a:r>
            <a:r>
              <a:rPr lang="en-US" sz="2200" b="1" strike="noStrike" spc="-1" dirty="0">
                <a:solidFill>
                  <a:srgbClr val="FFFF66"/>
                </a:solidFill>
                <a:latin typeface="Calibri"/>
                <a:ea typeface="SimSun"/>
              </a:rPr>
              <a:t> Blood Bikes formed in September</a:t>
            </a:r>
            <a:endParaRPr lang="en-GB" sz="2200" b="0" strike="noStrike" spc="-1" dirty="0">
              <a:latin typeface="Arial"/>
            </a:endParaRPr>
          </a:p>
          <a:p>
            <a:pPr marL="343080" indent="-343080">
              <a:lnSpc>
                <a:spcPct val="100000"/>
              </a:lnSpc>
              <a:spcBef>
                <a:spcPts val="1199"/>
              </a:spcBef>
              <a:buClr>
                <a:srgbClr val="FFFF66"/>
              </a:buClr>
              <a:buFont typeface="Symbol" charset="2"/>
              <a:buChar char=""/>
            </a:pPr>
            <a:r>
              <a:rPr lang="en-US" sz="2200" b="1" strike="noStrike" spc="-1" dirty="0">
                <a:solidFill>
                  <a:srgbClr val="FFFF66"/>
                </a:solidFill>
                <a:latin typeface="Calibri"/>
                <a:ea typeface="SimSun"/>
              </a:rPr>
              <a:t>2014: NBB began live operations in February  </a:t>
            </a:r>
            <a:endParaRPr lang="en-GB" sz="2200" b="0" strike="noStrike" spc="-1" dirty="0">
              <a:latin typeface="Arial"/>
            </a:endParaRPr>
          </a:p>
          <a:p>
            <a:pPr marL="343080" indent="-343080">
              <a:lnSpc>
                <a:spcPct val="100000"/>
              </a:lnSpc>
              <a:spcBef>
                <a:spcPts val="1199"/>
              </a:spcBef>
              <a:buClr>
                <a:srgbClr val="FFFF66"/>
              </a:buClr>
              <a:buFont typeface="Symbol" charset="2"/>
              <a:buChar char=""/>
            </a:pPr>
            <a:r>
              <a:rPr lang="en-US" sz="2200" b="1" strike="noStrike" spc="-1" dirty="0">
                <a:solidFill>
                  <a:srgbClr val="FFFF66"/>
                </a:solidFill>
                <a:latin typeface="Calibri"/>
                <a:ea typeface="SimSun"/>
              </a:rPr>
              <a:t>2017: NBB received Queen’s Award for Voluntary Service</a:t>
            </a:r>
            <a:endParaRPr lang="en-GB" sz="2200" b="0" strike="noStrike" spc="-1" dirty="0">
              <a:latin typeface="Arial"/>
            </a:endParaRPr>
          </a:p>
          <a:p>
            <a:pPr marL="343080" indent="-343080">
              <a:lnSpc>
                <a:spcPct val="100000"/>
              </a:lnSpc>
              <a:spcBef>
                <a:spcPts val="1199"/>
              </a:spcBef>
              <a:buClr>
                <a:srgbClr val="FFFF66"/>
              </a:buClr>
              <a:buFont typeface="Symbol" charset="2"/>
              <a:buChar char=""/>
            </a:pPr>
            <a:r>
              <a:rPr lang="en-GB" sz="2200" b="1" strike="noStrike" spc="-1" dirty="0">
                <a:solidFill>
                  <a:srgbClr val="FFFF66"/>
                </a:solidFill>
                <a:latin typeface="Calibri"/>
                <a:ea typeface="SimSun"/>
              </a:rPr>
              <a:t>2019: NBB Won the 1</a:t>
            </a:r>
            <a:r>
              <a:rPr lang="en-GB" sz="2200" b="1" strike="noStrike" spc="-1" baseline="30000" dirty="0">
                <a:solidFill>
                  <a:srgbClr val="FFFF66"/>
                </a:solidFill>
                <a:latin typeface="Calibri"/>
                <a:ea typeface="SimSun"/>
              </a:rPr>
              <a:t>st</a:t>
            </a:r>
            <a:r>
              <a:rPr lang="en-GB" sz="2200" b="1" strike="noStrike" spc="-1" dirty="0">
                <a:solidFill>
                  <a:srgbClr val="FFFF66"/>
                </a:solidFill>
                <a:latin typeface="Calibri"/>
                <a:ea typeface="SimSun"/>
              </a:rPr>
              <a:t> ever “Volunteer of the Year” </a:t>
            </a:r>
            <a:br>
              <a:rPr lang="en-GB" dirty="0"/>
            </a:br>
            <a:r>
              <a:rPr lang="en-GB" sz="2200" b="1" strike="noStrike" spc="-1" dirty="0">
                <a:solidFill>
                  <a:srgbClr val="FFFF66"/>
                </a:solidFill>
                <a:latin typeface="Calibri"/>
                <a:ea typeface="SimSun"/>
              </a:rPr>
              <a:t>           award from Newcastle Hospitals</a:t>
            </a:r>
            <a:r>
              <a:rPr lang="en-GB" sz="2200" b="1" strike="noStrike" spc="-1" dirty="0">
                <a:solidFill>
                  <a:srgbClr val="FFFF00"/>
                </a:solidFill>
                <a:latin typeface="Calibri"/>
                <a:ea typeface="SimSun"/>
              </a:rPr>
              <a:t>. </a:t>
            </a:r>
            <a:endParaRPr lang="en-GB" sz="2200" b="0" strike="noStrike" spc="-1" dirty="0">
              <a:solidFill>
                <a:srgbClr val="FFFF00"/>
              </a:solidFill>
              <a:latin typeface="Arial"/>
            </a:endParaRPr>
          </a:p>
          <a:p>
            <a:pPr marL="343080" indent="-343080">
              <a:lnSpc>
                <a:spcPct val="100000"/>
              </a:lnSpc>
              <a:spcBef>
                <a:spcPts val="1199"/>
              </a:spcBef>
              <a:buClr>
                <a:srgbClr val="FFFF66"/>
              </a:buClr>
              <a:buFont typeface="Symbol" charset="2"/>
              <a:buChar char=""/>
            </a:pPr>
            <a:r>
              <a:rPr lang="en-US" sz="2200" b="1" strike="noStrike" spc="-1" dirty="0">
                <a:solidFill>
                  <a:srgbClr val="FFFF66"/>
                </a:solidFill>
                <a:latin typeface="Calibri"/>
                <a:ea typeface="SimSun"/>
              </a:rPr>
              <a:t>2021: NBB now performing an average of 13,000+ deliveries per            	  year (over the last 5 years)</a:t>
            </a:r>
            <a:r>
              <a:rPr lang="en-US" sz="2200" b="1" strike="noStrike" spc="-1" dirty="0">
                <a:solidFill>
                  <a:srgbClr val="FF0000"/>
                </a:solidFill>
                <a:latin typeface="Calibri"/>
                <a:ea typeface="SimSun"/>
              </a:rPr>
              <a:t>.</a:t>
            </a:r>
            <a:endParaRPr lang="en-GB" sz="2200" b="0" strike="noStrike" spc="-1" dirty="0">
              <a:solidFill>
                <a:srgbClr val="FF0000"/>
              </a:solidFill>
              <a:latin typeface="Arial"/>
            </a:endParaRPr>
          </a:p>
          <a:p>
            <a:pPr>
              <a:lnSpc>
                <a:spcPct val="100000"/>
              </a:lnSpc>
              <a:spcBef>
                <a:spcPts val="641"/>
              </a:spcBef>
            </a:pPr>
            <a:endParaRPr lang="en-GB" sz="2200" b="0" strike="noStrike" spc="-1" dirty="0">
              <a:latin typeface="Arial"/>
            </a:endParaRPr>
          </a:p>
        </p:txBody>
      </p:sp>
      <p:grpSp>
        <p:nvGrpSpPr>
          <p:cNvPr id="211" name="Group 11"/>
          <p:cNvGrpSpPr/>
          <p:nvPr/>
        </p:nvGrpSpPr>
        <p:grpSpPr>
          <a:xfrm>
            <a:off x="325440" y="128880"/>
            <a:ext cx="5949000" cy="1245960"/>
            <a:chOff x="325440" y="128880"/>
            <a:chExt cx="5949000" cy="1245960"/>
          </a:xfrm>
        </p:grpSpPr>
        <p:sp>
          <p:nvSpPr>
            <p:cNvPr id="212" name="Rounded Rectangle 12"/>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213" name="TextBox 13"/>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214" name="Picture 14"/>
            <p:cNvPicPr/>
            <p:nvPr/>
          </p:nvPicPr>
          <p:blipFill>
            <a:blip r:embed="rId4"/>
            <a:stretch/>
          </p:blipFill>
          <p:spPr>
            <a:xfrm>
              <a:off x="325440" y="128880"/>
              <a:ext cx="1245960" cy="1245960"/>
            </a:xfrm>
            <a:prstGeom prst="rect">
              <a:avLst/>
            </a:prstGeom>
            <a:ln w="0">
              <a:noFill/>
            </a:ln>
          </p:spPr>
        </p:pic>
      </p:grpSp>
      <p:sp>
        <p:nvSpPr>
          <p:cNvPr id="215" name="Rounded Rectangle 2"/>
          <p:cNvSpPr/>
          <p:nvPr/>
        </p:nvSpPr>
        <p:spPr>
          <a:xfrm>
            <a:off x="7956360" y="297720"/>
            <a:ext cx="1007640" cy="907920"/>
          </a:xfrm>
          <a:prstGeom prst="roundRect">
            <a:avLst>
              <a:gd name="adj" fmla="val 16667"/>
            </a:avLst>
          </a:prstGeom>
          <a:blipFill rotWithShape="0">
            <a:blip r:embed="rId5"/>
            <a:srcRect/>
            <a:stretch/>
          </a:blipFill>
          <a:ln w="9525">
            <a:solidFill>
              <a:srgbClr val="00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dissolve">
                                      <p:cBhvr additive="repl">
                                        <p:cTn id="7" dur="500"/>
                                        <p:tgtEl>
                                          <p:spTgt spid="209"/>
                                        </p:tgtEl>
                                      </p:cBhvr>
                                    </p:animEffect>
                                  </p:childTnLst>
                                </p:cTn>
                              </p:par>
                              <p:par>
                                <p:cTn id="8" presetID="53" presetClass="entr" fill="hold" nodeType="withEffect">
                                  <p:stCondLst>
                                    <p:cond delay="500"/>
                                  </p:stCondLst>
                                  <p:childTnLst>
                                    <p:set>
                                      <p:cBhvr>
                                        <p:cTn id="9" dur="1" fill="hold">
                                          <p:stCondLst>
                                            <p:cond delay="0"/>
                                          </p:stCondLst>
                                        </p:cTn>
                                        <p:tgtEl>
                                          <p:spTgt spid="208"/>
                                        </p:tgtEl>
                                        <p:attrNameLst>
                                          <p:attrName>style.visibility</p:attrName>
                                        </p:attrNameLst>
                                      </p:cBhvr>
                                      <p:to>
                                        <p:strVal val="visible"/>
                                      </p:to>
                                    </p:set>
                                    <p:anim calcmode="lin" valueType="num">
                                      <p:cBhvr additive="repl">
                                        <p:cTn id="10" dur="1000" fill="hold"/>
                                        <p:tgtEl>
                                          <p:spTgt spid="208"/>
                                        </p:tgtEl>
                                        <p:attrNameLst>
                                          <p:attrName>ppt_w</p:attrName>
                                        </p:attrNameLst>
                                      </p:cBhvr>
                                      <p:tavLst>
                                        <p:tav tm="0">
                                          <p:val>
                                            <p:fltVal val="0"/>
                                          </p:val>
                                        </p:tav>
                                        <p:tav tm="100000">
                                          <p:val>
                                            <p:strVal val="#ppt_w"/>
                                          </p:val>
                                        </p:tav>
                                      </p:tavLst>
                                    </p:anim>
                                    <p:anim calcmode="lin" valueType="num">
                                      <p:cBhvr additive="repl">
                                        <p:cTn id="11" dur="1000" fill="hold"/>
                                        <p:tgtEl>
                                          <p:spTgt spid="208"/>
                                        </p:tgtEl>
                                        <p:attrNameLst>
                                          <p:attrName>ppt_h</p:attrName>
                                        </p:attrNameLst>
                                      </p:cBhvr>
                                      <p:tavLst>
                                        <p:tav tm="0">
                                          <p:val>
                                            <p:fltVal val="0"/>
                                          </p:val>
                                        </p:tav>
                                        <p:tav tm="100000">
                                          <p:val>
                                            <p:strVal val="#ppt_h"/>
                                          </p:val>
                                        </p:tav>
                                      </p:tavLst>
                                    </p:anim>
                                    <p:animEffect transition="in" filter="dissolve">
                                      <p:cBhvr additive="repl">
                                        <p:cTn id="12" dur="1000"/>
                                        <p:tgtEl>
                                          <p:spTgt spid="208"/>
                                        </p:tgtEl>
                                      </p:cBhvr>
                                    </p:animEffect>
                                  </p:childTnLst>
                                </p:cTn>
                              </p:par>
                            </p:childTnLst>
                          </p:cTn>
                        </p:par>
                        <p:par>
                          <p:cTn id="13" fill="hold" nodeType="afterEffect">
                            <p:stCondLst>
                              <p:cond delay="1500"/>
                            </p:stCondLst>
                            <p:childTnLst>
                              <p:par>
                                <p:cTn id="14" presetID="10" presetClass="entr" fill="hold" nodeType="afterEffect">
                                  <p:stCondLst>
                                    <p:cond delay="0"/>
                                  </p:stCondLst>
                                  <p:childTnLst>
                                    <p:set>
                                      <p:cBhvr>
                                        <p:cTn id="15" dur="1" fill="hold">
                                          <p:stCondLst>
                                            <p:cond delay="0"/>
                                          </p:stCondLst>
                                        </p:cTn>
                                        <p:tgtEl>
                                          <p:spTgt spid="210">
                                            <p:txEl>
                                              <p:pRg st="0" end="0"/>
                                            </p:txEl>
                                          </p:spTgt>
                                        </p:tgtEl>
                                        <p:attrNameLst>
                                          <p:attrName>style.visibility</p:attrName>
                                        </p:attrNameLst>
                                      </p:cBhvr>
                                      <p:to>
                                        <p:strVal val="visible"/>
                                      </p:to>
                                    </p:set>
                                    <p:animEffect transition="in" filter="dissolve">
                                      <p:cBhvr additive="repl">
                                        <p:cTn id="16" dur="500"/>
                                        <p:tgtEl>
                                          <p:spTgt spid="210">
                                            <p:txEl>
                                              <p:pRg st="0" end="0"/>
                                            </p:txEl>
                                          </p:spTgt>
                                        </p:tgtEl>
                                      </p:cBhvr>
                                    </p:animEffect>
                                  </p:childTnLst>
                                </p:cTn>
                              </p:par>
                              <p:par>
                                <p:cTn id="17" presetID="10" presetClass="entr" fill="hold" nodeType="withEffect">
                                  <p:stCondLst>
                                    <p:cond delay="0"/>
                                  </p:stCondLst>
                                  <p:childTnLst>
                                    <p:set>
                                      <p:cBhvr>
                                        <p:cTn id="18" dur="1" fill="hold">
                                          <p:stCondLst>
                                            <p:cond delay="0"/>
                                          </p:stCondLst>
                                        </p:cTn>
                                        <p:tgtEl>
                                          <p:spTgt spid="210">
                                            <p:txEl>
                                              <p:pRg st="1" end="1"/>
                                            </p:txEl>
                                          </p:spTgt>
                                        </p:tgtEl>
                                        <p:attrNameLst>
                                          <p:attrName>style.visibility</p:attrName>
                                        </p:attrNameLst>
                                      </p:cBhvr>
                                      <p:to>
                                        <p:strVal val="visible"/>
                                      </p:to>
                                    </p:set>
                                    <p:animEffect transition="in" filter="dissolve">
                                      <p:cBhvr additive="repl">
                                        <p:cTn id="19" dur="500"/>
                                        <p:tgtEl>
                                          <p:spTgt spid="210">
                                            <p:txEl>
                                              <p:pRg st="1" end="1"/>
                                            </p:txEl>
                                          </p:spTgt>
                                        </p:tgtEl>
                                      </p:cBhvr>
                                    </p:animEffect>
                                  </p:childTnLst>
                                </p:cTn>
                              </p:par>
                              <p:par>
                                <p:cTn id="20" presetID="10" presetClass="entr" fill="hold" nodeType="withEffect">
                                  <p:stCondLst>
                                    <p:cond delay="0"/>
                                  </p:stCondLst>
                                  <p:childTnLst>
                                    <p:set>
                                      <p:cBhvr>
                                        <p:cTn id="21" dur="1" fill="hold">
                                          <p:stCondLst>
                                            <p:cond delay="0"/>
                                          </p:stCondLst>
                                        </p:cTn>
                                        <p:tgtEl>
                                          <p:spTgt spid="210">
                                            <p:txEl>
                                              <p:pRg st="2" end="2"/>
                                            </p:txEl>
                                          </p:spTgt>
                                        </p:tgtEl>
                                        <p:attrNameLst>
                                          <p:attrName>style.visibility</p:attrName>
                                        </p:attrNameLst>
                                      </p:cBhvr>
                                      <p:to>
                                        <p:strVal val="visible"/>
                                      </p:to>
                                    </p:set>
                                    <p:animEffect transition="in" filter="dissolve">
                                      <p:cBhvr additive="repl">
                                        <p:cTn id="22" dur="500"/>
                                        <p:tgtEl>
                                          <p:spTgt spid="210">
                                            <p:txEl>
                                              <p:pRg st="2" end="2"/>
                                            </p:txEl>
                                          </p:spTgt>
                                        </p:tgtEl>
                                      </p:cBhvr>
                                    </p:animEffect>
                                  </p:childTnLst>
                                </p:cTn>
                              </p:par>
                              <p:par>
                                <p:cTn id="23" presetID="10" presetClass="entr" fill="hold" nodeType="withEffect">
                                  <p:stCondLst>
                                    <p:cond delay="0"/>
                                  </p:stCondLst>
                                  <p:childTnLst>
                                    <p:set>
                                      <p:cBhvr>
                                        <p:cTn id="24" dur="1" fill="hold">
                                          <p:stCondLst>
                                            <p:cond delay="0"/>
                                          </p:stCondLst>
                                        </p:cTn>
                                        <p:tgtEl>
                                          <p:spTgt spid="210">
                                            <p:txEl>
                                              <p:pRg st="3" end="3"/>
                                            </p:txEl>
                                          </p:spTgt>
                                        </p:tgtEl>
                                        <p:attrNameLst>
                                          <p:attrName>style.visibility</p:attrName>
                                        </p:attrNameLst>
                                      </p:cBhvr>
                                      <p:to>
                                        <p:strVal val="visible"/>
                                      </p:to>
                                    </p:set>
                                    <p:animEffect transition="in" filter="dissolve">
                                      <p:cBhvr additive="repl">
                                        <p:cTn id="25" dur="500"/>
                                        <p:tgtEl>
                                          <p:spTgt spid="210">
                                            <p:txEl>
                                              <p:pRg st="3" end="3"/>
                                            </p:txEl>
                                          </p:spTgt>
                                        </p:tgtEl>
                                      </p:cBhvr>
                                    </p:animEffect>
                                  </p:childTnLst>
                                </p:cTn>
                              </p:par>
                              <p:par>
                                <p:cTn id="26" presetID="10" presetClass="entr" fill="hold" nodeType="withEffect">
                                  <p:stCondLst>
                                    <p:cond delay="0"/>
                                  </p:stCondLst>
                                  <p:childTnLst>
                                    <p:set>
                                      <p:cBhvr>
                                        <p:cTn id="27" dur="1" fill="hold">
                                          <p:stCondLst>
                                            <p:cond delay="0"/>
                                          </p:stCondLst>
                                        </p:cTn>
                                        <p:tgtEl>
                                          <p:spTgt spid="210">
                                            <p:txEl>
                                              <p:pRg st="4" end="4"/>
                                            </p:txEl>
                                          </p:spTgt>
                                        </p:tgtEl>
                                        <p:attrNameLst>
                                          <p:attrName>style.visibility</p:attrName>
                                        </p:attrNameLst>
                                      </p:cBhvr>
                                      <p:to>
                                        <p:strVal val="visible"/>
                                      </p:to>
                                    </p:set>
                                    <p:animEffect transition="in" filter="dissolve">
                                      <p:cBhvr additive="repl">
                                        <p:cTn id="28" dur="500"/>
                                        <p:tgtEl>
                                          <p:spTgt spid="210">
                                            <p:txEl>
                                              <p:pRg st="4" end="4"/>
                                            </p:txEl>
                                          </p:spTgt>
                                        </p:tgtEl>
                                      </p:cBhvr>
                                    </p:animEffect>
                                  </p:childTnLst>
                                </p:cTn>
                              </p:par>
                            </p:childTnLst>
                          </p:cTn>
                        </p:par>
                        <p:par>
                          <p:cTn id="29" fill="hold">
                            <p:stCondLst>
                              <p:cond delay="2000"/>
                            </p:stCondLst>
                            <p:childTnLst>
                              <p:par>
                                <p:cTn id="30" presetID="10" presetClass="entr" fill="hold" nodeType="afterEffect">
                                  <p:stCondLst>
                                    <p:cond delay="5000"/>
                                  </p:stCondLst>
                                  <p:childTnLst>
                                    <p:set>
                                      <p:cBhvr>
                                        <p:cTn id="31" dur="1" fill="hold">
                                          <p:stCondLst>
                                            <p:cond delay="0"/>
                                          </p:stCondLst>
                                        </p:cTn>
                                        <p:tgtEl>
                                          <p:spTgt spid="215"/>
                                        </p:tgtEl>
                                        <p:attrNameLst>
                                          <p:attrName>style.visibility</p:attrName>
                                        </p:attrNameLst>
                                      </p:cBhvr>
                                      <p:to>
                                        <p:strVal val="visible"/>
                                      </p:to>
                                    </p:set>
                                    <p:animEffect transition="in" filter="fade">
                                      <p:cBhvr additive="repl">
                                        <p:cTn id="32" dur="2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AutoShape 3"/>
          <p:cNvSpPr/>
          <p:nvPr/>
        </p:nvSpPr>
        <p:spPr>
          <a:xfrm>
            <a:off x="325440" y="1920960"/>
            <a:ext cx="8494560" cy="465120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sp>
      <p:sp>
        <p:nvSpPr>
          <p:cNvPr id="217" name="PlaceHolder 1"/>
          <p:cNvSpPr>
            <a:spLocks noGrp="1"/>
          </p:cNvSpPr>
          <p:nvPr>
            <p:ph type="title"/>
          </p:nvPr>
        </p:nvSpPr>
        <p:spPr>
          <a:xfrm>
            <a:off x="1747458" y="1142100"/>
            <a:ext cx="5471640" cy="791640"/>
          </a:xfrm>
          <a:prstGeom prst="rect">
            <a:avLst/>
          </a:prstGeom>
          <a:noFill/>
          <a:ln w="0">
            <a:noFill/>
          </a:ln>
        </p:spPr>
        <p:txBody>
          <a:bodyPr numCol="1" spcCol="0" anchor="ctr">
            <a:noAutofit/>
          </a:bodyPr>
          <a:lstStyle/>
          <a:p>
            <a:pPr>
              <a:lnSpc>
                <a:spcPct val="100000"/>
              </a:lnSpc>
            </a:pPr>
            <a:r>
              <a:rPr lang="en-US" sz="3200" b="0" strike="noStrike" spc="-1" dirty="0">
                <a:solidFill>
                  <a:srgbClr val="FFFFFF"/>
                </a:solidFill>
                <a:latin typeface="Calibri"/>
                <a:ea typeface="SimSun"/>
              </a:rPr>
              <a:t>What do we do?</a:t>
            </a:r>
            <a:endParaRPr lang="en-GB" sz="3200" b="0" strike="noStrike" spc="-1" dirty="0">
              <a:solidFill>
                <a:srgbClr val="000000"/>
              </a:solidFill>
              <a:latin typeface="Arial"/>
            </a:endParaRPr>
          </a:p>
        </p:txBody>
      </p:sp>
      <p:sp>
        <p:nvSpPr>
          <p:cNvPr id="218" name="Rectangle 3"/>
          <p:cNvSpPr/>
          <p:nvPr/>
        </p:nvSpPr>
        <p:spPr>
          <a:xfrm>
            <a:off x="467640" y="2206800"/>
            <a:ext cx="8208360" cy="402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a:lnSpc>
                <a:spcPct val="100000"/>
              </a:lnSpc>
              <a:spcBef>
                <a:spcPts val="439"/>
              </a:spcBef>
              <a:buClr>
                <a:srgbClr val="FFFFFF"/>
              </a:buClr>
              <a:buFont typeface="Symbol" charset="2"/>
              <a:buChar char=""/>
            </a:pPr>
            <a:r>
              <a:rPr lang="en-US" sz="2200" b="0" strike="noStrike" spc="-1" dirty="0">
                <a:solidFill>
                  <a:srgbClr val="FFFFFF"/>
                </a:solidFill>
                <a:latin typeface="Calibri"/>
                <a:ea typeface="SimSun"/>
              </a:rPr>
              <a:t>We deliver urgent Blood, Platelets, Specimens, Meds, Equipment</a:t>
            </a:r>
            <a:r>
              <a:rPr lang="en-US" sz="2200" b="0" strike="noStrike" spc="-1" dirty="0">
                <a:solidFill>
                  <a:srgbClr val="FFFF00"/>
                </a:solidFill>
                <a:latin typeface="Calibri"/>
                <a:ea typeface="SimSun"/>
              </a:rPr>
              <a:t>.</a:t>
            </a:r>
            <a:endParaRPr lang="en-GB" sz="2200" b="0" strike="noStrike" spc="-1" dirty="0">
              <a:latin typeface="Arial"/>
            </a:endParaRPr>
          </a:p>
          <a:p>
            <a:pPr marL="343080" indent="-343080">
              <a:lnSpc>
                <a:spcPct val="100000"/>
              </a:lnSpc>
              <a:spcBef>
                <a:spcPts val="439"/>
              </a:spcBef>
              <a:buClr>
                <a:srgbClr val="FFFFFF"/>
              </a:buClr>
              <a:buFont typeface="Symbol" charset="2"/>
              <a:buChar char=""/>
            </a:pPr>
            <a:r>
              <a:rPr lang="en-US" sz="2200" b="0" strike="noStrike" spc="-1" dirty="0">
                <a:solidFill>
                  <a:srgbClr val="FFFFFF"/>
                </a:solidFill>
                <a:latin typeface="Calibri"/>
                <a:ea typeface="SimSun"/>
              </a:rPr>
              <a:t>We recruit, train, and motivate volunteers to work with us</a:t>
            </a:r>
            <a:endParaRPr lang="en-GB" sz="2200" b="0" strike="noStrike" spc="-1" dirty="0">
              <a:latin typeface="Arial"/>
            </a:endParaRPr>
          </a:p>
          <a:p>
            <a:pPr marL="343080" indent="-343080">
              <a:lnSpc>
                <a:spcPct val="100000"/>
              </a:lnSpc>
              <a:spcBef>
                <a:spcPts val="439"/>
              </a:spcBef>
              <a:buClr>
                <a:srgbClr val="FFFFFF"/>
              </a:buClr>
              <a:buFont typeface="Symbol" charset="2"/>
              <a:buChar char=""/>
            </a:pPr>
            <a:r>
              <a:rPr lang="en-US" sz="2200" b="0" strike="noStrike" spc="-1" dirty="0">
                <a:solidFill>
                  <a:srgbClr val="FFFFFF"/>
                </a:solidFill>
                <a:latin typeface="Calibri"/>
                <a:ea typeface="SimSun"/>
              </a:rPr>
              <a:t>We run a fleet of around 20 vehicles</a:t>
            </a:r>
            <a:endParaRPr lang="en-GB" sz="2200" b="0" strike="noStrike" spc="-1" dirty="0">
              <a:latin typeface="Arial"/>
            </a:endParaRPr>
          </a:p>
          <a:p>
            <a:pPr marL="343080" indent="-343080">
              <a:lnSpc>
                <a:spcPct val="100000"/>
              </a:lnSpc>
              <a:spcBef>
                <a:spcPts val="439"/>
              </a:spcBef>
              <a:buClr>
                <a:srgbClr val="FFFF00"/>
              </a:buClr>
              <a:buFont typeface="Symbol" charset="2"/>
              <a:buChar char=""/>
            </a:pPr>
            <a:r>
              <a:rPr lang="en-US" sz="2200" b="0" strike="noStrike" spc="-1" dirty="0">
                <a:solidFill>
                  <a:srgbClr val="FFFF00"/>
                </a:solidFill>
                <a:latin typeface="Calibri"/>
                <a:ea typeface="SimSun"/>
              </a:rPr>
              <a:t>We </a:t>
            </a:r>
            <a:r>
              <a:rPr lang="en-US" sz="2200" b="0" strike="noStrike" spc="-1" dirty="0" err="1">
                <a:solidFill>
                  <a:srgbClr val="FFFF00"/>
                </a:solidFill>
                <a:latin typeface="Calibri"/>
                <a:ea typeface="SimSun"/>
              </a:rPr>
              <a:t>organise</a:t>
            </a:r>
            <a:r>
              <a:rPr lang="en-US" sz="2200" b="0" strike="noStrike" spc="-1" dirty="0">
                <a:solidFill>
                  <a:srgbClr val="FFFF00"/>
                </a:solidFill>
                <a:latin typeface="Calibri"/>
                <a:ea typeface="SimSun"/>
              </a:rPr>
              <a:t> fundraising and awareness events, </a:t>
            </a:r>
            <a:r>
              <a:rPr lang="en-US" sz="2200" b="0" strike="noStrike" spc="-1" dirty="0">
                <a:solidFill>
                  <a:srgbClr val="FFFFFF"/>
                </a:solidFill>
                <a:latin typeface="Calibri"/>
                <a:ea typeface="SimSun"/>
              </a:rPr>
              <a:t>and solicit donations, sponsorship and publicity from.. Anywhere and Anyone!</a:t>
            </a:r>
            <a:endParaRPr lang="en-GB" sz="2200" b="0" strike="noStrike" spc="-1" dirty="0">
              <a:latin typeface="Arial"/>
            </a:endParaRPr>
          </a:p>
          <a:p>
            <a:pPr marL="343080" indent="-343080">
              <a:lnSpc>
                <a:spcPct val="100000"/>
              </a:lnSpc>
              <a:spcBef>
                <a:spcPts val="439"/>
              </a:spcBef>
              <a:buClr>
                <a:srgbClr val="FFFFFF"/>
              </a:buClr>
              <a:buFont typeface="Symbol" charset="2"/>
              <a:buChar char=""/>
            </a:pPr>
            <a:r>
              <a:rPr lang="en-US" sz="2200" b="0" strike="noStrike" spc="-1" dirty="0">
                <a:solidFill>
                  <a:srgbClr val="FFFFFF"/>
                </a:solidFill>
                <a:latin typeface="Calibri"/>
                <a:ea typeface="SimSun"/>
              </a:rPr>
              <a:t>We do our own publicity: Newsletters, radio &amp; TV interviews, banners, posters, promotional items, talks &amp; presentations</a:t>
            </a:r>
            <a:endParaRPr lang="en-GB" sz="2200" b="0" strike="noStrike" spc="-1" dirty="0">
              <a:latin typeface="Arial"/>
            </a:endParaRPr>
          </a:p>
          <a:p>
            <a:pPr marL="343080" indent="-343080">
              <a:lnSpc>
                <a:spcPct val="100000"/>
              </a:lnSpc>
              <a:spcBef>
                <a:spcPts val="439"/>
              </a:spcBef>
              <a:buClr>
                <a:srgbClr val="FFFFFF"/>
              </a:buClr>
              <a:buFont typeface="Symbol" charset="2"/>
              <a:buChar char=""/>
            </a:pPr>
            <a:r>
              <a:rPr lang="en-US" sz="2200" b="0" strike="noStrike" spc="-1" dirty="0">
                <a:solidFill>
                  <a:srgbClr val="FFFFFF"/>
                </a:solidFill>
                <a:latin typeface="Calibri"/>
                <a:ea typeface="SimSun"/>
              </a:rPr>
              <a:t>We negotiate with Health Trusts, NEAS, NHSBT, GNAAS.</a:t>
            </a:r>
            <a:endParaRPr lang="en-GB" sz="2200" b="0" strike="noStrike" spc="-1" dirty="0">
              <a:latin typeface="Arial"/>
            </a:endParaRPr>
          </a:p>
          <a:p>
            <a:pPr marL="343080" indent="-343080">
              <a:lnSpc>
                <a:spcPct val="100000"/>
              </a:lnSpc>
              <a:spcBef>
                <a:spcPts val="439"/>
              </a:spcBef>
              <a:buClr>
                <a:srgbClr val="FFFFFF"/>
              </a:buClr>
              <a:buFont typeface="Symbol" charset="2"/>
              <a:buChar char=""/>
            </a:pPr>
            <a:r>
              <a:rPr lang="en-US" sz="2200" b="0" strike="noStrike" spc="-1" dirty="0">
                <a:solidFill>
                  <a:srgbClr val="FFFFFF"/>
                </a:solidFill>
                <a:latin typeface="Calibri"/>
                <a:ea typeface="SimSun"/>
              </a:rPr>
              <a:t>We are accountable; we record statistics, legal administration,  evidence-backed with receipts, activity logs &amp; recordings</a:t>
            </a:r>
            <a:r>
              <a:rPr lang="en-US" sz="2200" b="0" strike="noStrike" spc="-1" dirty="0">
                <a:solidFill>
                  <a:srgbClr val="C00000"/>
                </a:solidFill>
                <a:latin typeface="Calibri"/>
                <a:ea typeface="SimSun"/>
              </a:rPr>
              <a:t>.</a:t>
            </a:r>
            <a:endParaRPr lang="en-GB" sz="2200" b="0" strike="noStrike" spc="-1" dirty="0">
              <a:latin typeface="Arial"/>
            </a:endParaRPr>
          </a:p>
          <a:p>
            <a:pPr marL="343080" indent="-343080">
              <a:lnSpc>
                <a:spcPct val="100000"/>
              </a:lnSpc>
              <a:spcBef>
                <a:spcPts val="641"/>
              </a:spcBef>
              <a:tabLst>
                <a:tab pos="0" algn="l"/>
              </a:tabLst>
            </a:pPr>
            <a:endParaRPr lang="en-GB" sz="2200" b="0" strike="noStrike" spc="-1" dirty="0">
              <a:latin typeface="Arial"/>
            </a:endParaRPr>
          </a:p>
        </p:txBody>
      </p:sp>
      <p:grpSp>
        <p:nvGrpSpPr>
          <p:cNvPr id="219" name="Group 11"/>
          <p:cNvGrpSpPr/>
          <p:nvPr/>
        </p:nvGrpSpPr>
        <p:grpSpPr>
          <a:xfrm>
            <a:off x="325440" y="128880"/>
            <a:ext cx="5949000" cy="1245960"/>
            <a:chOff x="325440" y="128880"/>
            <a:chExt cx="5949000" cy="1245960"/>
          </a:xfrm>
        </p:grpSpPr>
        <p:sp>
          <p:nvSpPr>
            <p:cNvPr id="220" name="Rounded Rectangle 12"/>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221" name="TextBox 13"/>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222" name="Picture 14"/>
            <p:cNvPicPr/>
            <p:nvPr/>
          </p:nvPicPr>
          <p:blipFill>
            <a:blip r:embed="rId3"/>
            <a:stretch/>
          </p:blipFill>
          <p:spPr>
            <a:xfrm>
              <a:off x="325440" y="128880"/>
              <a:ext cx="1245960" cy="1245960"/>
            </a:xfrm>
            <a:prstGeom prst="rect">
              <a:avLst/>
            </a:prstGeom>
            <a:ln w="0">
              <a:noFill/>
            </a:ln>
          </p:spPr>
        </p:pic>
      </p:grpSp>
      <p:sp>
        <p:nvSpPr>
          <p:cNvPr id="223" name="Rounded Rectangle 15"/>
          <p:cNvSpPr/>
          <p:nvPr/>
        </p:nvSpPr>
        <p:spPr>
          <a:xfrm>
            <a:off x="7956360" y="297720"/>
            <a:ext cx="1007640" cy="907920"/>
          </a:xfrm>
          <a:prstGeom prst="roundRect">
            <a:avLst>
              <a:gd name="adj" fmla="val 16667"/>
            </a:avLst>
          </a:prstGeom>
          <a:blipFill rotWithShape="0">
            <a:blip r:embed="rId4"/>
            <a:srcRect/>
            <a:stretch/>
          </a:blipFill>
          <a:ln w="9525">
            <a:solidFill>
              <a:srgbClr val="00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dissolve">
                                      <p:cBhvr additive="repl">
                                        <p:cTn id="7" dur="500"/>
                                        <p:tgtEl>
                                          <p:spTgt spid="217"/>
                                        </p:tgtEl>
                                      </p:cBhvr>
                                    </p:animEffect>
                                  </p:childTnLst>
                                </p:cTn>
                              </p:par>
                              <p:par>
                                <p:cTn id="8" presetID="53" presetClass="entr" fill="hold" nodeType="withEffect">
                                  <p:stCondLst>
                                    <p:cond delay="500"/>
                                  </p:stCondLst>
                                  <p:childTnLst>
                                    <p:set>
                                      <p:cBhvr>
                                        <p:cTn id="9" dur="1" fill="hold">
                                          <p:stCondLst>
                                            <p:cond delay="0"/>
                                          </p:stCondLst>
                                        </p:cTn>
                                        <p:tgtEl>
                                          <p:spTgt spid="216"/>
                                        </p:tgtEl>
                                        <p:attrNameLst>
                                          <p:attrName>style.visibility</p:attrName>
                                        </p:attrNameLst>
                                      </p:cBhvr>
                                      <p:to>
                                        <p:strVal val="visible"/>
                                      </p:to>
                                    </p:set>
                                    <p:anim calcmode="lin" valueType="num">
                                      <p:cBhvr additive="repl">
                                        <p:cTn id="10" dur="1000" fill="hold"/>
                                        <p:tgtEl>
                                          <p:spTgt spid="216"/>
                                        </p:tgtEl>
                                        <p:attrNameLst>
                                          <p:attrName>ppt_w</p:attrName>
                                        </p:attrNameLst>
                                      </p:cBhvr>
                                      <p:tavLst>
                                        <p:tav tm="0">
                                          <p:val>
                                            <p:fltVal val="0"/>
                                          </p:val>
                                        </p:tav>
                                        <p:tav tm="100000">
                                          <p:val>
                                            <p:strVal val="#ppt_w"/>
                                          </p:val>
                                        </p:tav>
                                      </p:tavLst>
                                    </p:anim>
                                    <p:anim calcmode="lin" valueType="num">
                                      <p:cBhvr additive="repl">
                                        <p:cTn id="11" dur="1000" fill="hold"/>
                                        <p:tgtEl>
                                          <p:spTgt spid="216"/>
                                        </p:tgtEl>
                                        <p:attrNameLst>
                                          <p:attrName>ppt_h</p:attrName>
                                        </p:attrNameLst>
                                      </p:cBhvr>
                                      <p:tavLst>
                                        <p:tav tm="0">
                                          <p:val>
                                            <p:fltVal val="0"/>
                                          </p:val>
                                        </p:tav>
                                        <p:tav tm="100000">
                                          <p:val>
                                            <p:strVal val="#ppt_h"/>
                                          </p:val>
                                        </p:tav>
                                      </p:tavLst>
                                    </p:anim>
                                    <p:animEffect transition="in" filter="dissolve">
                                      <p:cBhvr additive="repl">
                                        <p:cTn id="12" dur="1000"/>
                                        <p:tgtEl>
                                          <p:spTgt spid="216"/>
                                        </p:tgtEl>
                                      </p:cBhvr>
                                    </p:animEffect>
                                  </p:childTnLst>
                                </p:cTn>
                              </p:par>
                            </p:childTnLst>
                          </p:cTn>
                        </p:par>
                        <p:par>
                          <p:cTn id="13" fill="hold">
                            <p:stCondLst>
                              <p:cond delay="1500"/>
                            </p:stCondLst>
                            <p:childTnLst>
                              <p:par>
                                <p:cTn id="14" presetID="10" presetClass="entr" fill="hold" nodeType="afterEffect">
                                  <p:stCondLst>
                                    <p:cond delay="0"/>
                                  </p:stCondLst>
                                  <p:childTnLst>
                                    <p:set>
                                      <p:cBhvr>
                                        <p:cTn id="15" dur="1" fill="hold">
                                          <p:stCondLst>
                                            <p:cond delay="0"/>
                                          </p:stCondLst>
                                        </p:cTn>
                                        <p:tgtEl>
                                          <p:spTgt spid="218">
                                            <p:txEl>
                                              <p:pRg st="0" end="0"/>
                                            </p:txEl>
                                          </p:spTgt>
                                        </p:tgtEl>
                                        <p:attrNameLst>
                                          <p:attrName>style.visibility</p:attrName>
                                        </p:attrNameLst>
                                      </p:cBhvr>
                                      <p:to>
                                        <p:strVal val="visible"/>
                                      </p:to>
                                    </p:set>
                                    <p:animEffect transition="in" filter="dissolve">
                                      <p:cBhvr additive="repl">
                                        <p:cTn id="16" dur="500"/>
                                        <p:tgtEl>
                                          <p:spTgt spid="218">
                                            <p:txEl>
                                              <p:pRg st="0" end="0"/>
                                            </p:txEl>
                                          </p:spTgt>
                                        </p:tgtEl>
                                      </p:cBhvr>
                                    </p:animEffect>
                                  </p:childTnLst>
                                </p:cTn>
                              </p:par>
                            </p:childTnLst>
                          </p:cTn>
                        </p:par>
                      </p:childTnLst>
                    </p:cTn>
                  </p:par>
                  <p:par>
                    <p:cTn id="17" fill="hold">
                      <p:stCondLst>
                        <p:cond delay="indefinite"/>
                      </p:stCondLst>
                      <p:childTnLst>
                        <p:par>
                          <p:cTn id="18" fill="hold" nodeType="afterEffect">
                            <p:stCondLst>
                              <p:cond delay="0"/>
                            </p:stCondLst>
                            <p:childTnLst>
                              <p:par>
                                <p:cTn id="19" presetID="10" presetClass="entr" fill="hold" nodeType="clickEffect">
                                  <p:stCondLst>
                                    <p:cond delay="0"/>
                                  </p:stCondLst>
                                  <p:childTnLst>
                                    <p:set>
                                      <p:cBhvr>
                                        <p:cTn id="20" dur="1" fill="hold">
                                          <p:stCondLst>
                                            <p:cond delay="0"/>
                                          </p:stCondLst>
                                        </p:cTn>
                                        <p:tgtEl>
                                          <p:spTgt spid="218">
                                            <p:txEl>
                                              <p:pRg st="1" end="1"/>
                                            </p:txEl>
                                          </p:spTgt>
                                        </p:tgtEl>
                                        <p:attrNameLst>
                                          <p:attrName>style.visibility</p:attrName>
                                        </p:attrNameLst>
                                      </p:cBhvr>
                                      <p:to>
                                        <p:strVal val="visible"/>
                                      </p:to>
                                    </p:set>
                                    <p:animEffect transition="in" filter="dissolve">
                                      <p:cBhvr additive="repl">
                                        <p:cTn id="21" dur="500"/>
                                        <p:tgtEl>
                                          <p:spTgt spid="218">
                                            <p:txEl>
                                              <p:pRg st="1" end="1"/>
                                            </p:txEl>
                                          </p:spTgt>
                                        </p:tgtEl>
                                      </p:cBhvr>
                                    </p:animEffect>
                                  </p:childTnLst>
                                </p:cTn>
                              </p:par>
                            </p:childTnLst>
                          </p:cTn>
                        </p:par>
                        <p:par>
                          <p:cTn id="22" fill="hold">
                            <p:stCondLst>
                              <p:cond delay="500"/>
                            </p:stCondLst>
                            <p:childTnLst>
                              <p:par>
                                <p:cTn id="23" presetID="10" presetClass="entr" fill="hold" nodeType="afterEffect">
                                  <p:stCondLst>
                                    <p:cond delay="0"/>
                                  </p:stCondLst>
                                  <p:childTnLst>
                                    <p:set>
                                      <p:cBhvr>
                                        <p:cTn id="24" dur="1" fill="hold">
                                          <p:stCondLst>
                                            <p:cond delay="0"/>
                                          </p:stCondLst>
                                        </p:cTn>
                                        <p:tgtEl>
                                          <p:spTgt spid="218">
                                            <p:txEl>
                                              <p:pRg st="2" end="2"/>
                                            </p:txEl>
                                          </p:spTgt>
                                        </p:tgtEl>
                                        <p:attrNameLst>
                                          <p:attrName>style.visibility</p:attrName>
                                        </p:attrNameLst>
                                      </p:cBhvr>
                                      <p:to>
                                        <p:strVal val="visible"/>
                                      </p:to>
                                    </p:set>
                                    <p:animEffect transition="in" filter="dissolve">
                                      <p:cBhvr additive="repl">
                                        <p:cTn id="25" dur="500"/>
                                        <p:tgtEl>
                                          <p:spTgt spid="218">
                                            <p:txEl>
                                              <p:pRg st="2" end="2"/>
                                            </p:txEl>
                                          </p:spTgt>
                                        </p:tgtEl>
                                      </p:cBhvr>
                                    </p:animEffect>
                                  </p:childTnLst>
                                </p:cTn>
                              </p:par>
                            </p:childTnLst>
                          </p:cTn>
                        </p:par>
                        <p:par>
                          <p:cTn id="26" fill="hold" nodeType="afterEffect">
                            <p:stCondLst>
                              <p:cond delay="1000"/>
                            </p:stCondLst>
                            <p:childTnLst>
                              <p:par>
                                <p:cTn id="27" presetID="10" presetClass="entr" fill="hold" nodeType="afterEffect">
                                  <p:stCondLst>
                                    <p:cond delay="0"/>
                                  </p:stCondLst>
                                  <p:childTnLst>
                                    <p:set>
                                      <p:cBhvr>
                                        <p:cTn id="28" dur="1" fill="hold">
                                          <p:stCondLst>
                                            <p:cond delay="0"/>
                                          </p:stCondLst>
                                        </p:cTn>
                                        <p:tgtEl>
                                          <p:spTgt spid="218">
                                            <p:txEl>
                                              <p:pRg st="3" end="3"/>
                                            </p:txEl>
                                          </p:spTgt>
                                        </p:tgtEl>
                                        <p:attrNameLst>
                                          <p:attrName>style.visibility</p:attrName>
                                        </p:attrNameLst>
                                      </p:cBhvr>
                                      <p:to>
                                        <p:strVal val="visible"/>
                                      </p:to>
                                    </p:set>
                                    <p:animEffect transition="in" filter="dissolve">
                                      <p:cBhvr additive="repl">
                                        <p:cTn id="29" dur="500"/>
                                        <p:tgtEl>
                                          <p:spTgt spid="218">
                                            <p:txEl>
                                              <p:pRg st="3" end="3"/>
                                            </p:txEl>
                                          </p:spTgt>
                                        </p:tgtEl>
                                      </p:cBhvr>
                                    </p:animEffect>
                                  </p:childTnLst>
                                </p:cTn>
                              </p:par>
                            </p:childTnLst>
                          </p:cTn>
                        </p:par>
                        <p:par>
                          <p:cTn id="30" fill="hold" nodeType="afterEffect">
                            <p:stCondLst>
                              <p:cond delay="1500"/>
                            </p:stCondLst>
                            <p:childTnLst>
                              <p:par>
                                <p:cTn id="31" presetID="10" presetClass="entr" fill="hold" nodeType="afterEffect">
                                  <p:stCondLst>
                                    <p:cond delay="0"/>
                                  </p:stCondLst>
                                  <p:childTnLst>
                                    <p:set>
                                      <p:cBhvr>
                                        <p:cTn id="32" dur="1" fill="hold">
                                          <p:stCondLst>
                                            <p:cond delay="0"/>
                                          </p:stCondLst>
                                        </p:cTn>
                                        <p:tgtEl>
                                          <p:spTgt spid="218">
                                            <p:txEl>
                                              <p:pRg st="4" end="4"/>
                                            </p:txEl>
                                          </p:spTgt>
                                        </p:tgtEl>
                                        <p:attrNameLst>
                                          <p:attrName>style.visibility</p:attrName>
                                        </p:attrNameLst>
                                      </p:cBhvr>
                                      <p:to>
                                        <p:strVal val="visible"/>
                                      </p:to>
                                    </p:set>
                                    <p:animEffect transition="in" filter="dissolve">
                                      <p:cBhvr additive="repl">
                                        <p:cTn id="33" dur="500"/>
                                        <p:tgtEl>
                                          <p:spTgt spid="218">
                                            <p:txEl>
                                              <p:pRg st="4" end="4"/>
                                            </p:txEl>
                                          </p:spTgt>
                                        </p:tgtEl>
                                      </p:cBhvr>
                                    </p:animEffect>
                                  </p:childTnLst>
                                </p:cTn>
                              </p:par>
                            </p:childTnLst>
                          </p:cTn>
                        </p:par>
                        <p:par>
                          <p:cTn id="34" fill="hold">
                            <p:stCondLst>
                              <p:cond delay="2000"/>
                            </p:stCondLst>
                            <p:childTnLst>
                              <p:par>
                                <p:cTn id="35" presetID="10" presetClass="entr" fill="hold" nodeType="afterEffect">
                                  <p:stCondLst>
                                    <p:cond delay="0"/>
                                  </p:stCondLst>
                                  <p:childTnLst>
                                    <p:set>
                                      <p:cBhvr>
                                        <p:cTn id="36" dur="1" fill="hold">
                                          <p:stCondLst>
                                            <p:cond delay="0"/>
                                          </p:stCondLst>
                                        </p:cTn>
                                        <p:tgtEl>
                                          <p:spTgt spid="218">
                                            <p:txEl>
                                              <p:pRg st="5" end="5"/>
                                            </p:txEl>
                                          </p:spTgt>
                                        </p:tgtEl>
                                        <p:attrNameLst>
                                          <p:attrName>style.visibility</p:attrName>
                                        </p:attrNameLst>
                                      </p:cBhvr>
                                      <p:to>
                                        <p:strVal val="visible"/>
                                      </p:to>
                                    </p:set>
                                    <p:animEffect transition="in" filter="dissolve">
                                      <p:cBhvr additive="repl">
                                        <p:cTn id="37" dur="500"/>
                                        <p:tgtEl>
                                          <p:spTgt spid="218">
                                            <p:txEl>
                                              <p:pRg st="5" end="5"/>
                                            </p:txEl>
                                          </p:spTgt>
                                        </p:tgtEl>
                                      </p:cBhvr>
                                    </p:animEffect>
                                  </p:childTnLst>
                                </p:cTn>
                              </p:par>
                            </p:childTnLst>
                          </p:cTn>
                        </p:par>
                        <p:par>
                          <p:cTn id="38" fill="hold" nodeType="afterEffect">
                            <p:stCondLst>
                              <p:cond delay="2500"/>
                            </p:stCondLst>
                            <p:childTnLst>
                              <p:par>
                                <p:cTn id="39" presetID="10" presetClass="entr" fill="hold" nodeType="afterEffect">
                                  <p:stCondLst>
                                    <p:cond delay="0"/>
                                  </p:stCondLst>
                                  <p:childTnLst>
                                    <p:set>
                                      <p:cBhvr>
                                        <p:cTn id="40" dur="1" fill="hold">
                                          <p:stCondLst>
                                            <p:cond delay="0"/>
                                          </p:stCondLst>
                                        </p:cTn>
                                        <p:tgtEl>
                                          <p:spTgt spid="218">
                                            <p:txEl>
                                              <p:pRg st="6" end="6"/>
                                            </p:txEl>
                                          </p:spTgt>
                                        </p:tgtEl>
                                        <p:attrNameLst>
                                          <p:attrName>style.visibility</p:attrName>
                                        </p:attrNameLst>
                                      </p:cBhvr>
                                      <p:to>
                                        <p:strVal val="visible"/>
                                      </p:to>
                                    </p:set>
                                    <p:animEffect transition="in" filter="dissolve">
                                      <p:cBhvr additive="repl">
                                        <p:cTn id="41" dur="500"/>
                                        <p:tgtEl>
                                          <p:spTgt spid="2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AutoShape 3"/>
          <p:cNvSpPr/>
          <p:nvPr/>
        </p:nvSpPr>
        <p:spPr>
          <a:xfrm>
            <a:off x="325440" y="1920960"/>
            <a:ext cx="4462200" cy="460404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marL="179280" indent="-179280">
              <a:lnSpc>
                <a:spcPct val="100000"/>
              </a:lnSpc>
              <a:spcBef>
                <a:spcPts val="439"/>
              </a:spcBef>
              <a:spcAft>
                <a:spcPts val="601"/>
              </a:spcAft>
              <a:buClr>
                <a:srgbClr val="FFFFFF"/>
              </a:buClr>
              <a:buFont typeface="Symbol" charset="2"/>
              <a:buChar char=""/>
            </a:pPr>
            <a:r>
              <a:rPr lang="en-US" sz="2200" b="0" strike="noStrike" spc="-1" dirty="0">
                <a:solidFill>
                  <a:srgbClr val="FFFFFF"/>
                </a:solidFill>
                <a:latin typeface="Calibri"/>
                <a:ea typeface="SimSun"/>
              </a:rPr>
              <a:t>We cover 7pm to 7am, every day, 365 days per year.</a:t>
            </a:r>
            <a:endParaRPr lang="en-GB" sz="2200" b="0" strike="noStrike" spc="-1" dirty="0">
              <a:latin typeface="Arial"/>
            </a:endParaRPr>
          </a:p>
          <a:p>
            <a:pPr marL="179280" indent="-179280">
              <a:lnSpc>
                <a:spcPct val="100000"/>
              </a:lnSpc>
              <a:spcBef>
                <a:spcPts val="439"/>
              </a:spcBef>
              <a:spcAft>
                <a:spcPts val="601"/>
              </a:spcAft>
              <a:buClr>
                <a:srgbClr val="FFFFFF"/>
              </a:buClr>
              <a:buFont typeface="Symbol" charset="2"/>
              <a:buChar char=""/>
            </a:pPr>
            <a:r>
              <a:rPr lang="en-US" sz="2200" b="0" strike="noStrike" spc="-1" dirty="0">
                <a:solidFill>
                  <a:srgbClr val="FFFFFF"/>
                </a:solidFill>
                <a:latin typeface="Calibri"/>
                <a:ea typeface="SimSun"/>
              </a:rPr>
              <a:t>We also work around the clock on weekends &amp; public holidays</a:t>
            </a:r>
            <a:endParaRPr lang="en-GB" sz="2200" b="0" strike="noStrike" spc="-1" dirty="0">
              <a:latin typeface="Arial"/>
            </a:endParaRPr>
          </a:p>
          <a:p>
            <a:pPr marL="179280" indent="-179280">
              <a:lnSpc>
                <a:spcPct val="100000"/>
              </a:lnSpc>
              <a:spcBef>
                <a:spcPts val="439"/>
              </a:spcBef>
              <a:spcAft>
                <a:spcPts val="601"/>
              </a:spcAft>
              <a:buClr>
                <a:srgbClr val="FFFFFF"/>
              </a:buClr>
              <a:buFont typeface="Symbol" charset="2"/>
              <a:buChar char=""/>
            </a:pPr>
            <a:r>
              <a:rPr lang="en-US" sz="2200" b="0" strike="noStrike" spc="-1" dirty="0">
                <a:solidFill>
                  <a:srgbClr val="FFFFFF"/>
                </a:solidFill>
                <a:latin typeface="Calibri"/>
                <a:ea typeface="SimSun"/>
              </a:rPr>
              <a:t>We cover Northumberland, Tyne &amp; Wear, County Durham and Darlington</a:t>
            </a:r>
            <a:r>
              <a:rPr lang="en-US" sz="2200" b="0" strike="noStrike" spc="-1" dirty="0">
                <a:solidFill>
                  <a:srgbClr val="FFFF00"/>
                </a:solidFill>
                <a:latin typeface="Calibri"/>
                <a:ea typeface="SimSun"/>
              </a:rPr>
              <a:t>.</a:t>
            </a:r>
            <a:endParaRPr lang="en-GB" sz="2200" b="0" strike="noStrike" spc="-1" dirty="0">
              <a:latin typeface="Arial"/>
            </a:endParaRPr>
          </a:p>
          <a:p>
            <a:pPr marL="179280" indent="-179280">
              <a:lnSpc>
                <a:spcPct val="100000"/>
              </a:lnSpc>
              <a:spcBef>
                <a:spcPts val="400"/>
              </a:spcBef>
              <a:spcAft>
                <a:spcPts val="601"/>
              </a:spcAft>
              <a:buClr>
                <a:srgbClr val="000000"/>
              </a:buClr>
              <a:buFont typeface="Symbol" charset="2"/>
              <a:buChar char=""/>
            </a:pPr>
            <a:r>
              <a:rPr lang="en-US" sz="2000" b="0" strike="noStrike" spc="-1" dirty="0">
                <a:solidFill>
                  <a:srgbClr val="000000"/>
                </a:solidFill>
                <a:latin typeface="Calibri"/>
                <a:ea typeface="SimSun"/>
              </a:rPr>
              <a:t>From Berwick to Darlington &amp; DTV</a:t>
            </a:r>
            <a:br>
              <a:rPr dirty="0"/>
            </a:br>
            <a:r>
              <a:rPr lang="en-US" sz="2000" b="0" strike="noStrike" spc="-1" dirty="0">
                <a:solidFill>
                  <a:srgbClr val="000000"/>
                </a:solidFill>
                <a:latin typeface="Calibri"/>
                <a:ea typeface="SimSun"/>
              </a:rPr>
              <a:t>thru Barnard Castle, &amp;  </a:t>
            </a:r>
            <a:r>
              <a:rPr lang="en-US" sz="2000" b="0" strike="noStrike" spc="-1" dirty="0" err="1">
                <a:solidFill>
                  <a:srgbClr val="000000"/>
                </a:solidFill>
                <a:latin typeface="Calibri"/>
                <a:ea typeface="SimSun"/>
              </a:rPr>
              <a:t>Hexham</a:t>
            </a:r>
            <a:r>
              <a:rPr lang="en-US" sz="2000" b="0" strike="noStrike" spc="-1" dirty="0">
                <a:solidFill>
                  <a:srgbClr val="000000"/>
                </a:solidFill>
                <a:latin typeface="Calibri"/>
                <a:ea typeface="SimSun"/>
              </a:rPr>
              <a:t> to Sunderland and North Tyneside </a:t>
            </a:r>
            <a:endParaRPr lang="en-GB" sz="2000" b="0" strike="noStrike" spc="-1" dirty="0">
              <a:latin typeface="Arial"/>
            </a:endParaRPr>
          </a:p>
        </p:txBody>
      </p:sp>
      <p:sp>
        <p:nvSpPr>
          <p:cNvPr id="225" name="PlaceHolder 1"/>
          <p:cNvSpPr>
            <a:spLocks noGrp="1"/>
          </p:cNvSpPr>
          <p:nvPr>
            <p:ph type="title"/>
          </p:nvPr>
        </p:nvSpPr>
        <p:spPr>
          <a:xfrm>
            <a:off x="1850834" y="1052640"/>
            <a:ext cx="4233526" cy="791640"/>
          </a:xfrm>
          <a:prstGeom prst="rect">
            <a:avLst/>
          </a:prstGeom>
          <a:noFill/>
          <a:ln w="0">
            <a:noFill/>
          </a:ln>
        </p:spPr>
        <p:txBody>
          <a:bodyPr numCol="1" spcCol="0" anchor="ctr">
            <a:noAutofit/>
          </a:bodyPr>
          <a:lstStyle/>
          <a:p>
            <a:pPr>
              <a:lnSpc>
                <a:spcPct val="100000"/>
              </a:lnSpc>
            </a:pPr>
            <a:r>
              <a:rPr lang="en-US" sz="3200" b="0" strike="noStrike" spc="-1" dirty="0">
                <a:solidFill>
                  <a:srgbClr val="FFFFFF"/>
                </a:solidFill>
                <a:latin typeface="Calibri"/>
                <a:ea typeface="SimSun"/>
              </a:rPr>
              <a:t>Our Coverage:</a:t>
            </a:r>
            <a:endParaRPr lang="en-GB" sz="3200" b="0" strike="noStrike" spc="-1" dirty="0">
              <a:solidFill>
                <a:srgbClr val="000000"/>
              </a:solidFill>
              <a:latin typeface="Arial"/>
            </a:endParaRPr>
          </a:p>
        </p:txBody>
      </p:sp>
      <p:pic>
        <p:nvPicPr>
          <p:cNvPr id="226" name="Picture 2"/>
          <p:cNvPicPr/>
          <p:nvPr/>
        </p:nvPicPr>
        <p:blipFill>
          <a:blip r:embed="rId3"/>
          <a:stretch/>
        </p:blipFill>
        <p:spPr>
          <a:xfrm>
            <a:off x="5036040" y="2057760"/>
            <a:ext cx="3729240" cy="4251240"/>
          </a:xfrm>
          <a:prstGeom prst="rect">
            <a:avLst/>
          </a:prstGeom>
          <a:ln w="19050">
            <a:solidFill>
              <a:srgbClr val="000000"/>
            </a:solidFill>
            <a:round/>
          </a:ln>
        </p:spPr>
      </p:pic>
      <p:grpSp>
        <p:nvGrpSpPr>
          <p:cNvPr id="227" name="Group 11"/>
          <p:cNvGrpSpPr/>
          <p:nvPr/>
        </p:nvGrpSpPr>
        <p:grpSpPr>
          <a:xfrm>
            <a:off x="325440" y="128880"/>
            <a:ext cx="5949000" cy="1245960"/>
            <a:chOff x="325440" y="128880"/>
            <a:chExt cx="5949000" cy="1245960"/>
          </a:xfrm>
        </p:grpSpPr>
        <p:sp>
          <p:nvSpPr>
            <p:cNvPr id="228" name="Rounded Rectangle 12"/>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229" name="TextBox 13"/>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230" name="Picture 14"/>
            <p:cNvPicPr/>
            <p:nvPr/>
          </p:nvPicPr>
          <p:blipFill>
            <a:blip r:embed="rId4"/>
            <a:stretch/>
          </p:blipFill>
          <p:spPr>
            <a:xfrm>
              <a:off x="325440" y="128880"/>
              <a:ext cx="1245960" cy="1245960"/>
            </a:xfrm>
            <a:prstGeom prst="rect">
              <a:avLst/>
            </a:prstGeom>
            <a:ln w="0">
              <a:noFill/>
            </a:ln>
          </p:spPr>
        </p:pic>
      </p:grpSp>
      <p:sp>
        <p:nvSpPr>
          <p:cNvPr id="231" name="Rounded Rectangle 15"/>
          <p:cNvSpPr/>
          <p:nvPr/>
        </p:nvSpPr>
        <p:spPr>
          <a:xfrm>
            <a:off x="7956360" y="297720"/>
            <a:ext cx="1007640" cy="907920"/>
          </a:xfrm>
          <a:prstGeom prst="roundRect">
            <a:avLst>
              <a:gd name="adj" fmla="val 16667"/>
            </a:avLst>
          </a:prstGeom>
          <a:blipFill rotWithShape="0">
            <a:blip r:embed="rId5"/>
            <a:srcRect/>
            <a:stretch/>
          </a:blipFill>
          <a:ln w="9525">
            <a:solidFill>
              <a:srgbClr val="000000"/>
            </a:solidFill>
            <a:round/>
          </a:ln>
        </p:spPr>
        <p:style>
          <a:lnRef idx="0">
            <a:scrgbClr r="0" g="0" b="0"/>
          </a:lnRef>
          <a:fillRef idx="0">
            <a:scrgbClr r="0" g="0" b="0"/>
          </a:fillRef>
          <a:effectRef idx="0">
            <a:scrgbClr r="0" g="0" b="0"/>
          </a:effectRef>
          <a:fontRef idx="minor"/>
        </p:style>
      </p:sp>
      <p:pic>
        <p:nvPicPr>
          <p:cNvPr id="232" name="Picture 3"/>
          <p:cNvPicPr/>
          <p:nvPr/>
        </p:nvPicPr>
        <p:blipFill>
          <a:blip r:embed="rId6"/>
          <a:stretch/>
        </p:blipFill>
        <p:spPr>
          <a:xfrm>
            <a:off x="5004000" y="2280960"/>
            <a:ext cx="3729240" cy="3729240"/>
          </a:xfrm>
          <a:prstGeom prst="rect">
            <a:avLst/>
          </a:prstGeom>
          <a:ln w="0">
            <a:noFill/>
          </a:ln>
        </p:spPr>
      </p:pic>
      <p:sp>
        <p:nvSpPr>
          <p:cNvPr id="233" name="AutoShape 3"/>
          <p:cNvSpPr/>
          <p:nvPr/>
        </p:nvSpPr>
        <p:spPr>
          <a:xfrm>
            <a:off x="325440" y="1920960"/>
            <a:ext cx="4462200" cy="460404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marL="179280" indent="-179280">
              <a:lnSpc>
                <a:spcPct val="100000"/>
              </a:lnSpc>
              <a:spcBef>
                <a:spcPts val="439"/>
              </a:spcBef>
              <a:spcAft>
                <a:spcPts val="601"/>
              </a:spcAft>
              <a:buClr>
                <a:srgbClr val="FFFFFF"/>
              </a:buClr>
              <a:buFont typeface="Symbol" charset="2"/>
              <a:buChar char=""/>
            </a:pPr>
            <a:r>
              <a:rPr lang="en-US" sz="2200" b="0" strike="noStrike" spc="-1" dirty="0">
                <a:solidFill>
                  <a:srgbClr val="FFFFFF"/>
                </a:solidFill>
                <a:latin typeface="Calibri"/>
                <a:ea typeface="SimSun"/>
              </a:rPr>
              <a:t>We cover 7pm to 7am, every day, 365 days per year.</a:t>
            </a:r>
            <a:endParaRPr lang="en-GB" sz="2200" b="0" strike="noStrike" spc="-1" dirty="0">
              <a:latin typeface="Arial"/>
            </a:endParaRPr>
          </a:p>
          <a:p>
            <a:pPr marL="179280" indent="-179280">
              <a:lnSpc>
                <a:spcPct val="100000"/>
              </a:lnSpc>
              <a:spcBef>
                <a:spcPts val="439"/>
              </a:spcBef>
              <a:spcAft>
                <a:spcPts val="601"/>
              </a:spcAft>
              <a:buClr>
                <a:srgbClr val="FFFFFF"/>
              </a:buClr>
              <a:buFont typeface="Symbol" charset="2"/>
              <a:buChar char=""/>
            </a:pPr>
            <a:r>
              <a:rPr lang="en-US" sz="2200" b="0" strike="noStrike" spc="-1" dirty="0">
                <a:solidFill>
                  <a:srgbClr val="FFFFFF"/>
                </a:solidFill>
                <a:latin typeface="Calibri"/>
                <a:ea typeface="SimSun"/>
              </a:rPr>
              <a:t>We also work around the clock on weekends &amp; public holidays</a:t>
            </a:r>
            <a:endParaRPr lang="en-GB" sz="2200" b="0" strike="noStrike" spc="-1" dirty="0">
              <a:latin typeface="Arial"/>
            </a:endParaRPr>
          </a:p>
          <a:p>
            <a:pPr marL="179280" indent="-179280">
              <a:lnSpc>
                <a:spcPct val="100000"/>
              </a:lnSpc>
              <a:spcBef>
                <a:spcPts val="439"/>
              </a:spcBef>
              <a:spcAft>
                <a:spcPts val="601"/>
              </a:spcAft>
              <a:buClr>
                <a:srgbClr val="FFFFFF"/>
              </a:buClr>
              <a:buFont typeface="Symbol" charset="2"/>
              <a:buChar char=""/>
            </a:pPr>
            <a:r>
              <a:rPr lang="en-US" sz="2200" b="0" strike="noStrike" spc="-1" dirty="0">
                <a:solidFill>
                  <a:srgbClr val="FFFFFF"/>
                </a:solidFill>
                <a:latin typeface="Calibri"/>
                <a:ea typeface="SimSun"/>
              </a:rPr>
              <a:t>We cover Northumberland, Tyne &amp; Wear, County Durham and Darlington</a:t>
            </a:r>
            <a:r>
              <a:rPr lang="en-US" sz="2200" b="0" strike="noStrike" spc="-1" dirty="0">
                <a:solidFill>
                  <a:srgbClr val="FFFF00"/>
                </a:solidFill>
                <a:latin typeface="Calibri"/>
                <a:ea typeface="SimSun"/>
              </a:rPr>
              <a:t>.</a:t>
            </a:r>
            <a:endParaRPr lang="en-GB" sz="2200" b="0" strike="noStrike" spc="-1" dirty="0">
              <a:latin typeface="Arial"/>
            </a:endParaRPr>
          </a:p>
          <a:p>
            <a:pPr marL="179280" indent="-179280">
              <a:lnSpc>
                <a:spcPct val="100000"/>
              </a:lnSpc>
              <a:spcBef>
                <a:spcPts val="400"/>
              </a:spcBef>
              <a:spcAft>
                <a:spcPts val="601"/>
              </a:spcAft>
              <a:buClr>
                <a:srgbClr val="FFFFFF"/>
              </a:buClr>
              <a:buFont typeface="Symbol" charset="2"/>
              <a:buChar char=""/>
            </a:pPr>
            <a:r>
              <a:rPr lang="en-US" sz="2000" b="0" strike="noStrike" spc="-1" dirty="0">
                <a:solidFill>
                  <a:srgbClr val="FFFFFF"/>
                </a:solidFill>
                <a:latin typeface="Calibri"/>
                <a:ea typeface="SimSun"/>
              </a:rPr>
              <a:t>From Berwick to Darlington &amp; DTV</a:t>
            </a:r>
            <a:br>
              <a:rPr dirty="0"/>
            </a:br>
            <a:r>
              <a:rPr lang="en-US" sz="2000" b="0" strike="noStrike" spc="-1" dirty="0">
                <a:solidFill>
                  <a:srgbClr val="FFFFFF"/>
                </a:solidFill>
                <a:latin typeface="Calibri"/>
                <a:ea typeface="SimSun"/>
              </a:rPr>
              <a:t>thru Barnard Castle, &amp;  </a:t>
            </a:r>
            <a:r>
              <a:rPr lang="en-US" sz="2000" b="0" strike="noStrike" spc="-1" dirty="0" err="1">
                <a:solidFill>
                  <a:srgbClr val="FFFFFF"/>
                </a:solidFill>
                <a:latin typeface="Calibri"/>
                <a:ea typeface="SimSun"/>
              </a:rPr>
              <a:t>Hexham</a:t>
            </a:r>
            <a:r>
              <a:rPr lang="en-US" sz="2000" b="0" strike="noStrike" spc="-1" dirty="0">
                <a:solidFill>
                  <a:srgbClr val="FFFFFF"/>
                </a:solidFill>
                <a:latin typeface="Calibri"/>
                <a:ea typeface="SimSun"/>
              </a:rPr>
              <a:t> to Sunderland and North Tyneside</a:t>
            </a:r>
            <a:r>
              <a:rPr lang="en-US" sz="2000" b="0" strike="noStrike" spc="-1" dirty="0">
                <a:solidFill>
                  <a:srgbClr val="FF0000"/>
                </a:solidFill>
                <a:latin typeface="Calibri"/>
                <a:ea typeface="SimSun"/>
              </a:rPr>
              <a:t>.</a:t>
            </a:r>
            <a:r>
              <a:rPr lang="en-US" sz="2000" b="0" strike="noStrike" spc="-1" dirty="0">
                <a:solidFill>
                  <a:srgbClr val="FFFFFF"/>
                </a:solidFill>
                <a:latin typeface="Calibri"/>
                <a:ea typeface="SimSun"/>
              </a:rPr>
              <a:t> </a:t>
            </a:r>
            <a:endParaRPr lang="en-GB" sz="20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53" presetClass="entr" fill="hold" nodeType="withEffect">
                                  <p:stCondLst>
                                    <p:cond delay="500"/>
                                  </p:stCondLst>
                                  <p:childTnLst>
                                    <p:set>
                                      <p:cBhvr>
                                        <p:cTn id="6" dur="1" fill="hold">
                                          <p:stCondLst>
                                            <p:cond delay="0"/>
                                          </p:stCondLst>
                                        </p:cTn>
                                        <p:tgtEl>
                                          <p:spTgt spid="224"/>
                                        </p:tgtEl>
                                        <p:attrNameLst>
                                          <p:attrName>style.visibility</p:attrName>
                                        </p:attrNameLst>
                                      </p:cBhvr>
                                      <p:to>
                                        <p:strVal val="visible"/>
                                      </p:to>
                                    </p:set>
                                    <p:anim calcmode="lin" valueType="num">
                                      <p:cBhvr additive="repl">
                                        <p:cTn id="7" dur="1000" fill="hold"/>
                                        <p:tgtEl>
                                          <p:spTgt spid="224"/>
                                        </p:tgtEl>
                                        <p:attrNameLst>
                                          <p:attrName>ppt_w</p:attrName>
                                        </p:attrNameLst>
                                      </p:cBhvr>
                                      <p:tavLst>
                                        <p:tav tm="0">
                                          <p:val>
                                            <p:fltVal val="0"/>
                                          </p:val>
                                        </p:tav>
                                        <p:tav tm="100000">
                                          <p:val>
                                            <p:strVal val="#ppt_w"/>
                                          </p:val>
                                        </p:tav>
                                      </p:tavLst>
                                    </p:anim>
                                    <p:anim calcmode="lin" valueType="num">
                                      <p:cBhvr additive="repl">
                                        <p:cTn id="8" dur="1000" fill="hold"/>
                                        <p:tgtEl>
                                          <p:spTgt spid="224"/>
                                        </p:tgtEl>
                                        <p:attrNameLst>
                                          <p:attrName>ppt_h</p:attrName>
                                        </p:attrNameLst>
                                      </p:cBhvr>
                                      <p:tavLst>
                                        <p:tav tm="0">
                                          <p:val>
                                            <p:fltVal val="0"/>
                                          </p:val>
                                        </p:tav>
                                        <p:tav tm="100000">
                                          <p:val>
                                            <p:strVal val="#ppt_h"/>
                                          </p:val>
                                        </p:tav>
                                      </p:tavLst>
                                    </p:anim>
                                    <p:animEffect transition="in" filter="dissolve">
                                      <p:cBhvr additive="repl">
                                        <p:cTn id="9" dur="1000"/>
                                        <p:tgtEl>
                                          <p:spTgt spid="224"/>
                                        </p:tgtEl>
                                      </p:cBhvr>
                                    </p:animEffect>
                                  </p:childTnLst>
                                </p:cTn>
                              </p:par>
                            </p:childTnLst>
                          </p:cTn>
                        </p:par>
                        <p:par>
                          <p:cTn id="10" fill="hold" nodeType="afterEffect">
                            <p:stCondLst>
                              <p:cond delay="1500"/>
                            </p:stCondLst>
                            <p:childTnLst>
                              <p:par>
                                <p:cTn id="11" presetID="10" presetClass="entr" fill="hold" nodeType="afterEffect">
                                  <p:stCondLst>
                                    <p:cond delay="0"/>
                                  </p:stCondLst>
                                  <p:childTnLst>
                                    <p:set>
                                      <p:cBhvr>
                                        <p:cTn id="12" dur="1" fill="hold">
                                          <p:stCondLst>
                                            <p:cond delay="0"/>
                                          </p:stCondLst>
                                        </p:cTn>
                                        <p:tgtEl>
                                          <p:spTgt spid="225"/>
                                        </p:tgtEl>
                                        <p:attrNameLst>
                                          <p:attrName>style.visibility</p:attrName>
                                        </p:attrNameLst>
                                      </p:cBhvr>
                                      <p:to>
                                        <p:strVal val="visible"/>
                                      </p:to>
                                    </p:set>
                                    <p:animEffect transition="in" filter="dissolve">
                                      <p:cBhvr additive="repl">
                                        <p:cTn id="13" dur="500"/>
                                        <p:tgtEl>
                                          <p:spTgt spid="225"/>
                                        </p:tgtEl>
                                      </p:cBhvr>
                                    </p:animEffect>
                                  </p:childTnLst>
                                </p:cTn>
                              </p:par>
                            </p:childTnLst>
                          </p:cTn>
                        </p:par>
                        <p:par>
                          <p:cTn id="14" fill="hold">
                            <p:stCondLst>
                              <p:cond delay="2000"/>
                            </p:stCondLst>
                            <p:childTnLst>
                              <p:par>
                                <p:cTn id="15" presetID="10" presetClass="entr" fill="hold" nodeType="afterEffect">
                                  <p:stCondLst>
                                    <p:cond delay="0"/>
                                  </p:stCondLst>
                                  <p:childTnLst>
                                    <p:set>
                                      <p:cBhvr>
                                        <p:cTn id="16" dur="1" fill="hold">
                                          <p:stCondLst>
                                            <p:cond delay="0"/>
                                          </p:stCondLst>
                                        </p:cTn>
                                        <p:tgtEl>
                                          <p:spTgt spid="226"/>
                                        </p:tgtEl>
                                        <p:attrNameLst>
                                          <p:attrName>style.visibility</p:attrName>
                                        </p:attrNameLst>
                                      </p:cBhvr>
                                      <p:to>
                                        <p:strVal val="visible"/>
                                      </p:to>
                                    </p:set>
                                    <p:animEffect transition="in" filter="fade">
                                      <p:cBhvr additive="repl">
                                        <p:cTn id="17" dur="2000"/>
                                        <p:tgtEl>
                                          <p:spTgt spid="2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fill="hold" nodeType="clickEffect">
                                  <p:stCondLst>
                                    <p:cond delay="0"/>
                                  </p:stCondLst>
                                  <p:childTnLst>
                                    <p:set>
                                      <p:cBhvr>
                                        <p:cTn id="21" dur="1" fill="hold">
                                          <p:stCondLst>
                                            <p:cond delay="0"/>
                                          </p:stCondLst>
                                        </p:cTn>
                                        <p:tgtEl>
                                          <p:spTgt spid="226"/>
                                        </p:tgtEl>
                                        <p:attrNameLst>
                                          <p:attrName>style.visibility</p:attrName>
                                        </p:attrNameLst>
                                      </p:cBhvr>
                                      <p:to>
                                        <p:strVal val="hidden"/>
                                      </p:to>
                                    </p:set>
                                  </p:childTnLst>
                                </p:cTn>
                              </p:par>
                              <p:par>
                                <p:cTn id="22" presetID="1" presetClass="entr" fill="hold" nodeType="withEffect">
                                  <p:stCondLst>
                                    <p:cond delay="0"/>
                                  </p:stCondLst>
                                  <p:childTnLst>
                                    <p:set>
                                      <p:cBhvr>
                                        <p:cTn id="23" dur="1" fill="hold">
                                          <p:stCondLst>
                                            <p:cond delay="0"/>
                                          </p:stCondLst>
                                        </p:cTn>
                                        <p:tgtEl>
                                          <p:spTgt spid="233"/>
                                        </p:tgtEl>
                                        <p:attrNameLst>
                                          <p:attrName>style.visibility</p:attrName>
                                        </p:attrNameLst>
                                      </p:cBhvr>
                                      <p:to>
                                        <p:strVal val="visible"/>
                                      </p:to>
                                    </p:set>
                                  </p:childTnLst>
                                </p:cTn>
                              </p:par>
                            </p:childTnLst>
                          </p:cTn>
                        </p:par>
                        <p:par>
                          <p:cTn id="24" fill="hold">
                            <p:stCondLst>
                              <p:cond delay="0"/>
                            </p:stCondLst>
                            <p:childTnLst>
                              <p:par>
                                <p:cTn id="25" presetID="10" presetClass="entr" fill="hold" nodeType="afterEffect">
                                  <p:stCondLst>
                                    <p:cond delay="0"/>
                                  </p:stCondLst>
                                  <p:childTnLst>
                                    <p:set>
                                      <p:cBhvr>
                                        <p:cTn id="26" dur="1" fill="hold">
                                          <p:stCondLst>
                                            <p:cond delay="0"/>
                                          </p:stCondLst>
                                        </p:cTn>
                                        <p:tgtEl>
                                          <p:spTgt spid="232"/>
                                        </p:tgtEl>
                                        <p:attrNameLst>
                                          <p:attrName>style.visibility</p:attrName>
                                        </p:attrNameLst>
                                      </p:cBhvr>
                                      <p:to>
                                        <p:strVal val="visible"/>
                                      </p:to>
                                    </p:set>
                                    <p:animEffect transition="in" filter="fade">
                                      <p:cBhvr additive="repl">
                                        <p:cTn id="27"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AutoShape 3"/>
          <p:cNvSpPr/>
          <p:nvPr/>
        </p:nvSpPr>
        <p:spPr>
          <a:xfrm>
            <a:off x="325440" y="1920960"/>
            <a:ext cx="8567280" cy="438588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marL="182520" indent="-182520">
              <a:lnSpc>
                <a:spcPct val="100000"/>
              </a:lnSpc>
              <a:spcBef>
                <a:spcPts val="601"/>
              </a:spcBef>
              <a:spcAft>
                <a:spcPts val="601"/>
              </a:spcAft>
              <a:buClr>
                <a:srgbClr val="FFFFFF"/>
              </a:buClr>
              <a:buFont typeface="Symbol" charset="2"/>
              <a:buChar char=""/>
            </a:pPr>
            <a:r>
              <a:rPr lang="en-US" sz="2400" b="0" strike="noStrike" spc="-1" dirty="0">
                <a:solidFill>
                  <a:srgbClr val="FFFFFF"/>
                </a:solidFill>
                <a:latin typeface="Calibri"/>
                <a:ea typeface="SimSun"/>
              </a:rPr>
              <a:t>Our service is completely free of charge to the NHS</a:t>
            </a:r>
            <a:endParaRPr lang="en-GB" sz="2400" b="0" strike="noStrike" spc="-1" dirty="0">
              <a:latin typeface="Arial"/>
            </a:endParaRPr>
          </a:p>
          <a:p>
            <a:pPr marL="182520" indent="-182520">
              <a:lnSpc>
                <a:spcPct val="100000"/>
              </a:lnSpc>
              <a:spcBef>
                <a:spcPts val="601"/>
              </a:spcBef>
              <a:spcAft>
                <a:spcPts val="601"/>
              </a:spcAft>
              <a:buClr>
                <a:srgbClr val="FFFFFF"/>
              </a:buClr>
              <a:buFont typeface="Symbol" charset="2"/>
              <a:buChar char=""/>
            </a:pPr>
            <a:r>
              <a:rPr lang="en-US" sz="2400" b="0" strike="noStrike" spc="-1" dirty="0">
                <a:solidFill>
                  <a:srgbClr val="FFFFFF"/>
                </a:solidFill>
                <a:latin typeface="Calibri"/>
                <a:ea typeface="SimSun"/>
              </a:rPr>
              <a:t>Nobody takes a salary..... every member works for free.</a:t>
            </a:r>
            <a:endParaRPr lang="en-GB" sz="2400" b="0" strike="noStrike" spc="-1" dirty="0">
              <a:latin typeface="Arial"/>
            </a:endParaRPr>
          </a:p>
          <a:p>
            <a:pPr marL="182520" indent="-182520">
              <a:lnSpc>
                <a:spcPct val="100000"/>
              </a:lnSpc>
              <a:spcBef>
                <a:spcPts val="601"/>
              </a:spcBef>
              <a:spcAft>
                <a:spcPts val="601"/>
              </a:spcAft>
              <a:buClr>
                <a:srgbClr val="FFFFFF"/>
              </a:buClr>
              <a:buFont typeface="Symbol" charset="2"/>
              <a:buChar char=""/>
            </a:pPr>
            <a:r>
              <a:rPr lang="en-US" sz="2400" b="0" strike="noStrike" spc="-1" dirty="0">
                <a:solidFill>
                  <a:srgbClr val="FFFFFF"/>
                </a:solidFill>
                <a:latin typeface="Calibri"/>
                <a:ea typeface="SimSun"/>
              </a:rPr>
              <a:t>Funded wholly by donations from the general public, sponsorship &amp; events. No government or NHS contribution.</a:t>
            </a:r>
            <a:endParaRPr lang="en-GB" sz="2400" b="0" strike="noStrike" spc="-1" dirty="0">
              <a:latin typeface="Arial"/>
            </a:endParaRPr>
          </a:p>
          <a:p>
            <a:pPr marL="182520" indent="-182520">
              <a:lnSpc>
                <a:spcPct val="100000"/>
              </a:lnSpc>
              <a:spcBef>
                <a:spcPts val="601"/>
              </a:spcBef>
              <a:spcAft>
                <a:spcPts val="601"/>
              </a:spcAft>
              <a:buClr>
                <a:srgbClr val="FFFFFF"/>
              </a:buClr>
              <a:buFont typeface="Symbol" charset="2"/>
              <a:buChar char=""/>
            </a:pPr>
            <a:r>
              <a:rPr lang="en-US" sz="2400" b="0" strike="noStrike" spc="-1" dirty="0">
                <a:solidFill>
                  <a:srgbClr val="FFFFFF"/>
                </a:solidFill>
                <a:latin typeface="Calibri"/>
                <a:ea typeface="SimSun"/>
              </a:rPr>
              <a:t>Hundreds of Thousands of £££s saved in taxi &amp; courier costs - which can be re-invested into patient care, equipment, extra nurses etc.</a:t>
            </a:r>
            <a:endParaRPr lang="en-GB" sz="2400" b="0" strike="noStrike" spc="-1" dirty="0">
              <a:latin typeface="Arial"/>
            </a:endParaRPr>
          </a:p>
          <a:p>
            <a:pPr marL="182520" indent="-182520">
              <a:lnSpc>
                <a:spcPct val="100000"/>
              </a:lnSpc>
              <a:spcBef>
                <a:spcPts val="601"/>
              </a:spcBef>
              <a:spcAft>
                <a:spcPts val="601"/>
              </a:spcAft>
              <a:buClr>
                <a:srgbClr val="FFFFFF"/>
              </a:buClr>
              <a:buFont typeface="Symbol" charset="2"/>
              <a:buChar char=""/>
            </a:pPr>
            <a:r>
              <a:rPr lang="en-US" sz="2400" b="0" strike="noStrike" spc="-1" dirty="0">
                <a:solidFill>
                  <a:srgbClr val="FFFFFF"/>
                </a:solidFill>
                <a:latin typeface="Calibri"/>
                <a:ea typeface="SimSun"/>
              </a:rPr>
              <a:t>Running Costs are currently around £12,000 per month over half of which is the cost of fuel</a:t>
            </a:r>
            <a:r>
              <a:rPr lang="en-US" sz="2400" b="0" strike="noStrike" spc="-1" dirty="0">
                <a:solidFill>
                  <a:srgbClr val="FF0000"/>
                </a:solidFill>
                <a:latin typeface="Calibri"/>
                <a:ea typeface="SimSun"/>
              </a:rPr>
              <a:t>.</a:t>
            </a:r>
            <a:endParaRPr lang="en-GB" sz="2400" b="0" strike="noStrike" spc="-1" dirty="0">
              <a:latin typeface="Arial"/>
            </a:endParaRPr>
          </a:p>
        </p:txBody>
      </p:sp>
      <p:sp>
        <p:nvSpPr>
          <p:cNvPr id="235" name="PlaceHolder 1"/>
          <p:cNvSpPr>
            <a:spLocks noGrp="1"/>
          </p:cNvSpPr>
          <p:nvPr>
            <p:ph type="title"/>
          </p:nvPr>
        </p:nvSpPr>
        <p:spPr>
          <a:xfrm>
            <a:off x="1949986" y="1052640"/>
            <a:ext cx="4134374" cy="791640"/>
          </a:xfrm>
          <a:prstGeom prst="rect">
            <a:avLst/>
          </a:prstGeom>
          <a:noFill/>
          <a:ln w="0">
            <a:noFill/>
          </a:ln>
        </p:spPr>
        <p:txBody>
          <a:bodyPr numCol="1" spcCol="0" anchor="ctr">
            <a:noAutofit/>
          </a:bodyPr>
          <a:lstStyle/>
          <a:p>
            <a:pPr>
              <a:lnSpc>
                <a:spcPct val="100000"/>
              </a:lnSpc>
            </a:pPr>
            <a:r>
              <a:rPr lang="en-US" sz="3200" b="0" strike="noStrike" spc="-1" dirty="0">
                <a:solidFill>
                  <a:srgbClr val="FFFFFF"/>
                </a:solidFill>
                <a:latin typeface="Calibri"/>
                <a:ea typeface="SimSun"/>
              </a:rPr>
              <a:t>Our Funding:</a:t>
            </a:r>
            <a:endParaRPr lang="en-GB" sz="3200" b="0" strike="noStrike" spc="-1" dirty="0">
              <a:solidFill>
                <a:srgbClr val="000000"/>
              </a:solidFill>
              <a:latin typeface="Arial"/>
            </a:endParaRPr>
          </a:p>
        </p:txBody>
      </p:sp>
      <p:grpSp>
        <p:nvGrpSpPr>
          <p:cNvPr id="236" name="Group 10"/>
          <p:cNvGrpSpPr/>
          <p:nvPr/>
        </p:nvGrpSpPr>
        <p:grpSpPr>
          <a:xfrm>
            <a:off x="325440" y="128880"/>
            <a:ext cx="5949000" cy="1245960"/>
            <a:chOff x="325440" y="128880"/>
            <a:chExt cx="5949000" cy="1245960"/>
          </a:xfrm>
        </p:grpSpPr>
        <p:sp>
          <p:nvSpPr>
            <p:cNvPr id="237" name="Rounded Rectangle 11"/>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238" name="TextBox 12"/>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239" name="Picture 13"/>
            <p:cNvPicPr/>
            <p:nvPr/>
          </p:nvPicPr>
          <p:blipFill>
            <a:blip r:embed="rId3"/>
            <a:stretch/>
          </p:blipFill>
          <p:spPr>
            <a:xfrm>
              <a:off x="325440" y="128880"/>
              <a:ext cx="1245960" cy="1245960"/>
            </a:xfrm>
            <a:prstGeom prst="rect">
              <a:avLst/>
            </a:prstGeom>
            <a:ln w="0">
              <a:noFill/>
            </a:ln>
          </p:spPr>
        </p:pic>
      </p:grpSp>
      <p:sp>
        <p:nvSpPr>
          <p:cNvPr id="240" name="Rounded Rectangle 14"/>
          <p:cNvSpPr/>
          <p:nvPr/>
        </p:nvSpPr>
        <p:spPr>
          <a:xfrm>
            <a:off x="7956360" y="297720"/>
            <a:ext cx="1007640" cy="907920"/>
          </a:xfrm>
          <a:prstGeom prst="roundRect">
            <a:avLst>
              <a:gd name="adj" fmla="val 16667"/>
            </a:avLst>
          </a:prstGeom>
          <a:blipFill rotWithShape="0">
            <a:blip r:embed="rId4"/>
            <a:srcRect/>
            <a:stretch/>
          </a:blipFill>
          <a:ln w="9525">
            <a:solidFill>
              <a:srgbClr val="00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dissolve">
                                      <p:cBhvr additive="repl">
                                        <p:cTn id="7" dur="500"/>
                                        <p:tgtEl>
                                          <p:spTgt spid="235"/>
                                        </p:tgtEl>
                                      </p:cBhvr>
                                    </p:animEffect>
                                  </p:childTnLst>
                                </p:cTn>
                              </p:par>
                              <p:par>
                                <p:cTn id="8" presetID="53" presetClass="entr" fill="hold" nodeType="withEffect">
                                  <p:stCondLst>
                                    <p:cond delay="500"/>
                                  </p:stCondLst>
                                  <p:childTnLst>
                                    <p:set>
                                      <p:cBhvr>
                                        <p:cTn id="9" dur="1" fill="hold">
                                          <p:stCondLst>
                                            <p:cond delay="0"/>
                                          </p:stCondLst>
                                        </p:cTn>
                                        <p:tgtEl>
                                          <p:spTgt spid="234"/>
                                        </p:tgtEl>
                                        <p:attrNameLst>
                                          <p:attrName>style.visibility</p:attrName>
                                        </p:attrNameLst>
                                      </p:cBhvr>
                                      <p:to>
                                        <p:strVal val="visible"/>
                                      </p:to>
                                    </p:set>
                                    <p:anim calcmode="lin" valueType="num">
                                      <p:cBhvr additive="repl">
                                        <p:cTn id="10" dur="1000" fill="hold"/>
                                        <p:tgtEl>
                                          <p:spTgt spid="234"/>
                                        </p:tgtEl>
                                        <p:attrNameLst>
                                          <p:attrName>ppt_w</p:attrName>
                                        </p:attrNameLst>
                                      </p:cBhvr>
                                      <p:tavLst>
                                        <p:tav tm="0">
                                          <p:val>
                                            <p:fltVal val="0"/>
                                          </p:val>
                                        </p:tav>
                                        <p:tav tm="100000">
                                          <p:val>
                                            <p:strVal val="#ppt_w"/>
                                          </p:val>
                                        </p:tav>
                                      </p:tavLst>
                                    </p:anim>
                                    <p:anim calcmode="lin" valueType="num">
                                      <p:cBhvr additive="repl">
                                        <p:cTn id="11" dur="1000" fill="hold"/>
                                        <p:tgtEl>
                                          <p:spTgt spid="234"/>
                                        </p:tgtEl>
                                        <p:attrNameLst>
                                          <p:attrName>ppt_h</p:attrName>
                                        </p:attrNameLst>
                                      </p:cBhvr>
                                      <p:tavLst>
                                        <p:tav tm="0">
                                          <p:val>
                                            <p:fltVal val="0"/>
                                          </p:val>
                                        </p:tav>
                                        <p:tav tm="100000">
                                          <p:val>
                                            <p:strVal val="#ppt_h"/>
                                          </p:val>
                                        </p:tav>
                                      </p:tavLst>
                                    </p:anim>
                                    <p:animEffect transition="in" filter="dissolve">
                                      <p:cBhvr additive="repl">
                                        <p:cTn id="12"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AutoShape 3"/>
          <p:cNvSpPr/>
          <p:nvPr/>
        </p:nvSpPr>
        <p:spPr>
          <a:xfrm>
            <a:off x="325440" y="1920960"/>
            <a:ext cx="8567280" cy="4385880"/>
          </a:xfrm>
          <a:prstGeom prst="roundRect">
            <a:avLst>
              <a:gd name="adj" fmla="val 16667"/>
            </a:avLst>
          </a:prstGeom>
          <a:solidFill>
            <a:srgbClr val="000000">
              <a:alpha val="83000"/>
            </a:srgbClr>
          </a:solidFill>
          <a:ln w="9525">
            <a:solidFill>
              <a:srgbClr val="FFFFFF"/>
            </a:solidFill>
            <a:miter/>
          </a:ln>
        </p:spPr>
        <p:style>
          <a:lnRef idx="0">
            <a:scrgbClr r="0" g="0" b="0"/>
          </a:lnRef>
          <a:fillRef idx="0">
            <a:scrgbClr r="0" g="0" b="0"/>
          </a:fillRef>
          <a:effectRef idx="0">
            <a:scrgbClr r="0" g="0" b="0"/>
          </a:effectRef>
          <a:fontRef idx="minor"/>
        </p:style>
      </p:sp>
      <p:sp>
        <p:nvSpPr>
          <p:cNvPr id="242" name="PlaceHolder 1"/>
          <p:cNvSpPr>
            <a:spLocks noGrp="1"/>
          </p:cNvSpPr>
          <p:nvPr>
            <p:ph type="title"/>
          </p:nvPr>
        </p:nvSpPr>
        <p:spPr>
          <a:xfrm>
            <a:off x="1663546" y="1107725"/>
            <a:ext cx="4420813" cy="791640"/>
          </a:xfrm>
          <a:prstGeom prst="rect">
            <a:avLst/>
          </a:prstGeom>
          <a:noFill/>
          <a:ln w="0">
            <a:noFill/>
          </a:ln>
        </p:spPr>
        <p:txBody>
          <a:bodyPr numCol="1" spcCol="0" anchor="ctr">
            <a:noAutofit/>
          </a:bodyPr>
          <a:lstStyle/>
          <a:p>
            <a:pPr>
              <a:lnSpc>
                <a:spcPct val="100000"/>
              </a:lnSpc>
            </a:pPr>
            <a:r>
              <a:rPr lang="en-US" sz="3200" b="0" strike="noStrike" spc="-1" dirty="0">
                <a:solidFill>
                  <a:srgbClr val="FFFFFF"/>
                </a:solidFill>
                <a:latin typeface="Calibri"/>
                <a:ea typeface="SimSun"/>
              </a:rPr>
              <a:t>Why use Motorbikes?</a:t>
            </a:r>
            <a:endParaRPr lang="en-GB" sz="3200" b="0" strike="noStrike" spc="-1" dirty="0">
              <a:solidFill>
                <a:srgbClr val="000000"/>
              </a:solidFill>
              <a:latin typeface="Arial"/>
            </a:endParaRPr>
          </a:p>
        </p:txBody>
      </p:sp>
      <p:sp>
        <p:nvSpPr>
          <p:cNvPr id="243" name="Rectangle 3"/>
          <p:cNvSpPr/>
          <p:nvPr/>
        </p:nvSpPr>
        <p:spPr>
          <a:xfrm>
            <a:off x="396720" y="2206800"/>
            <a:ext cx="8496000" cy="402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a:lnSpc>
                <a:spcPct val="100000"/>
              </a:lnSpc>
              <a:spcBef>
                <a:spcPts val="400"/>
              </a:spcBef>
              <a:buClr>
                <a:srgbClr val="FFFFFF"/>
              </a:buClr>
              <a:buFont typeface="Symbol" charset="2"/>
              <a:buChar char=""/>
            </a:pPr>
            <a:r>
              <a:rPr lang="en-US" sz="2000" b="0" strike="noStrike" spc="-1">
                <a:solidFill>
                  <a:srgbClr val="FFFFFF"/>
                </a:solidFill>
                <a:latin typeface="Calibri"/>
                <a:ea typeface="SimSun"/>
              </a:rPr>
              <a:t>Good for negotiating traffic congestion due to filtering ability</a:t>
            </a:r>
            <a:endParaRPr lang="en-GB" sz="2000" b="0" strike="noStrike" spc="-1">
              <a:latin typeface="Arial"/>
            </a:endParaRPr>
          </a:p>
          <a:p>
            <a:pPr marL="343080" indent="-343080">
              <a:lnSpc>
                <a:spcPct val="100000"/>
              </a:lnSpc>
              <a:spcBef>
                <a:spcPts val="400"/>
              </a:spcBef>
              <a:buClr>
                <a:srgbClr val="FFFFFF"/>
              </a:buClr>
              <a:buFont typeface="Symbol" charset="2"/>
              <a:buChar char=""/>
            </a:pPr>
            <a:r>
              <a:rPr lang="en-US" sz="2000" b="0" strike="noStrike" spc="-1">
                <a:solidFill>
                  <a:srgbClr val="FFFFFF"/>
                </a:solidFill>
                <a:latin typeface="Calibri"/>
                <a:ea typeface="SimSun"/>
              </a:rPr>
              <a:t>Riders can use "No Car" lanes</a:t>
            </a:r>
            <a:endParaRPr lang="en-GB" sz="2000" b="0" strike="noStrike" spc="-1">
              <a:latin typeface="Arial"/>
            </a:endParaRPr>
          </a:p>
          <a:p>
            <a:pPr marL="343080" indent="-343080">
              <a:lnSpc>
                <a:spcPct val="100000"/>
              </a:lnSpc>
              <a:spcBef>
                <a:spcPts val="400"/>
              </a:spcBef>
              <a:buClr>
                <a:srgbClr val="FFFFFF"/>
              </a:buClr>
              <a:buFont typeface="Symbol" charset="2"/>
              <a:buChar char=""/>
            </a:pPr>
            <a:r>
              <a:rPr lang="en-US" sz="2000" b="0" strike="noStrike" spc="-1">
                <a:solidFill>
                  <a:srgbClr val="FFFFFF"/>
                </a:solidFill>
                <a:latin typeface="Calibri"/>
                <a:ea typeface="SimSun"/>
              </a:rPr>
              <a:t>Motorcycles provide better fuel economy, reducing costs</a:t>
            </a:r>
            <a:r>
              <a:rPr lang="en-US" sz="2000" b="0" strike="noStrike" spc="-1">
                <a:solidFill>
                  <a:srgbClr val="FFFF00"/>
                </a:solidFill>
                <a:latin typeface="Calibri"/>
                <a:ea typeface="SimSun"/>
              </a:rPr>
              <a:t>.</a:t>
            </a:r>
            <a:endParaRPr lang="en-GB" sz="2000" b="0" strike="noStrike" spc="-1">
              <a:latin typeface="Arial"/>
            </a:endParaRPr>
          </a:p>
          <a:p>
            <a:pPr marL="343080" indent="-343080">
              <a:lnSpc>
                <a:spcPct val="100000"/>
              </a:lnSpc>
              <a:spcBef>
                <a:spcPts val="400"/>
              </a:spcBef>
              <a:buClr>
                <a:srgbClr val="FFFFFF"/>
              </a:buClr>
              <a:buFont typeface="Symbol" charset="2"/>
              <a:buChar char=""/>
            </a:pPr>
            <a:r>
              <a:rPr lang="en-US" sz="2000" b="0" strike="noStrike" spc="-1">
                <a:solidFill>
                  <a:srgbClr val="FFFFFF"/>
                </a:solidFill>
                <a:latin typeface="Calibri"/>
                <a:ea typeface="SimSun"/>
              </a:rPr>
              <a:t>We promote the positive image of motorcycling, hopefully changing people’s perceptions and allowing them to see riders in a more positive light.</a:t>
            </a:r>
            <a:endParaRPr lang="en-GB" sz="2000" b="0" strike="noStrike" spc="-1">
              <a:latin typeface="Arial"/>
            </a:endParaRPr>
          </a:p>
          <a:p>
            <a:pPr marL="343080" indent="-343080">
              <a:lnSpc>
                <a:spcPct val="100000"/>
              </a:lnSpc>
              <a:spcBef>
                <a:spcPts val="400"/>
              </a:spcBef>
              <a:buClr>
                <a:srgbClr val="FFFFFF"/>
              </a:buClr>
              <a:buFont typeface="Symbol" charset="2"/>
              <a:buChar char=""/>
            </a:pPr>
            <a:r>
              <a:rPr lang="en-US" sz="2000" b="0" strike="noStrike" spc="-1">
                <a:solidFill>
                  <a:srgbClr val="FFFFFF"/>
                </a:solidFill>
                <a:latin typeface="Calibri"/>
                <a:ea typeface="SimSun"/>
              </a:rPr>
              <a:t>Through our rigorous training requirements, we are putting safer riders onto the roads, with hundreds of riders having taken advanced rider training and slow riding technique training</a:t>
            </a:r>
            <a:r>
              <a:rPr lang="en-US" sz="2000" b="0" strike="noStrike" spc="-1">
                <a:solidFill>
                  <a:srgbClr val="FFFF00"/>
                </a:solidFill>
                <a:latin typeface="Calibri"/>
                <a:ea typeface="SimSun"/>
              </a:rPr>
              <a:t>.  </a:t>
            </a:r>
            <a:r>
              <a:rPr lang="en-US" sz="2000" b="0" strike="noStrike" spc="-1">
                <a:solidFill>
                  <a:srgbClr val="FFFFFF"/>
                </a:solidFill>
                <a:latin typeface="Calibri"/>
                <a:ea typeface="SimSun"/>
              </a:rPr>
              <a:t>Every rider has an annual riding assessment.</a:t>
            </a:r>
            <a:endParaRPr lang="en-GB" sz="2000" b="0" strike="noStrike" spc="-1">
              <a:latin typeface="Arial"/>
            </a:endParaRPr>
          </a:p>
          <a:p>
            <a:pPr marL="343080" indent="-343080">
              <a:lnSpc>
                <a:spcPct val="100000"/>
              </a:lnSpc>
              <a:spcBef>
                <a:spcPts val="400"/>
              </a:spcBef>
              <a:buClr>
                <a:srgbClr val="FFFFFF"/>
              </a:buClr>
              <a:buFont typeface="Symbol" charset="2"/>
              <a:buChar char=""/>
            </a:pPr>
            <a:r>
              <a:rPr lang="en-GB" sz="2000" b="0" strike="noStrike" spc="-1">
                <a:solidFill>
                  <a:srgbClr val="FFFFFF"/>
                </a:solidFill>
                <a:latin typeface="Calibri"/>
                <a:ea typeface="SimSun"/>
              </a:rPr>
              <a:t>However, we use cars too:  When ambient temperature falls below 3</a:t>
            </a:r>
            <a:r>
              <a:rPr lang="en-GB" sz="2000" b="0" strike="noStrike" spc="-1" baseline="30000">
                <a:solidFill>
                  <a:srgbClr val="FFFFFF"/>
                </a:solidFill>
                <a:latin typeface="Calibri"/>
                <a:ea typeface="SimSun"/>
              </a:rPr>
              <a:t>o </a:t>
            </a:r>
            <a:r>
              <a:rPr lang="en-GB" sz="2000" b="0" strike="noStrike" spc="-1">
                <a:solidFill>
                  <a:srgbClr val="FFFFFF"/>
                </a:solidFill>
                <a:latin typeface="Calibri"/>
                <a:ea typeface="SimSun"/>
              </a:rPr>
              <a:t>C regulations prohibit carriage of whole blood by motorcycle.  </a:t>
            </a:r>
            <a:br/>
            <a:r>
              <a:rPr lang="en-GB" sz="2000" b="0" strike="noStrike" spc="-1">
                <a:solidFill>
                  <a:srgbClr val="FFFFFF"/>
                </a:solidFill>
                <a:latin typeface="Calibri"/>
                <a:ea typeface="SimSun"/>
              </a:rPr>
              <a:t>We also use cars/vans for carrying equipment and towing our trailers and cars are now seamlessly integrated into our operations</a:t>
            </a:r>
            <a:r>
              <a:rPr lang="en-GB" sz="2000" b="0" strike="noStrike" spc="-1">
                <a:solidFill>
                  <a:srgbClr val="FF0000"/>
                </a:solidFill>
                <a:latin typeface="Calibri"/>
                <a:ea typeface="SimSun"/>
              </a:rPr>
              <a:t>.</a:t>
            </a:r>
            <a:endParaRPr lang="en-GB" sz="2000" b="0" strike="noStrike" spc="-1">
              <a:latin typeface="Arial"/>
            </a:endParaRPr>
          </a:p>
        </p:txBody>
      </p:sp>
      <p:grpSp>
        <p:nvGrpSpPr>
          <p:cNvPr id="244" name="Group 11"/>
          <p:cNvGrpSpPr/>
          <p:nvPr/>
        </p:nvGrpSpPr>
        <p:grpSpPr>
          <a:xfrm>
            <a:off x="325440" y="128880"/>
            <a:ext cx="5949000" cy="1245960"/>
            <a:chOff x="325440" y="128880"/>
            <a:chExt cx="5949000" cy="1245960"/>
          </a:xfrm>
        </p:grpSpPr>
        <p:sp>
          <p:nvSpPr>
            <p:cNvPr id="245" name="Rounded Rectangle 12"/>
            <p:cNvSpPr/>
            <p:nvPr/>
          </p:nvSpPr>
          <p:spPr>
            <a:xfrm>
              <a:off x="1090440" y="419760"/>
              <a:ext cx="5184000" cy="663840"/>
            </a:xfrm>
            <a:prstGeom prst="roundRect">
              <a:avLst>
                <a:gd name="adj" fmla="val 16667"/>
              </a:avLst>
            </a:prstGeom>
            <a:solidFill>
              <a:srgbClr val="8C0000"/>
            </a:solidFill>
            <a:ln w="19050">
              <a:solidFill>
                <a:srgbClr val="FFFFFF"/>
              </a:solidFill>
              <a:round/>
            </a:ln>
          </p:spPr>
          <p:style>
            <a:lnRef idx="0">
              <a:scrgbClr r="0" g="0" b="0"/>
            </a:lnRef>
            <a:fillRef idx="0">
              <a:scrgbClr r="0" g="0" b="0"/>
            </a:fillRef>
            <a:effectRef idx="0">
              <a:scrgbClr r="0" g="0" b="0"/>
            </a:effectRef>
            <a:fontRef idx="minor"/>
          </p:style>
        </p:sp>
        <p:sp>
          <p:nvSpPr>
            <p:cNvPr id="246" name="TextBox 13"/>
            <p:cNvSpPr/>
            <p:nvPr/>
          </p:nvSpPr>
          <p:spPr>
            <a:xfrm>
              <a:off x="1571760" y="521280"/>
              <a:ext cx="4702680" cy="456120"/>
            </a:xfrm>
            <a:prstGeom prst="rect">
              <a:avLst/>
            </a:prstGeom>
            <a:noFill/>
            <a:ln w="0">
              <a:noFill/>
            </a:ln>
            <a:effectLst>
              <a:innerShdw blurRad="63500" dist="50800" dir="2700000">
                <a:schemeClr val="tx1"/>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400" b="1" strike="noStrike" spc="-1">
                  <a:solidFill>
                    <a:srgbClr val="FFFFFF"/>
                  </a:solidFill>
                  <a:latin typeface="Arial"/>
                  <a:ea typeface="SimSun"/>
                </a:rPr>
                <a:t>NORTHUMBRIA BLOODBIKES</a:t>
              </a:r>
              <a:endParaRPr lang="en-GB" sz="2400" b="0" strike="noStrike" spc="-1">
                <a:latin typeface="Arial"/>
              </a:endParaRPr>
            </a:p>
          </p:txBody>
        </p:sp>
        <p:pic>
          <p:nvPicPr>
            <p:cNvPr id="247" name="Picture 14"/>
            <p:cNvPicPr/>
            <p:nvPr/>
          </p:nvPicPr>
          <p:blipFill>
            <a:blip r:embed="rId3"/>
            <a:stretch/>
          </p:blipFill>
          <p:spPr>
            <a:xfrm>
              <a:off x="325440" y="128880"/>
              <a:ext cx="1245960" cy="1245960"/>
            </a:xfrm>
            <a:prstGeom prst="rect">
              <a:avLst/>
            </a:prstGeom>
            <a:ln w="0">
              <a:noFill/>
            </a:ln>
          </p:spPr>
        </p:pic>
      </p:grpSp>
      <p:sp>
        <p:nvSpPr>
          <p:cNvPr id="248" name="Rounded Rectangle 15"/>
          <p:cNvSpPr/>
          <p:nvPr/>
        </p:nvSpPr>
        <p:spPr>
          <a:xfrm>
            <a:off x="7956360" y="297720"/>
            <a:ext cx="1007640" cy="907920"/>
          </a:xfrm>
          <a:prstGeom prst="roundRect">
            <a:avLst>
              <a:gd name="adj" fmla="val 16667"/>
            </a:avLst>
          </a:prstGeom>
          <a:blipFill rotWithShape="0">
            <a:blip r:embed="rId4"/>
            <a:srcRect/>
            <a:stretch/>
          </a:blipFill>
          <a:ln w="9525">
            <a:solidFill>
              <a:srgbClr val="00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dissolve">
                                      <p:cBhvr additive="repl">
                                        <p:cTn id="7" dur="500"/>
                                        <p:tgtEl>
                                          <p:spTgt spid="242"/>
                                        </p:tgtEl>
                                      </p:cBhvr>
                                    </p:animEffect>
                                  </p:childTnLst>
                                </p:cTn>
                              </p:par>
                              <p:par>
                                <p:cTn id="8" presetID="53" presetClass="entr" fill="hold" nodeType="withEffect">
                                  <p:stCondLst>
                                    <p:cond delay="500"/>
                                  </p:stCondLst>
                                  <p:childTnLst>
                                    <p:set>
                                      <p:cBhvr>
                                        <p:cTn id="9" dur="1" fill="hold">
                                          <p:stCondLst>
                                            <p:cond delay="0"/>
                                          </p:stCondLst>
                                        </p:cTn>
                                        <p:tgtEl>
                                          <p:spTgt spid="241"/>
                                        </p:tgtEl>
                                        <p:attrNameLst>
                                          <p:attrName>style.visibility</p:attrName>
                                        </p:attrNameLst>
                                      </p:cBhvr>
                                      <p:to>
                                        <p:strVal val="visible"/>
                                      </p:to>
                                    </p:set>
                                    <p:anim calcmode="lin" valueType="num">
                                      <p:cBhvr additive="repl">
                                        <p:cTn id="10" dur="1000" fill="hold"/>
                                        <p:tgtEl>
                                          <p:spTgt spid="241"/>
                                        </p:tgtEl>
                                        <p:attrNameLst>
                                          <p:attrName>ppt_w</p:attrName>
                                        </p:attrNameLst>
                                      </p:cBhvr>
                                      <p:tavLst>
                                        <p:tav tm="0">
                                          <p:val>
                                            <p:fltVal val="0"/>
                                          </p:val>
                                        </p:tav>
                                        <p:tav tm="100000">
                                          <p:val>
                                            <p:strVal val="#ppt_w"/>
                                          </p:val>
                                        </p:tav>
                                      </p:tavLst>
                                    </p:anim>
                                    <p:anim calcmode="lin" valueType="num">
                                      <p:cBhvr additive="repl">
                                        <p:cTn id="11" dur="1000" fill="hold"/>
                                        <p:tgtEl>
                                          <p:spTgt spid="241"/>
                                        </p:tgtEl>
                                        <p:attrNameLst>
                                          <p:attrName>ppt_h</p:attrName>
                                        </p:attrNameLst>
                                      </p:cBhvr>
                                      <p:tavLst>
                                        <p:tav tm="0">
                                          <p:val>
                                            <p:fltVal val="0"/>
                                          </p:val>
                                        </p:tav>
                                        <p:tav tm="100000">
                                          <p:val>
                                            <p:strVal val="#ppt_h"/>
                                          </p:val>
                                        </p:tav>
                                      </p:tavLst>
                                    </p:anim>
                                    <p:animEffect transition="in" filter="dissolve">
                                      <p:cBhvr additive="repl">
                                        <p:cTn id="12" dur="1000"/>
                                        <p:tgtEl>
                                          <p:spTgt spid="241"/>
                                        </p:tgtEl>
                                      </p:cBhvr>
                                    </p:animEffect>
                                  </p:childTnLst>
                                </p:cTn>
                              </p:par>
                            </p:childTnLst>
                          </p:cTn>
                        </p:par>
                        <p:par>
                          <p:cTn id="13" fill="hold" nodeType="afterEffect">
                            <p:stCondLst>
                              <p:cond delay="1500"/>
                            </p:stCondLst>
                            <p:childTnLst>
                              <p:par>
                                <p:cTn id="14" presetID="10" presetClass="entr" fill="hold" nodeType="afterEffect">
                                  <p:stCondLst>
                                    <p:cond delay="0"/>
                                  </p:stCondLst>
                                  <p:childTnLst>
                                    <p:set>
                                      <p:cBhvr>
                                        <p:cTn id="15" dur="1" fill="hold">
                                          <p:stCondLst>
                                            <p:cond delay="0"/>
                                          </p:stCondLst>
                                        </p:cTn>
                                        <p:tgtEl>
                                          <p:spTgt spid="243">
                                            <p:txEl>
                                              <p:pRg st="0" end="0"/>
                                            </p:txEl>
                                          </p:spTgt>
                                        </p:tgtEl>
                                        <p:attrNameLst>
                                          <p:attrName>style.visibility</p:attrName>
                                        </p:attrNameLst>
                                      </p:cBhvr>
                                      <p:to>
                                        <p:strVal val="visible"/>
                                      </p:to>
                                    </p:set>
                                    <p:animEffect transition="in" filter="dissolve">
                                      <p:cBhvr additive="repl">
                                        <p:cTn id="16" dur="500"/>
                                        <p:tgtEl>
                                          <p:spTgt spid="243">
                                            <p:txEl>
                                              <p:pRg st="0" end="0"/>
                                            </p:txEl>
                                          </p:spTgt>
                                        </p:tgtEl>
                                      </p:cBhvr>
                                    </p:animEffect>
                                  </p:childTnLst>
                                </p:cTn>
                              </p:par>
                            </p:childTnLst>
                          </p:cTn>
                        </p:par>
                        <p:par>
                          <p:cTn id="17" fill="hold" nodeType="afterEffect">
                            <p:stCondLst>
                              <p:cond delay="2000"/>
                            </p:stCondLst>
                            <p:childTnLst>
                              <p:par>
                                <p:cTn id="18" presetID="10" presetClass="entr" fill="hold" nodeType="afterEffect">
                                  <p:stCondLst>
                                    <p:cond delay="0"/>
                                  </p:stCondLst>
                                  <p:childTnLst>
                                    <p:set>
                                      <p:cBhvr>
                                        <p:cTn id="19" dur="1" fill="hold">
                                          <p:stCondLst>
                                            <p:cond delay="0"/>
                                          </p:stCondLst>
                                        </p:cTn>
                                        <p:tgtEl>
                                          <p:spTgt spid="243">
                                            <p:txEl>
                                              <p:pRg st="1" end="1"/>
                                            </p:txEl>
                                          </p:spTgt>
                                        </p:tgtEl>
                                        <p:attrNameLst>
                                          <p:attrName>style.visibility</p:attrName>
                                        </p:attrNameLst>
                                      </p:cBhvr>
                                      <p:to>
                                        <p:strVal val="visible"/>
                                      </p:to>
                                    </p:set>
                                    <p:animEffect transition="in" filter="dissolve">
                                      <p:cBhvr additive="repl">
                                        <p:cTn id="20" dur="500"/>
                                        <p:tgtEl>
                                          <p:spTgt spid="243">
                                            <p:txEl>
                                              <p:pRg st="1" end="1"/>
                                            </p:txEl>
                                          </p:spTgt>
                                        </p:tgtEl>
                                      </p:cBhvr>
                                    </p:animEffect>
                                  </p:childTnLst>
                                </p:cTn>
                              </p:par>
                            </p:childTnLst>
                          </p:cTn>
                        </p:par>
                        <p:par>
                          <p:cTn id="21" fill="hold" nodeType="afterEffect">
                            <p:stCondLst>
                              <p:cond delay="2500"/>
                            </p:stCondLst>
                            <p:childTnLst>
                              <p:par>
                                <p:cTn id="22" presetID="10" presetClass="entr" fill="hold" nodeType="afterEffect">
                                  <p:stCondLst>
                                    <p:cond delay="0"/>
                                  </p:stCondLst>
                                  <p:childTnLst>
                                    <p:set>
                                      <p:cBhvr>
                                        <p:cTn id="23" dur="1" fill="hold">
                                          <p:stCondLst>
                                            <p:cond delay="0"/>
                                          </p:stCondLst>
                                        </p:cTn>
                                        <p:tgtEl>
                                          <p:spTgt spid="243">
                                            <p:txEl>
                                              <p:pRg st="2" end="2"/>
                                            </p:txEl>
                                          </p:spTgt>
                                        </p:tgtEl>
                                        <p:attrNameLst>
                                          <p:attrName>style.visibility</p:attrName>
                                        </p:attrNameLst>
                                      </p:cBhvr>
                                      <p:to>
                                        <p:strVal val="visible"/>
                                      </p:to>
                                    </p:set>
                                    <p:animEffect transition="in" filter="dissolve">
                                      <p:cBhvr additive="repl">
                                        <p:cTn id="24" dur="500"/>
                                        <p:tgtEl>
                                          <p:spTgt spid="243">
                                            <p:txEl>
                                              <p:pRg st="2" end="2"/>
                                            </p:txEl>
                                          </p:spTgt>
                                        </p:tgtEl>
                                      </p:cBhvr>
                                    </p:animEffect>
                                  </p:childTnLst>
                                </p:cTn>
                              </p:par>
                            </p:childTnLst>
                          </p:cTn>
                        </p:par>
                      </p:childTnLst>
                    </p:cTn>
                  </p:par>
                  <p:par>
                    <p:cTn id="25" fill="hold">
                      <p:stCondLst>
                        <p:cond delay="indefinite"/>
                      </p:stCondLst>
                      <p:childTnLst>
                        <p:par>
                          <p:cTn id="26" fill="hold" nodeType="afterEffect">
                            <p:stCondLst>
                              <p:cond delay="0"/>
                            </p:stCondLst>
                            <p:childTnLst>
                              <p:par>
                                <p:cTn id="27" presetID="10" presetClass="entr" fill="hold" nodeType="clickEffect">
                                  <p:stCondLst>
                                    <p:cond delay="0"/>
                                  </p:stCondLst>
                                  <p:childTnLst>
                                    <p:set>
                                      <p:cBhvr>
                                        <p:cTn id="28" dur="1" fill="hold">
                                          <p:stCondLst>
                                            <p:cond delay="0"/>
                                          </p:stCondLst>
                                        </p:cTn>
                                        <p:tgtEl>
                                          <p:spTgt spid="243">
                                            <p:txEl>
                                              <p:pRg st="3" end="3"/>
                                            </p:txEl>
                                          </p:spTgt>
                                        </p:tgtEl>
                                        <p:attrNameLst>
                                          <p:attrName>style.visibility</p:attrName>
                                        </p:attrNameLst>
                                      </p:cBhvr>
                                      <p:to>
                                        <p:strVal val="visible"/>
                                      </p:to>
                                    </p:set>
                                    <p:animEffect transition="in" filter="dissolve">
                                      <p:cBhvr additive="repl">
                                        <p:cTn id="29" dur="500"/>
                                        <p:tgtEl>
                                          <p:spTgt spid="243">
                                            <p:txEl>
                                              <p:pRg st="3" end="3"/>
                                            </p:txEl>
                                          </p:spTgt>
                                        </p:tgtEl>
                                      </p:cBhvr>
                                    </p:animEffect>
                                  </p:childTnLst>
                                </p:cTn>
                              </p:par>
                            </p:childTnLst>
                          </p:cTn>
                        </p:par>
                        <p:par>
                          <p:cTn id="30" fill="hold" nodeType="afterEffect">
                            <p:stCondLst>
                              <p:cond delay="500"/>
                            </p:stCondLst>
                            <p:childTnLst>
                              <p:par>
                                <p:cTn id="31" presetID="10" presetClass="entr" fill="hold" nodeType="afterEffect">
                                  <p:stCondLst>
                                    <p:cond delay="0"/>
                                  </p:stCondLst>
                                  <p:childTnLst>
                                    <p:set>
                                      <p:cBhvr>
                                        <p:cTn id="32" dur="1" fill="hold">
                                          <p:stCondLst>
                                            <p:cond delay="0"/>
                                          </p:stCondLst>
                                        </p:cTn>
                                        <p:tgtEl>
                                          <p:spTgt spid="243">
                                            <p:txEl>
                                              <p:pRg st="4" end="4"/>
                                            </p:txEl>
                                          </p:spTgt>
                                        </p:tgtEl>
                                        <p:attrNameLst>
                                          <p:attrName>style.visibility</p:attrName>
                                        </p:attrNameLst>
                                      </p:cBhvr>
                                      <p:to>
                                        <p:strVal val="visible"/>
                                      </p:to>
                                    </p:set>
                                    <p:animEffect transition="in" filter="dissolve">
                                      <p:cBhvr additive="repl">
                                        <p:cTn id="33" dur="500"/>
                                        <p:tgtEl>
                                          <p:spTgt spid="24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fill="hold" nodeType="clickEffect">
                                  <p:stCondLst>
                                    <p:cond delay="0"/>
                                  </p:stCondLst>
                                  <p:childTnLst>
                                    <p:set>
                                      <p:cBhvr>
                                        <p:cTn id="37" dur="1" fill="hold">
                                          <p:stCondLst>
                                            <p:cond delay="0"/>
                                          </p:stCondLst>
                                        </p:cTn>
                                        <p:tgtEl>
                                          <p:spTgt spid="243">
                                            <p:txEl>
                                              <p:pRg st="5" end="5"/>
                                            </p:txEl>
                                          </p:spTgt>
                                        </p:tgtEl>
                                        <p:attrNameLst>
                                          <p:attrName>style.visibility</p:attrName>
                                        </p:attrNameLst>
                                      </p:cBhvr>
                                      <p:to>
                                        <p:strVal val="visible"/>
                                      </p:to>
                                    </p:set>
                                    <p:animEffect transition="in" filter="dissolve">
                                      <p:cBhvr additive="repl">
                                        <p:cTn id="38" dur="500"/>
                                        <p:tgtEl>
                                          <p:spTgt spid="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1853</TotalTime>
  <Pages>0</Pages>
  <Words>4367</Words>
  <Characters>0</Characters>
  <Application>Microsoft Office PowerPoint</Application>
  <PresentationFormat>On-screen Show (4:3)</PresentationFormat>
  <Paragraphs>384</Paragraphs>
  <Slides>26</Slides>
  <Notes>26</Notes>
  <HiddenSlides>0</HiddenSlides>
  <MMClips>0</MMClips>
  <ScaleCrop>false</ScaleCrop>
  <HeadingPairs>
    <vt:vector size="8" baseType="variant">
      <vt:variant>
        <vt:lpstr>Fonts Used</vt:lpstr>
      </vt:variant>
      <vt:variant>
        <vt:i4>7</vt:i4>
      </vt:variant>
      <vt:variant>
        <vt:lpstr>Theme</vt:lpstr>
      </vt:variant>
      <vt:variant>
        <vt:i4>4</vt:i4>
      </vt:variant>
      <vt:variant>
        <vt:lpstr>Slide Titles</vt:lpstr>
      </vt:variant>
      <vt:variant>
        <vt:i4>26</vt:i4>
      </vt:variant>
      <vt:variant>
        <vt:lpstr>Custom Shows</vt:lpstr>
      </vt:variant>
      <vt:variant>
        <vt:i4>2</vt:i4>
      </vt:variant>
    </vt:vector>
  </HeadingPairs>
  <TitlesOfParts>
    <vt:vector size="39" baseType="lpstr">
      <vt:lpstr>Arial</vt:lpstr>
      <vt:lpstr>Calibri</vt:lpstr>
      <vt:lpstr>Comic Sans MS</vt:lpstr>
      <vt:lpstr>StarSymbol</vt:lpstr>
      <vt:lpstr>Symbol</vt:lpstr>
      <vt:lpstr>Times New Roman</vt:lpstr>
      <vt:lpstr>Wingdings</vt:lpstr>
      <vt:lpstr>Office Theme</vt:lpstr>
      <vt:lpstr>Office Theme</vt:lpstr>
      <vt:lpstr>Office Theme</vt:lpstr>
      <vt:lpstr>Office Theme</vt:lpstr>
      <vt:lpstr>Northumbria Blood Bikes</vt:lpstr>
      <vt:lpstr>PowerPoint Presentation</vt:lpstr>
      <vt:lpstr>Who are we? What do we do?</vt:lpstr>
      <vt:lpstr>Background &amp; History Blood Bikes</vt:lpstr>
      <vt:lpstr>Background &amp; History NBB</vt:lpstr>
      <vt:lpstr>What do we do?</vt:lpstr>
      <vt:lpstr>Our Coverage:</vt:lpstr>
      <vt:lpstr>Our Funding:</vt:lpstr>
      <vt:lpstr>Why use Motorbikes?</vt:lpstr>
      <vt:lpstr>How It Works – Rider and Driver</vt:lpstr>
      <vt:lpstr>How it Works – Shift Controller</vt:lpstr>
      <vt:lpstr>Operating Methodology:</vt:lpstr>
      <vt:lpstr>Photos Then and Now</vt:lpstr>
      <vt:lpstr>Our Vehicle Fleet:</vt:lpstr>
      <vt:lpstr>Membership:</vt:lpstr>
      <vt:lpstr>Some Stats</vt:lpstr>
      <vt:lpstr>Highlights</vt:lpstr>
      <vt:lpstr>NBB and Covid Pandemic</vt:lpstr>
      <vt:lpstr>PowerPoint Presentation</vt:lpstr>
      <vt:lpstr>Blood On Board (“BoB”)</vt:lpstr>
      <vt:lpstr>Blood On Board (“BoB”)</vt:lpstr>
      <vt:lpstr>Blood On Board (“BoB”)</vt:lpstr>
      <vt:lpstr>Patrons:</vt:lpstr>
      <vt:lpstr>Feedback:</vt:lpstr>
      <vt:lpstr>Feedback:</vt:lpstr>
      <vt:lpstr>Closing Slide</vt:lpstr>
      <vt:lpstr>NBB Short</vt:lpstr>
      <vt:lpstr>mikey</vt:lpstr>
    </vt:vector>
  </TitlesOfParts>
  <Company>Home for Work</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East Pathology Network Managers Meeting  1 October 2013</dc:title>
  <dc:subject/>
  <dc:creator>Peter</dc:creator>
  <dc:description/>
  <cp:lastModifiedBy>Peter Robertson</cp:lastModifiedBy>
  <cp:revision>271</cp:revision>
  <dcterms:created xsi:type="dcterms:W3CDTF">2013-09-02T15:59:00Z</dcterms:created>
  <dcterms:modified xsi:type="dcterms:W3CDTF">2021-11-03T10:07:39Z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1033-9.1.0.4550</vt:lpwstr>
  </property>
  <property fmtid="{D5CDD505-2E9C-101B-9397-08002B2CF9AE}" pid="3" name="MMClips">
    <vt:i4>2</vt:i4>
  </property>
  <property fmtid="{D5CDD505-2E9C-101B-9397-08002B2CF9AE}" pid="4" name="Notes">
    <vt:i4>26</vt:i4>
  </property>
  <property fmtid="{D5CDD505-2E9C-101B-9397-08002B2CF9AE}" pid="5" name="PresentationFormat">
    <vt:lpwstr>On-screen Show (4:3)</vt:lpwstr>
  </property>
  <property fmtid="{D5CDD505-2E9C-101B-9397-08002B2CF9AE}" pid="6" name="Slides">
    <vt:i4>27</vt:i4>
  </property>
</Properties>
</file>