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539" r:id="rId4"/>
    <p:sldId id="549" r:id="rId5"/>
    <p:sldId id="550" r:id="rId6"/>
    <p:sldId id="540" r:id="rId7"/>
    <p:sldId id="415" r:id="rId8"/>
    <p:sldId id="499" r:id="rId9"/>
    <p:sldId id="537" r:id="rId10"/>
    <p:sldId id="538" r:id="rId11"/>
    <p:sldId id="416" r:id="rId12"/>
    <p:sldId id="551" r:id="rId13"/>
    <p:sldId id="547" r:id="rId14"/>
    <p:sldId id="544" r:id="rId15"/>
    <p:sldId id="548" r:id="rId16"/>
    <p:sldId id="552" r:id="rId17"/>
    <p:sldId id="554" r:id="rId18"/>
    <p:sldId id="282" r:id="rId19"/>
    <p:sldId id="553" r:id="rId20"/>
    <p:sldId id="555" r:id="rId21"/>
  </p:sldIdLst>
  <p:sldSz cx="9144000" cy="6858000" type="screen4x3"/>
  <p:notesSz cx="7104063" cy="10234613"/>
  <p:custShowLst>
    <p:custShow name="NBB Short" id="0">
      <p:sldLst>
        <p:sld r:id="rId2"/>
        <p:sld r:id="rId19"/>
      </p:sldLst>
    </p:custShow>
    <p:custShow name="mikey" id="1">
      <p:sldLst>
        <p:sld r:id="rId2"/>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F209AB-D7BC-4FD1-BB3C-5EE4BBE7F3B7}" v="144" dt="2025-11-06T17:23:34.7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1176" autoAdjust="0"/>
  </p:normalViewPr>
  <p:slideViewPr>
    <p:cSldViewPr snapToGrid="0">
      <p:cViewPr varScale="1">
        <p:scale>
          <a:sx n="79" d="100"/>
          <a:sy n="79" d="100"/>
        </p:scale>
        <p:origin x="2502" y="29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0" d="100"/>
          <a:sy n="60" d="100"/>
        </p:scale>
        <p:origin x="248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Muirhead" userId="75d0f107e22deca9" providerId="LiveId" clId="{3D25A612-FD98-41B9-95D3-1AFF83E9687A}"/>
    <pc:docChg chg="undo custSel addSld delSld modSld sldOrd">
      <pc:chgData name="Ian Muirhead" userId="75d0f107e22deca9" providerId="LiveId" clId="{3D25A612-FD98-41B9-95D3-1AFF83E9687A}" dt="2025-11-06T17:23:34.785" v="858"/>
      <pc:docMkLst>
        <pc:docMk/>
      </pc:docMkLst>
      <pc:sldChg chg="modNotesTx">
        <pc:chgData name="Ian Muirhead" userId="75d0f107e22deca9" providerId="LiveId" clId="{3D25A612-FD98-41B9-95D3-1AFF83E9687A}" dt="2025-10-28T21:17:43.219" v="855" actId="6549"/>
        <pc:sldMkLst>
          <pc:docMk/>
          <pc:sldMk cId="0" sldId="256"/>
        </pc:sldMkLst>
      </pc:sldChg>
      <pc:sldChg chg="addSp delSp modSp mod modNotesTx">
        <pc:chgData name="Ian Muirhead" userId="75d0f107e22deca9" providerId="LiveId" clId="{3D25A612-FD98-41B9-95D3-1AFF83E9687A}" dt="2025-10-22T18:59:58.100" v="478" actId="14861"/>
        <pc:sldMkLst>
          <pc:docMk/>
          <pc:sldMk cId="0" sldId="282"/>
        </pc:sldMkLst>
        <pc:spChg chg="mod">
          <ac:chgData name="Ian Muirhead" userId="75d0f107e22deca9" providerId="LiveId" clId="{3D25A612-FD98-41B9-95D3-1AFF83E9687A}" dt="2025-10-15T15:49:47.633" v="69"/>
          <ac:spMkLst>
            <pc:docMk/>
            <pc:sldMk cId="0" sldId="282"/>
            <ac:spMk id="5" creationId="{20E06C2D-DA87-9200-5777-0985CF02E373}"/>
          </ac:spMkLst>
        </pc:spChg>
        <pc:spChg chg="mod">
          <ac:chgData name="Ian Muirhead" userId="75d0f107e22deca9" providerId="LiveId" clId="{3D25A612-FD98-41B9-95D3-1AFF83E9687A}" dt="2025-10-15T15:49:47.633" v="69"/>
          <ac:spMkLst>
            <pc:docMk/>
            <pc:sldMk cId="0" sldId="282"/>
            <ac:spMk id="6" creationId="{C4E5A2D8-EC2F-8AD2-97EF-F4AA50D47772}"/>
          </ac:spMkLst>
        </pc:spChg>
        <pc:spChg chg="mod">
          <ac:chgData name="Ian Muirhead" userId="75d0f107e22deca9" providerId="LiveId" clId="{3D25A612-FD98-41B9-95D3-1AFF83E9687A}" dt="2025-10-15T15:49:17.843" v="64" actId="1076"/>
          <ac:spMkLst>
            <pc:docMk/>
            <pc:sldMk cId="0" sldId="282"/>
            <ac:spMk id="447" creationId="{00000000-0000-0000-0000-000000000000}"/>
          </ac:spMkLst>
        </pc:spChg>
        <pc:spChg chg="mod">
          <ac:chgData name="Ian Muirhead" userId="75d0f107e22deca9" providerId="LiveId" clId="{3D25A612-FD98-41B9-95D3-1AFF83E9687A}" dt="2025-10-15T15:49:08.228" v="62" actId="1076"/>
          <ac:spMkLst>
            <pc:docMk/>
            <pc:sldMk cId="0" sldId="282"/>
            <ac:spMk id="449" creationId="{00000000-0000-0000-0000-000000000000}"/>
          </ac:spMkLst>
        </pc:spChg>
        <pc:grpChg chg="add mod">
          <ac:chgData name="Ian Muirhead" userId="75d0f107e22deca9" providerId="LiveId" clId="{3D25A612-FD98-41B9-95D3-1AFF83E9687A}" dt="2025-10-15T15:49:47.633" v="69"/>
          <ac:grpSpMkLst>
            <pc:docMk/>
            <pc:sldMk cId="0" sldId="282"/>
            <ac:grpSpMk id="4" creationId="{DEB77315-2146-F93B-D140-C93D09F3732D}"/>
          </ac:grpSpMkLst>
        </pc:grpChg>
        <pc:picChg chg="mod">
          <ac:chgData name="Ian Muirhead" userId="75d0f107e22deca9" providerId="LiveId" clId="{3D25A612-FD98-41B9-95D3-1AFF83E9687A}" dt="2025-10-15T15:49:47.633" v="69"/>
          <ac:picMkLst>
            <pc:docMk/>
            <pc:sldMk cId="0" sldId="282"/>
            <ac:picMk id="7" creationId="{B58030F1-2184-DD21-E664-960A6D1A30A1}"/>
          </ac:picMkLst>
        </pc:picChg>
        <pc:picChg chg="add mod modCrop">
          <ac:chgData name="Ian Muirhead" userId="75d0f107e22deca9" providerId="LiveId" clId="{3D25A612-FD98-41B9-95D3-1AFF83E9687A}" dt="2025-10-22T18:59:58.100" v="478" actId="14861"/>
          <ac:picMkLst>
            <pc:docMk/>
            <pc:sldMk cId="0" sldId="282"/>
            <ac:picMk id="9" creationId="{ABD7494D-36BE-3714-90BA-38CECED01785}"/>
          </ac:picMkLst>
        </pc:picChg>
        <pc:picChg chg="mod">
          <ac:chgData name="Ian Muirhead" userId="75d0f107e22deca9" providerId="LiveId" clId="{3D25A612-FD98-41B9-95D3-1AFF83E9687A}" dt="2025-10-15T15:48:57.039" v="59" actId="14100"/>
          <ac:picMkLst>
            <pc:docMk/>
            <pc:sldMk cId="0" sldId="282"/>
            <ac:picMk id="444" creationId="{00000000-0000-0000-0000-000000000000}"/>
          </ac:picMkLst>
        </pc:picChg>
        <pc:picChg chg="mod">
          <ac:chgData name="Ian Muirhead" userId="75d0f107e22deca9" providerId="LiveId" clId="{3D25A612-FD98-41B9-95D3-1AFF83E9687A}" dt="2025-10-15T15:49:03.786" v="61" actId="14100"/>
          <ac:picMkLst>
            <pc:docMk/>
            <pc:sldMk cId="0" sldId="282"/>
            <ac:picMk id="445" creationId="{00000000-0000-0000-0000-000000000000}"/>
          </ac:picMkLst>
        </pc:picChg>
        <pc:picChg chg="mod">
          <ac:chgData name="Ian Muirhead" userId="75d0f107e22deca9" providerId="LiveId" clId="{3D25A612-FD98-41B9-95D3-1AFF83E9687A}" dt="2025-10-15T15:49:00.230" v="60" actId="14100"/>
          <ac:picMkLst>
            <pc:docMk/>
            <pc:sldMk cId="0" sldId="282"/>
            <ac:picMk id="446" creationId="{00000000-0000-0000-0000-000000000000}"/>
          </ac:picMkLst>
        </pc:picChg>
        <pc:picChg chg="mod">
          <ac:chgData name="Ian Muirhead" userId="75d0f107e22deca9" providerId="LiveId" clId="{3D25A612-FD98-41B9-95D3-1AFF83E9687A}" dt="2025-10-15T15:49:26.620" v="66" actId="14100"/>
          <ac:picMkLst>
            <pc:docMk/>
            <pc:sldMk cId="0" sldId="282"/>
            <ac:picMk id="448" creationId="{00000000-0000-0000-0000-000000000000}"/>
          </ac:picMkLst>
        </pc:picChg>
      </pc:sldChg>
      <pc:sldChg chg="modSp modAnim modNotesTx">
        <pc:chgData name="Ian Muirhead" userId="75d0f107e22deca9" providerId="LiveId" clId="{3D25A612-FD98-41B9-95D3-1AFF83E9687A}" dt="2025-10-28T21:14:34.274" v="617" actId="20577"/>
        <pc:sldMkLst>
          <pc:docMk/>
          <pc:sldMk cId="0" sldId="416"/>
        </pc:sldMkLst>
        <pc:spChg chg="mod">
          <ac:chgData name="Ian Muirhead" userId="75d0f107e22deca9" providerId="LiveId" clId="{3D25A612-FD98-41B9-95D3-1AFF83E9687A}" dt="2025-10-22T18:59:16.961" v="471" actId="20577"/>
          <ac:spMkLst>
            <pc:docMk/>
            <pc:sldMk cId="0" sldId="416"/>
            <ac:spMk id="10251" creationId="{5C638556-BB39-A7D6-549D-A0C9ADD9A08E}"/>
          </ac:spMkLst>
        </pc:spChg>
      </pc:sldChg>
      <pc:sldChg chg="modSp modAnim modNotes">
        <pc:chgData name="Ian Muirhead" userId="75d0f107e22deca9" providerId="LiveId" clId="{3D25A612-FD98-41B9-95D3-1AFF83E9687A}" dt="2025-10-22T18:56:59.859" v="456"/>
        <pc:sldMkLst>
          <pc:docMk/>
          <pc:sldMk cId="0" sldId="499"/>
        </pc:sldMkLst>
        <pc:picChg chg="mod">
          <ac:chgData name="Ian Muirhead" userId="75d0f107e22deca9" providerId="LiveId" clId="{3D25A612-FD98-41B9-95D3-1AFF83E9687A}" dt="2025-10-22T18:54:50.139" v="437" actId="1076"/>
          <ac:picMkLst>
            <pc:docMk/>
            <pc:sldMk cId="0" sldId="499"/>
            <ac:picMk id="16386" creationId="{0C9CD4E9-D84E-0491-851D-D2F171C1F378}"/>
          </ac:picMkLst>
        </pc:picChg>
      </pc:sldChg>
      <pc:sldChg chg="addSp delSp modSp mod">
        <pc:chgData name="Ian Muirhead" userId="75d0f107e22deca9" providerId="LiveId" clId="{3D25A612-FD98-41B9-95D3-1AFF83E9687A}" dt="2025-10-19T21:42:44.153" v="372" actId="21"/>
        <pc:sldMkLst>
          <pc:docMk/>
          <pc:sldMk cId="0" sldId="537"/>
        </pc:sldMkLst>
      </pc:sldChg>
      <pc:sldChg chg="addSp delSp modSp mod modAnim">
        <pc:chgData name="Ian Muirhead" userId="75d0f107e22deca9" providerId="LiveId" clId="{3D25A612-FD98-41B9-95D3-1AFF83E9687A}" dt="2025-11-06T17:23:34.785" v="858"/>
        <pc:sldMkLst>
          <pc:docMk/>
          <pc:sldMk cId="0" sldId="538"/>
        </pc:sldMkLst>
      </pc:sldChg>
      <pc:sldChg chg="modNotesTx">
        <pc:chgData name="Ian Muirhead" userId="75d0f107e22deca9" providerId="LiveId" clId="{3D25A612-FD98-41B9-95D3-1AFF83E9687A}" dt="2025-10-19T21:23:42.753" v="143" actId="20577"/>
        <pc:sldMkLst>
          <pc:docMk/>
          <pc:sldMk cId="0" sldId="540"/>
        </pc:sldMkLst>
      </pc:sldChg>
      <pc:sldChg chg="modSp modNotes">
        <pc:chgData name="Ian Muirhead" userId="75d0f107e22deca9" providerId="LiveId" clId="{3D25A612-FD98-41B9-95D3-1AFF83E9687A}" dt="2025-10-19T21:38:18.408" v="369" actId="14100"/>
        <pc:sldMkLst>
          <pc:docMk/>
          <pc:sldMk cId="0" sldId="544"/>
        </pc:sldMkLst>
        <pc:picChg chg="mod">
          <ac:chgData name="Ian Muirhead" userId="75d0f107e22deca9" providerId="LiveId" clId="{3D25A612-FD98-41B9-95D3-1AFF83E9687A}" dt="2025-10-19T21:38:18.408" v="369" actId="14100"/>
          <ac:picMkLst>
            <pc:docMk/>
            <pc:sldMk cId="0" sldId="544"/>
            <ac:picMk id="2" creationId="{1C19C21B-F8CA-DE32-D52B-EE9652884A03}"/>
          </ac:picMkLst>
        </pc:picChg>
      </pc:sldChg>
      <pc:sldChg chg="addSp modSp mod modAnim modNotesTx">
        <pc:chgData name="Ian Muirhead" userId="75d0f107e22deca9" providerId="LiveId" clId="{3D25A612-FD98-41B9-95D3-1AFF83E9687A}" dt="2025-10-28T21:15:53.821" v="713" actId="20577"/>
        <pc:sldMkLst>
          <pc:docMk/>
          <pc:sldMk cId="0" sldId="547"/>
        </pc:sldMkLst>
        <pc:spChg chg="add mod">
          <ac:chgData name="Ian Muirhead" userId="75d0f107e22deca9" providerId="LiveId" clId="{3D25A612-FD98-41B9-95D3-1AFF83E9687A}" dt="2025-10-19T21:33:18.609" v="363" actId="1076"/>
          <ac:spMkLst>
            <pc:docMk/>
            <pc:sldMk cId="0" sldId="547"/>
            <ac:spMk id="2" creationId="{A1313539-5E45-E51B-DB7B-3C7061282A89}"/>
          </ac:spMkLst>
        </pc:spChg>
        <pc:spChg chg="mod">
          <ac:chgData name="Ian Muirhead" userId="75d0f107e22deca9" providerId="LiveId" clId="{3D25A612-FD98-41B9-95D3-1AFF83E9687A}" dt="2025-10-14T08:53:56.975" v="46" actId="20577"/>
          <ac:spMkLst>
            <pc:docMk/>
            <pc:sldMk cId="0" sldId="547"/>
            <ac:spMk id="14" creationId="{07059CBF-D216-B430-A3EC-4C1D52BA3C16}"/>
          </ac:spMkLst>
        </pc:spChg>
        <pc:spChg chg="mod">
          <ac:chgData name="Ian Muirhead" userId="75d0f107e22deca9" providerId="LiveId" clId="{3D25A612-FD98-41B9-95D3-1AFF83E9687A}" dt="2025-10-14T08:53:33.494" v="11" actId="6549"/>
          <ac:spMkLst>
            <pc:docMk/>
            <pc:sldMk cId="0" sldId="547"/>
            <ac:spMk id="26632" creationId="{1C03C045-4AF8-3ED8-C265-4F2C1A36D008}"/>
          </ac:spMkLst>
        </pc:spChg>
        <pc:picChg chg="mod">
          <ac:chgData name="Ian Muirhead" userId="75d0f107e22deca9" providerId="LiveId" clId="{3D25A612-FD98-41B9-95D3-1AFF83E9687A}" dt="2025-10-19T21:32:56.286" v="351" actId="1076"/>
          <ac:picMkLst>
            <pc:docMk/>
            <pc:sldMk cId="0" sldId="547"/>
            <ac:picMk id="5" creationId="{A80E606F-7B6C-E99C-F763-E5827460D643}"/>
          </ac:picMkLst>
        </pc:picChg>
      </pc:sldChg>
      <pc:sldChg chg="modNotesTx">
        <pc:chgData name="Ian Muirhead" userId="75d0f107e22deca9" providerId="LiveId" clId="{3D25A612-FD98-41B9-95D3-1AFF83E9687A}" dt="2025-10-19T21:25:29.804" v="193" actId="20577"/>
        <pc:sldMkLst>
          <pc:docMk/>
          <pc:sldMk cId="0" sldId="548"/>
        </pc:sldMkLst>
      </pc:sldChg>
      <pc:sldChg chg="modSp modAnim modNotesTx">
        <pc:chgData name="Ian Muirhead" userId="75d0f107e22deca9" providerId="LiveId" clId="{3D25A612-FD98-41B9-95D3-1AFF83E9687A}" dt="2025-10-20T20:18:12.838" v="395"/>
        <pc:sldMkLst>
          <pc:docMk/>
          <pc:sldMk cId="0" sldId="549"/>
        </pc:sldMkLst>
        <pc:spChg chg="mod">
          <ac:chgData name="Ian Muirhead" userId="75d0f107e22deca9" providerId="LiveId" clId="{3D25A612-FD98-41B9-95D3-1AFF83E9687A}" dt="2025-10-20T20:17:56.209" v="377" actId="6549"/>
          <ac:spMkLst>
            <pc:docMk/>
            <pc:sldMk cId="0" sldId="549"/>
            <ac:spMk id="5131" creationId="{B8FF605C-572D-3410-4B85-FCA859C2B1FB}"/>
          </ac:spMkLst>
        </pc:spChg>
      </pc:sldChg>
      <pc:sldChg chg="modSp modNotes">
        <pc:chgData name="Ian Muirhead" userId="75d0f107e22deca9" providerId="LiveId" clId="{3D25A612-FD98-41B9-95D3-1AFF83E9687A}" dt="2025-11-06T17:22:03.573" v="856" actId="20577"/>
        <pc:sldMkLst>
          <pc:docMk/>
          <pc:sldMk cId="0" sldId="550"/>
        </pc:sldMkLst>
        <pc:spChg chg="mod">
          <ac:chgData name="Ian Muirhead" userId="75d0f107e22deca9" providerId="LiveId" clId="{3D25A612-FD98-41B9-95D3-1AFF83E9687A}" dt="2025-11-06T17:22:03.573" v="856" actId="20577"/>
          <ac:spMkLst>
            <pc:docMk/>
            <pc:sldMk cId="0" sldId="550"/>
            <ac:spMk id="6155" creationId="{F3B56520-A474-E989-5CA7-D9062987C5D8}"/>
          </ac:spMkLst>
        </pc:spChg>
      </pc:sldChg>
      <pc:sldChg chg="modNotesTx">
        <pc:chgData name="Ian Muirhead" userId="75d0f107e22deca9" providerId="LiveId" clId="{3D25A612-FD98-41B9-95D3-1AFF83E9687A}" dt="2025-10-19T21:26:16.831" v="243" actId="6549"/>
        <pc:sldMkLst>
          <pc:docMk/>
          <pc:sldMk cId="0" sldId="552"/>
        </pc:sldMkLst>
      </pc:sldChg>
      <pc:sldChg chg="add mod modShow modNotesTx">
        <pc:chgData name="Ian Muirhead" userId="75d0f107e22deca9" providerId="LiveId" clId="{3D25A612-FD98-41B9-95D3-1AFF83E9687A}" dt="2025-10-23T18:30:32.414" v="485" actId="729"/>
        <pc:sldMkLst>
          <pc:docMk/>
          <pc:sldMk cId="840720442" sldId="553"/>
        </pc:sldMkLst>
      </pc:sldChg>
      <pc:sldChg chg="addSp delSp modSp add mod ord modAnim modNotesTx">
        <pc:chgData name="Ian Muirhead" userId="75d0f107e22deca9" providerId="LiveId" clId="{3D25A612-FD98-41B9-95D3-1AFF83E9687A}" dt="2025-10-28T21:16:49.146" v="788" actId="20577"/>
        <pc:sldMkLst>
          <pc:docMk/>
          <pc:sldMk cId="3130005990" sldId="554"/>
        </pc:sldMkLst>
        <pc:spChg chg="mod">
          <ac:chgData name="Ian Muirhead" userId="75d0f107e22deca9" providerId="LiveId" clId="{3D25A612-FD98-41B9-95D3-1AFF83E9687A}" dt="2025-10-22T19:01:13.179" v="480" actId="14861"/>
          <ac:spMkLst>
            <pc:docMk/>
            <pc:sldMk cId="3130005990" sldId="554"/>
            <ac:spMk id="449" creationId="{8357319B-B72D-ACB3-6C3C-10F7460E9B8D}"/>
          </ac:spMkLst>
        </pc:spChg>
        <pc:picChg chg="add mod">
          <ac:chgData name="Ian Muirhead" userId="75d0f107e22deca9" providerId="LiveId" clId="{3D25A612-FD98-41B9-95D3-1AFF83E9687A}" dt="2025-10-22T18:51:57.936" v="434" actId="14861"/>
          <ac:picMkLst>
            <pc:docMk/>
            <pc:sldMk cId="3130005990" sldId="554"/>
            <ac:picMk id="5" creationId="{6A4854F7-8AB4-6642-A0AC-436E13C45E1D}"/>
          </ac:picMkLst>
        </pc:picChg>
      </pc:sldChg>
      <pc:sldChg chg="add mod modShow">
        <pc:chgData name="Ian Muirhead" userId="75d0f107e22deca9" providerId="LiveId" clId="{3D25A612-FD98-41B9-95D3-1AFF83E9687A}" dt="2025-10-23T18:30:26.589" v="484" actId="729"/>
        <pc:sldMkLst>
          <pc:docMk/>
          <pc:sldMk cId="0" sldId="55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4"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en-GB" sz="4400" b="0" strike="noStrike" spc="-1">
                <a:solidFill>
                  <a:srgbClr val="000000"/>
                </a:solidFill>
                <a:latin typeface="Arial"/>
              </a:rPr>
              <a:t>Click to move the slide</a:t>
            </a:r>
          </a:p>
        </p:txBody>
      </p:sp>
      <p:sp>
        <p:nvSpPr>
          <p:cNvPr id="165"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en-GB" sz="2000" b="0" strike="noStrike" spc="-1">
                <a:latin typeface="Arial"/>
              </a:rPr>
              <a:t>Click to edit the notes format</a:t>
            </a:r>
          </a:p>
        </p:txBody>
      </p:sp>
      <p:sp>
        <p:nvSpPr>
          <p:cNvPr id="166"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en-GB" sz="1400" b="0" strike="noStrike" spc="-1">
                <a:latin typeface="Times New Roman"/>
              </a:rPr>
              <a:t>&lt;header&gt;</a:t>
            </a:r>
          </a:p>
        </p:txBody>
      </p:sp>
      <p:sp>
        <p:nvSpPr>
          <p:cNvPr id="167" name="PlaceHolder 4"/>
          <p:cNvSpPr>
            <a:spLocks noGrp="1"/>
          </p:cNvSpPr>
          <p:nvPr>
            <p:ph type="dt"/>
          </p:nvPr>
        </p:nvSpPr>
        <p:spPr>
          <a:xfrm>
            <a:off x="4278960" y="0"/>
            <a:ext cx="3280680" cy="534240"/>
          </a:xfrm>
          <a:prstGeom prst="rect">
            <a:avLst/>
          </a:prstGeom>
          <a:noFill/>
          <a:ln w="0">
            <a:noFill/>
          </a:ln>
        </p:spPr>
        <p:txBody>
          <a:bodyPr lIns="0" tIns="0" rIns="0" bIns="0" anchor="t">
            <a:noAutofit/>
          </a:bodyPr>
          <a:lstStyle/>
          <a:p>
            <a:pPr algn="r"/>
            <a:r>
              <a:rPr lang="en-GB" sz="1400" b="0" strike="noStrike" spc="-1">
                <a:latin typeface="Times New Roman"/>
              </a:rPr>
              <a:t>&lt;date/time&gt;</a:t>
            </a:r>
          </a:p>
        </p:txBody>
      </p:sp>
      <p:sp>
        <p:nvSpPr>
          <p:cNvPr id="168" name="PlaceHolder 5"/>
          <p:cNvSpPr>
            <a:spLocks noGrp="1"/>
          </p:cNvSpPr>
          <p:nvPr>
            <p:ph type="ftr"/>
          </p:nvPr>
        </p:nvSpPr>
        <p:spPr>
          <a:xfrm>
            <a:off x="0" y="10157400"/>
            <a:ext cx="3280680" cy="534240"/>
          </a:xfrm>
          <a:prstGeom prst="rect">
            <a:avLst/>
          </a:prstGeom>
          <a:noFill/>
          <a:ln w="0">
            <a:noFill/>
          </a:ln>
        </p:spPr>
        <p:txBody>
          <a:bodyPr lIns="0" tIns="0" rIns="0" bIns="0" anchor="b">
            <a:noAutofit/>
          </a:bodyPr>
          <a:lstStyle/>
          <a:p>
            <a:r>
              <a:rPr lang="en-GB" sz="1400" b="0" strike="noStrike" spc="-1">
                <a:latin typeface="Times New Roman"/>
              </a:rPr>
              <a:t>&lt;footer&gt;</a:t>
            </a:r>
          </a:p>
        </p:txBody>
      </p:sp>
      <p:sp>
        <p:nvSpPr>
          <p:cNvPr id="169" name="PlaceHolder 6"/>
          <p:cNvSpPr>
            <a:spLocks noGrp="1"/>
          </p:cNvSpPr>
          <p:nvPr>
            <p:ph type="sldNum"/>
          </p:nvPr>
        </p:nvSpPr>
        <p:spPr>
          <a:xfrm>
            <a:off x="4278960" y="10157400"/>
            <a:ext cx="3280680" cy="534240"/>
          </a:xfrm>
          <a:prstGeom prst="rect">
            <a:avLst/>
          </a:prstGeom>
          <a:noFill/>
          <a:ln w="0">
            <a:noFill/>
          </a:ln>
        </p:spPr>
        <p:txBody>
          <a:bodyPr lIns="0" tIns="0" rIns="0" bIns="0" anchor="b">
            <a:noAutofit/>
          </a:bodyPr>
          <a:lstStyle/>
          <a:p>
            <a:pPr algn="r"/>
            <a:fld id="{BA9DD6C3-AA57-4724-AEAC-66CE69C66880}" type="slidenum">
              <a:rPr lang="en-GB" sz="1400" b="0" strike="noStrike" spc="-1">
                <a:latin typeface="Times New Roman"/>
              </a:rPr>
              <a:t>‹#›</a:t>
            </a:fld>
            <a:endParaRPr lang="en-GB"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PlaceHolder 1"/>
          <p:cNvSpPr>
            <a:spLocks noGrp="1" noRot="1" noChangeAspect="1"/>
          </p:cNvSpPr>
          <p:nvPr>
            <p:ph type="sldImg"/>
          </p:nvPr>
        </p:nvSpPr>
        <p:spPr>
          <a:xfrm>
            <a:off x="1250950" y="1279525"/>
            <a:ext cx="4605338" cy="3454400"/>
          </a:xfrm>
          <a:prstGeom prst="rect">
            <a:avLst/>
          </a:prstGeom>
          <a:ln w="0">
            <a:noFill/>
          </a:ln>
        </p:spPr>
        <p:txBody>
          <a:bodyPr/>
          <a:lstStyle/>
          <a:p>
            <a:endParaRPr lang="en-GB"/>
          </a:p>
        </p:txBody>
      </p:sp>
      <p:sp>
        <p:nvSpPr>
          <p:cNvPr id="451" name="PlaceHolder 2"/>
          <p:cNvSpPr>
            <a:spLocks noGrp="1"/>
          </p:cNvSpPr>
          <p:nvPr>
            <p:ph type="body"/>
          </p:nvPr>
        </p:nvSpPr>
        <p:spPr>
          <a:xfrm>
            <a:off x="710280" y="4925520"/>
            <a:ext cx="5682960" cy="4030200"/>
          </a:xfrm>
          <a:prstGeom prst="rect">
            <a:avLst/>
          </a:prstGeom>
          <a:noFill/>
          <a:ln w="0">
            <a:noFill/>
          </a:ln>
        </p:spPr>
        <p:txBody>
          <a:bodyPr lIns="90000" tIns="45000" rIns="90000" bIns="45000" anchor="t">
            <a:noAutofit/>
          </a:bodyPr>
          <a:lstStyle/>
          <a:p>
            <a:pPr marL="171360" indent="-171360">
              <a:lnSpc>
                <a:spcPct val="100000"/>
              </a:lnSpc>
              <a:buClr>
                <a:srgbClr val="000000"/>
              </a:buClr>
              <a:buFont typeface="Arial"/>
              <a:buChar char="•"/>
            </a:pPr>
            <a:r>
              <a:rPr lang="en-GB" sz="2000" b="0" strike="noStrike" spc="-1" dirty="0">
                <a:latin typeface="Arial"/>
              </a:rPr>
              <a:t>Hello My Name Is</a:t>
            </a:r>
          </a:p>
          <a:p>
            <a:pPr marL="171360" indent="-171360">
              <a:lnSpc>
                <a:spcPct val="100000"/>
              </a:lnSpc>
              <a:buClr>
                <a:srgbClr val="000000"/>
              </a:buClr>
              <a:buFont typeface="Arial"/>
              <a:buChar char="•"/>
            </a:pPr>
            <a:r>
              <a:rPr lang="en-GB" sz="2000" b="0" strike="noStrike" spc="-1" dirty="0">
                <a:latin typeface="Arial"/>
              </a:rPr>
              <a:t>I’m a  Rider / Driver / Volunteer with Northumbria Blood Bikes</a:t>
            </a:r>
          </a:p>
          <a:p>
            <a:pPr marL="171360" indent="-171360">
              <a:lnSpc>
                <a:spcPct val="100000"/>
              </a:lnSpc>
              <a:buClr>
                <a:srgbClr val="000000"/>
              </a:buClr>
              <a:buFont typeface="Arial"/>
              <a:buChar char="•"/>
            </a:pPr>
            <a:r>
              <a:rPr lang="en-GB" sz="2000" b="0" strike="noStrike" spc="-1" dirty="0">
                <a:latin typeface="Arial"/>
              </a:rPr>
              <a:t>And on behalf of Northumbria </a:t>
            </a:r>
            <a:r>
              <a:rPr lang="en-GB" sz="2000" b="0" strike="noStrike" spc="-1" dirty="0" err="1">
                <a:latin typeface="Arial"/>
              </a:rPr>
              <a:t>Bloodbikes</a:t>
            </a:r>
            <a:r>
              <a:rPr lang="en-GB" sz="2000" b="0" strike="noStrike" spc="-1" dirty="0">
                <a:latin typeface="Arial"/>
              </a:rPr>
              <a:t>, </a:t>
            </a:r>
            <a:r>
              <a:rPr lang="en-GB" sz="2000" b="0" strike="noStrike" spc="-1">
                <a:latin typeface="Arial"/>
              </a:rPr>
              <a:t>thank you for </a:t>
            </a:r>
            <a:r>
              <a:rPr lang="en-GB" sz="2000" b="0" strike="noStrike" spc="-1" dirty="0">
                <a:latin typeface="Arial"/>
              </a:rPr>
              <a:t>the opportunity to share our story with you </a:t>
            </a:r>
          </a:p>
          <a:p>
            <a:pPr marL="171360" indent="-171360">
              <a:lnSpc>
                <a:spcPct val="100000"/>
              </a:lnSpc>
              <a:buClr>
                <a:srgbClr val="000000"/>
              </a:buClr>
              <a:buFont typeface="Arial"/>
              <a:buChar char="•"/>
            </a:pPr>
            <a:r>
              <a:rPr lang="en-GB" sz="2000" b="0" strike="noStrike" spc="-1" dirty="0">
                <a:latin typeface="Arial"/>
              </a:rPr>
              <a:t>Straw Poll – “how many of you have heard of us or know what we do”</a:t>
            </a:r>
          </a:p>
        </p:txBody>
      </p:sp>
      <p:sp>
        <p:nvSpPr>
          <p:cNvPr id="452" name="PlaceHolder 3"/>
          <p:cNvSpPr>
            <a:spLocks noGrp="1"/>
          </p:cNvSpPr>
          <p:nvPr>
            <p:ph type="dt"/>
          </p:nvPr>
        </p:nvSpPr>
        <p:spPr>
          <a:xfrm>
            <a:off x="4024080" y="0"/>
            <a:ext cx="3078000" cy="513000"/>
          </a:xfrm>
          <a:prstGeom prst="rect">
            <a:avLst/>
          </a:prstGeom>
          <a:noFill/>
          <a:ln w="0">
            <a:noFill/>
          </a:ln>
        </p:spPr>
        <p:txBody>
          <a:bodyPr numCol="1" spcCol="0" anchor="t">
            <a:noAutofit/>
          </a:bodyPr>
          <a:lstStyle/>
          <a:p>
            <a:pPr algn="r">
              <a:lnSpc>
                <a:spcPct val="100000"/>
              </a:lnSpc>
            </a:pPr>
            <a:fld id="{19337757-E021-48D6-85DE-E435AE663061}" type="datetime1">
              <a:rPr lang="en-GB" sz="1400" b="0" strike="noStrike" spc="-1">
                <a:solidFill>
                  <a:srgbClr val="000000"/>
                </a:solidFill>
                <a:latin typeface="Arial"/>
                <a:ea typeface="SimSun"/>
              </a:rPr>
              <a:t>05/12/2025</a:t>
            </a:fld>
            <a:endParaRPr lang="en-GB" sz="1400" b="0" strike="noStrike" spc="-1">
              <a:latin typeface="Times New Roman"/>
            </a:endParaRPr>
          </a:p>
        </p:txBody>
      </p:sp>
      <p:sp>
        <p:nvSpPr>
          <p:cNvPr id="453" name="PlaceHolder 4"/>
          <p:cNvSpPr>
            <a:spLocks noGrp="1"/>
          </p:cNvSpPr>
          <p:nvPr>
            <p:ph type="sldNum"/>
          </p:nvPr>
        </p:nvSpPr>
        <p:spPr>
          <a:xfrm>
            <a:off x="4024080" y="9721080"/>
            <a:ext cx="3078000" cy="513000"/>
          </a:xfrm>
          <a:prstGeom prst="rect">
            <a:avLst/>
          </a:prstGeom>
          <a:noFill/>
          <a:ln w="0">
            <a:noFill/>
          </a:ln>
        </p:spPr>
        <p:txBody>
          <a:bodyPr numCol="1" spcCol="0" anchor="b">
            <a:noAutofit/>
          </a:bodyPr>
          <a:lstStyle/>
          <a:p>
            <a:pPr algn="r">
              <a:lnSpc>
                <a:spcPct val="100000"/>
              </a:lnSpc>
            </a:pPr>
            <a:fld id="{857CC0F7-B201-407E-B8B2-E45BEF6EEABF}" type="slidenum">
              <a:rPr lang="en-US" sz="1400" b="0" strike="noStrike" spc="-1">
                <a:solidFill>
                  <a:srgbClr val="000000"/>
                </a:solidFill>
                <a:latin typeface="Arial"/>
                <a:ea typeface="SimSun"/>
              </a:rPr>
              <a:t>1</a:t>
            </a:fld>
            <a:endParaRPr lang="en-GB" sz="14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D2FB9BD-DEC1-0265-1375-E50CEADB505F}"/>
              </a:ext>
            </a:extLst>
          </p:cNvPr>
          <p:cNvSpPr>
            <a:spLocks noGrp="1" noRot="1" noChangeAspect="1" noChangeArrowheads="1" noTextEdit="1"/>
          </p:cNvSpPr>
          <p:nvPr>
            <p:ph type="sldImg"/>
          </p:nvPr>
        </p:nvSpPr>
        <p:spPr>
          <a:xfrm>
            <a:off x="1108075" y="812800"/>
            <a:ext cx="5343525" cy="4008438"/>
          </a:xfrm>
        </p:spPr>
        <p:txBody>
          <a:bodyPr/>
          <a:lstStyle/>
          <a:p>
            <a:endParaRPr lang="en-GB"/>
          </a:p>
        </p:txBody>
      </p:sp>
      <p:sp>
        <p:nvSpPr>
          <p:cNvPr id="21507" name="Notes Placeholder 2">
            <a:extLst>
              <a:ext uri="{FF2B5EF4-FFF2-40B4-BE49-F238E27FC236}">
                <a16:creationId xmlns:a16="http://schemas.microsoft.com/office/drawing/2014/main" id="{75F624C5-1714-C416-076B-741E6C4126FB}"/>
              </a:ext>
            </a:extLst>
          </p:cNvPr>
          <p:cNvSpPr>
            <a:spLocks noGrp="1" noChangeArrowheads="1"/>
          </p:cNvSpPr>
          <p:nvPr>
            <p:ph type="body" idx="1"/>
          </p:nvPr>
        </p:nvSpPr>
        <p:spPr bwMode="auto">
          <a:xfrm>
            <a:off x="687388" y="4814888"/>
            <a:ext cx="5500687" cy="3937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1508" name="Date Placeholder 3">
            <a:extLst>
              <a:ext uri="{FF2B5EF4-FFF2-40B4-BE49-F238E27FC236}">
                <a16:creationId xmlns:a16="http://schemas.microsoft.com/office/drawing/2014/main" id="{D5979744-1FBC-AD25-47C3-312D7AB2CD09}"/>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2EAAB92F-3457-4CAF-92B9-84C6D10BBE15}" type="datetime1">
              <a:rPr lang="zh-CN" altLang="en-US" smtClean="0"/>
              <a:pPr/>
              <a:t>2025/12/5</a:t>
            </a:fld>
            <a:endParaRPr lang="en-US" altLang="zh-CN" sz="1200"/>
          </a:p>
        </p:txBody>
      </p:sp>
      <p:sp>
        <p:nvSpPr>
          <p:cNvPr id="21509" name="Slide Number Placeholder 4">
            <a:extLst>
              <a:ext uri="{FF2B5EF4-FFF2-40B4-BE49-F238E27FC236}">
                <a16:creationId xmlns:a16="http://schemas.microsoft.com/office/drawing/2014/main" id="{4E020118-DC79-E053-3346-C3C4A75302F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AB42F600-0872-4EDF-A116-0207940DD129}" type="slidenum">
              <a:rPr lang="en-US" altLang="zh-CN" smtClean="0"/>
              <a:pPr/>
              <a:t>10</a:t>
            </a:fld>
            <a:endParaRPr lang="en-US" altLang="zh-CN"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2BD9A4F-75A4-4F6D-B9FD-E224E5169C1E}"/>
              </a:ext>
            </a:extLst>
          </p:cNvPr>
          <p:cNvSpPr>
            <a:spLocks noGrp="1" noRot="1" noChangeAspect="1" noChangeArrowheads="1" noTextEdit="1"/>
          </p:cNvSpPr>
          <p:nvPr>
            <p:ph type="sldImg"/>
          </p:nvPr>
        </p:nvSpPr>
        <p:spPr>
          <a:xfrm>
            <a:off x="1108075" y="812800"/>
            <a:ext cx="5343525" cy="4008438"/>
          </a:xfrm>
        </p:spPr>
        <p:txBody>
          <a:bodyPr/>
          <a:lstStyle/>
          <a:p>
            <a:endParaRPr lang="en-GB"/>
          </a:p>
        </p:txBody>
      </p:sp>
      <p:sp>
        <p:nvSpPr>
          <p:cNvPr id="23555" name="Notes Placeholder 2">
            <a:extLst>
              <a:ext uri="{FF2B5EF4-FFF2-40B4-BE49-F238E27FC236}">
                <a16:creationId xmlns:a16="http://schemas.microsoft.com/office/drawing/2014/main" id="{328C882F-5EF9-A700-33CF-1AE9EF12B157}"/>
              </a:ext>
            </a:extLst>
          </p:cNvPr>
          <p:cNvSpPr>
            <a:spLocks noGrp="1" noChangeArrowheads="1"/>
          </p:cNvSpPr>
          <p:nvPr>
            <p:ph type="body" idx="1"/>
          </p:nvPr>
        </p:nvSpPr>
        <p:spPr bwMode="auto">
          <a:xfrm>
            <a:off x="687388" y="4814888"/>
            <a:ext cx="5500687" cy="3937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Talk about volunteering</a:t>
            </a:r>
          </a:p>
          <a:p>
            <a:r>
              <a:rPr lang="en-GB" altLang="en-US" dirty="0"/>
              <a:t>Request is for two shifts per month per volunteer</a:t>
            </a:r>
          </a:p>
          <a:p>
            <a:r>
              <a:rPr lang="en-GB" altLang="en-US" dirty="0"/>
              <a:t>How we book shifts and different types of shift available</a:t>
            </a:r>
          </a:p>
          <a:p>
            <a:r>
              <a:rPr lang="en-GB" altLang="en-US" dirty="0"/>
              <a:t>Different roles</a:t>
            </a:r>
          </a:p>
          <a:p>
            <a:endParaRPr lang="en-GB" altLang="en-US" dirty="0"/>
          </a:p>
        </p:txBody>
      </p:sp>
      <p:sp>
        <p:nvSpPr>
          <p:cNvPr id="23556" name="Date Placeholder 3">
            <a:extLst>
              <a:ext uri="{FF2B5EF4-FFF2-40B4-BE49-F238E27FC236}">
                <a16:creationId xmlns:a16="http://schemas.microsoft.com/office/drawing/2014/main" id="{2C2DD5EC-AEC7-6CF6-E987-9EDAFE4A14CE}"/>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16EC651B-3CE4-4890-9D4C-201B4DAE32F7}" type="datetime1">
              <a:rPr lang="zh-CN" altLang="en-US" smtClean="0"/>
              <a:pPr/>
              <a:t>2025/12/5</a:t>
            </a:fld>
            <a:endParaRPr lang="en-US" altLang="zh-CN" sz="1200"/>
          </a:p>
        </p:txBody>
      </p:sp>
      <p:sp>
        <p:nvSpPr>
          <p:cNvPr id="23557" name="Slide Number Placeholder 4">
            <a:extLst>
              <a:ext uri="{FF2B5EF4-FFF2-40B4-BE49-F238E27FC236}">
                <a16:creationId xmlns:a16="http://schemas.microsoft.com/office/drawing/2014/main" id="{0B2B84F8-CF20-57D7-EB02-230843EA703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F8DF5BC1-902D-4262-908A-65F8BC2ABE6F}" type="slidenum">
              <a:rPr lang="en-US" altLang="zh-CN" smtClean="0"/>
              <a:pPr/>
              <a:t>11</a:t>
            </a:fld>
            <a:endParaRPr lang="en-US" altLang="zh-CN"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ED90335B-A909-1915-80A0-B8573CDD0CB3}"/>
              </a:ext>
            </a:extLst>
          </p:cNvPr>
          <p:cNvSpPr>
            <a:spLocks noGrp="1" noRot="1" noChangeAspect="1" noChangeArrowheads="1" noTextEdit="1"/>
          </p:cNvSpPr>
          <p:nvPr>
            <p:ph type="sldImg"/>
          </p:nvPr>
        </p:nvSpPr>
        <p:spPr>
          <a:xfrm>
            <a:off x="1108075" y="812800"/>
            <a:ext cx="5343525" cy="4008438"/>
          </a:xfrm>
        </p:spPr>
        <p:txBody>
          <a:bodyPr/>
          <a:lstStyle/>
          <a:p>
            <a:endParaRPr lang="en-GB"/>
          </a:p>
        </p:txBody>
      </p:sp>
      <p:sp>
        <p:nvSpPr>
          <p:cNvPr id="25603" name="Notes Placeholder 2">
            <a:extLst>
              <a:ext uri="{FF2B5EF4-FFF2-40B4-BE49-F238E27FC236}">
                <a16:creationId xmlns:a16="http://schemas.microsoft.com/office/drawing/2014/main" id="{4A61E5C8-71A0-C78F-F556-C21298143E34}"/>
              </a:ext>
            </a:extLst>
          </p:cNvPr>
          <p:cNvSpPr>
            <a:spLocks noGrp="1" noChangeArrowheads="1"/>
          </p:cNvSpPr>
          <p:nvPr>
            <p:ph type="body" idx="1"/>
          </p:nvPr>
        </p:nvSpPr>
        <p:spPr bwMode="auto">
          <a:xfrm>
            <a:off x="687388" y="4814888"/>
            <a:ext cx="5500687" cy="3937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Feb 2014 this represented the complete fleet of vehicles  - 2 motorcycles</a:t>
            </a:r>
          </a:p>
          <a:p>
            <a:endParaRPr lang="en-GB" altLang="en-US" dirty="0"/>
          </a:p>
          <a:p>
            <a:r>
              <a:rPr lang="en-GB" altLang="en-US" dirty="0"/>
              <a:t>there are 31 people in the photo (plus two taking photos) that represented about 90% of the membership at the time</a:t>
            </a:r>
          </a:p>
          <a:p>
            <a:endParaRPr lang="en-GB" altLang="en-US" dirty="0"/>
          </a:p>
          <a:p>
            <a:r>
              <a:rPr lang="en-GB" altLang="en-US" dirty="0"/>
              <a:t>You can see the fleet has grown considerably but even that photo (a year old) now needs updated</a:t>
            </a:r>
          </a:p>
          <a:p>
            <a:endParaRPr lang="en-GB" altLang="en-US" dirty="0"/>
          </a:p>
          <a:p>
            <a:r>
              <a:rPr lang="en-GB" altLang="en-US" dirty="0"/>
              <a:t>The volunteers photo was taken early summer 2017 and we had around sixty people at the photoshoot – only now it represented just over 10% of the group.</a:t>
            </a:r>
          </a:p>
          <a:p>
            <a:endParaRPr lang="en-GB" altLang="en-US" dirty="0"/>
          </a:p>
          <a:p>
            <a:r>
              <a:rPr lang="en-GB" altLang="en-US" dirty="0"/>
              <a:t>While Carol Malia (Front and Centre) did wear her NBB fleece on the day – she clearly didn’t get the message about black trousers being part of the uniform</a:t>
            </a:r>
            <a:r>
              <a:rPr lang="en-GB" altLang="en-US" dirty="0">
                <a:sym typeface="Wingdings" panose="05000000000000000000" pitchFamily="2" charset="2"/>
              </a:rPr>
              <a:t></a:t>
            </a:r>
            <a:endParaRPr lang="en-GB" altLang="en-US" dirty="0"/>
          </a:p>
          <a:p>
            <a:endParaRPr lang="en-GB" altLang="en-US" dirty="0"/>
          </a:p>
        </p:txBody>
      </p:sp>
      <p:sp>
        <p:nvSpPr>
          <p:cNvPr id="25604" name="Date Placeholder 3">
            <a:extLst>
              <a:ext uri="{FF2B5EF4-FFF2-40B4-BE49-F238E27FC236}">
                <a16:creationId xmlns:a16="http://schemas.microsoft.com/office/drawing/2014/main" id="{BD87B053-AFC8-497A-6DBC-AE4FFF2E81D9}"/>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574DDC84-354F-47C2-9796-FA088412009B}" type="datetime1">
              <a:rPr lang="zh-CN" altLang="en-US" smtClean="0"/>
              <a:pPr/>
              <a:t>2025/12/5</a:t>
            </a:fld>
            <a:endParaRPr lang="en-US" altLang="zh-CN" sz="1200"/>
          </a:p>
        </p:txBody>
      </p:sp>
      <p:sp>
        <p:nvSpPr>
          <p:cNvPr id="25605" name="Slide Number Placeholder 4">
            <a:extLst>
              <a:ext uri="{FF2B5EF4-FFF2-40B4-BE49-F238E27FC236}">
                <a16:creationId xmlns:a16="http://schemas.microsoft.com/office/drawing/2014/main" id="{7B89D5FF-D5BD-A6BE-58BB-D4D351FE19E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45B4A8B6-A0B2-460C-A9F7-573D9712DA5D}" type="slidenum">
              <a:rPr lang="en-US" altLang="zh-CN" smtClean="0"/>
              <a:pPr/>
              <a:t>12</a:t>
            </a:fld>
            <a:endParaRPr lang="en-US" altLang="zh-CN"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62C59B13-F260-19F4-D119-CBA3B440A739}"/>
              </a:ext>
            </a:extLst>
          </p:cNvPr>
          <p:cNvSpPr>
            <a:spLocks noGrp="1" noRot="1" noChangeAspect="1" noChangeArrowheads="1" noTextEdit="1"/>
          </p:cNvSpPr>
          <p:nvPr>
            <p:ph type="sldImg"/>
          </p:nvPr>
        </p:nvSpPr>
        <p:spPr>
          <a:xfrm>
            <a:off x="1108075" y="812800"/>
            <a:ext cx="5343525" cy="4008438"/>
          </a:xfrm>
        </p:spPr>
        <p:txBody>
          <a:bodyPr/>
          <a:lstStyle/>
          <a:p>
            <a:endParaRPr lang="en-GB"/>
          </a:p>
        </p:txBody>
      </p:sp>
      <p:sp>
        <p:nvSpPr>
          <p:cNvPr id="3" name="Notes Placeholder 2">
            <a:extLst>
              <a:ext uri="{FF2B5EF4-FFF2-40B4-BE49-F238E27FC236}">
                <a16:creationId xmlns:a16="http://schemas.microsoft.com/office/drawing/2014/main" id="{33687E37-949B-8162-0805-E5630B39FC6E}"/>
              </a:ext>
            </a:extLst>
          </p:cNvPr>
          <p:cNvSpPr>
            <a:spLocks noGrp="1"/>
          </p:cNvSpPr>
          <p:nvPr>
            <p:ph type="body" idx="1"/>
          </p:nvPr>
        </p:nvSpPr>
        <p:spPr>
          <a:xfrm>
            <a:off x="687388" y="4814888"/>
            <a:ext cx="5500687" cy="3937000"/>
          </a:xfrm>
          <a:prstGeom prst="rect">
            <a:avLst/>
          </a:prstGeom>
        </p:spPr>
        <p:txBody>
          <a:bodyPr/>
          <a:lstStyle/>
          <a:p>
            <a:pPr>
              <a:defRPr/>
            </a:pPr>
            <a:r>
              <a:rPr lang="en-GB" dirty="0"/>
              <a:t>Touring style bikes used due to..</a:t>
            </a:r>
          </a:p>
          <a:p>
            <a:pPr marL="228600" indent="-228600">
              <a:buFontTx/>
              <a:buAutoNum type="alphaLcParenR"/>
              <a:defRPr/>
            </a:pPr>
            <a:r>
              <a:rPr lang="en-GB" dirty="0"/>
              <a:t>Load carrying ability</a:t>
            </a:r>
          </a:p>
          <a:p>
            <a:pPr marL="228600" indent="-228600">
              <a:buFontTx/>
              <a:buAutoNum type="alphaLcParenR"/>
              <a:defRPr/>
            </a:pPr>
            <a:r>
              <a:rPr lang="en-GB" dirty="0"/>
              <a:t>Weather protection</a:t>
            </a:r>
          </a:p>
          <a:p>
            <a:pPr>
              <a:defRPr/>
            </a:pPr>
            <a:r>
              <a:rPr lang="en-GB" dirty="0"/>
              <a:t>Cars are mostly 4 x 4</a:t>
            </a:r>
          </a:p>
          <a:p>
            <a:pPr>
              <a:defRPr/>
            </a:pPr>
            <a:r>
              <a:rPr lang="en-GB" dirty="0"/>
              <a:t>No full electric vehicles but we do run several Hybrids which are proving successful</a:t>
            </a:r>
          </a:p>
        </p:txBody>
      </p:sp>
      <p:sp>
        <p:nvSpPr>
          <p:cNvPr id="27652" name="Date Placeholder 3">
            <a:extLst>
              <a:ext uri="{FF2B5EF4-FFF2-40B4-BE49-F238E27FC236}">
                <a16:creationId xmlns:a16="http://schemas.microsoft.com/office/drawing/2014/main" id="{F5D87737-6457-90C1-EA09-B8B48C972386}"/>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11E609F9-CB66-4DED-B237-DE3BDFDD895D}" type="datetime1">
              <a:rPr lang="zh-CN" altLang="en-US" smtClean="0"/>
              <a:pPr/>
              <a:t>2025/12/5</a:t>
            </a:fld>
            <a:endParaRPr lang="en-US" altLang="zh-CN" sz="1200"/>
          </a:p>
        </p:txBody>
      </p:sp>
      <p:sp>
        <p:nvSpPr>
          <p:cNvPr id="27653" name="Slide Number Placeholder 4">
            <a:extLst>
              <a:ext uri="{FF2B5EF4-FFF2-40B4-BE49-F238E27FC236}">
                <a16:creationId xmlns:a16="http://schemas.microsoft.com/office/drawing/2014/main" id="{E1549D2F-62B9-733A-60A5-C81D476C68B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C97F2085-EFE5-457B-A302-F66B2C2889D9}" type="slidenum">
              <a:rPr lang="en-US" altLang="zh-CN" smtClean="0"/>
              <a:pPr/>
              <a:t>13</a:t>
            </a:fld>
            <a:endParaRPr lang="en-US" altLang="zh-CN"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B14913DF-91EB-7CC8-9B68-F9E0D5A08182}"/>
              </a:ext>
            </a:extLst>
          </p:cNvPr>
          <p:cNvSpPr>
            <a:spLocks noGrp="1" noRot="1" noChangeAspect="1" noChangeArrowheads="1" noTextEdit="1"/>
          </p:cNvSpPr>
          <p:nvPr>
            <p:ph type="sldImg"/>
          </p:nvPr>
        </p:nvSpPr>
        <p:spPr>
          <a:xfrm>
            <a:off x="1108075" y="812800"/>
            <a:ext cx="5343525" cy="4008438"/>
          </a:xfrm>
        </p:spPr>
        <p:txBody>
          <a:bodyPr/>
          <a:lstStyle/>
          <a:p>
            <a:endParaRPr lang="en-GB"/>
          </a:p>
        </p:txBody>
      </p:sp>
      <p:sp>
        <p:nvSpPr>
          <p:cNvPr id="29699" name="Notes Placeholder 2">
            <a:extLst>
              <a:ext uri="{FF2B5EF4-FFF2-40B4-BE49-F238E27FC236}">
                <a16:creationId xmlns:a16="http://schemas.microsoft.com/office/drawing/2014/main" id="{D0935D5D-0C2D-490A-2473-F7D85E5E959C}"/>
              </a:ext>
            </a:extLst>
          </p:cNvPr>
          <p:cNvSpPr>
            <a:spLocks noGrp="1" noChangeArrowheads="1"/>
          </p:cNvSpPr>
          <p:nvPr>
            <p:ph type="body" idx="1"/>
          </p:nvPr>
        </p:nvSpPr>
        <p:spPr bwMode="auto">
          <a:xfrm>
            <a:off x="687388" y="4814888"/>
            <a:ext cx="5500687" cy="3937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A series of runs from Northumberland to the Human Milk Bank in Chester- this was a lady in Northumberland who lost a very young baby and continued to express milk which was frozen and taken to the Milk Bank in Chester.  (There is no Human Milk Bank in the North East)  We relayed with White Knights (Yorkshire) &gt;&gt; Derbyshire.</a:t>
            </a:r>
          </a:p>
          <a:p>
            <a:endParaRPr lang="en-GB" altLang="en-US"/>
          </a:p>
          <a:p>
            <a:r>
              <a:rPr lang="en-GB" altLang="en-US"/>
              <a:t>We know that a long distance relay from Liverpool to Newcastle which was sent by taxi by mistake cost the trust involved around £250. </a:t>
            </a:r>
          </a:p>
          <a:p>
            <a:endParaRPr lang="en-GB" altLang="en-US"/>
          </a:p>
        </p:txBody>
      </p:sp>
      <p:sp>
        <p:nvSpPr>
          <p:cNvPr id="29700" name="Date Placeholder 3">
            <a:extLst>
              <a:ext uri="{FF2B5EF4-FFF2-40B4-BE49-F238E27FC236}">
                <a16:creationId xmlns:a16="http://schemas.microsoft.com/office/drawing/2014/main" id="{D7E021D2-B837-0EEC-9118-5891B7053F1E}"/>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D8BC347F-C564-48AA-9C3D-43B5788F4436}" type="datetime1">
              <a:rPr lang="zh-CN" altLang="en-US" smtClean="0"/>
              <a:pPr/>
              <a:t>2025/12/5</a:t>
            </a:fld>
            <a:endParaRPr lang="en-US" altLang="zh-CN" sz="1200"/>
          </a:p>
        </p:txBody>
      </p:sp>
      <p:sp>
        <p:nvSpPr>
          <p:cNvPr id="29701" name="Slide Number Placeholder 4">
            <a:extLst>
              <a:ext uri="{FF2B5EF4-FFF2-40B4-BE49-F238E27FC236}">
                <a16:creationId xmlns:a16="http://schemas.microsoft.com/office/drawing/2014/main" id="{7C5ED3D7-5995-C2C2-ACED-5D1E5555F14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1A175AB1-97AE-4825-B73D-5B1FC5311901}" type="slidenum">
              <a:rPr lang="en-US" altLang="zh-CN" smtClean="0"/>
              <a:pPr/>
              <a:t>14</a:t>
            </a:fld>
            <a:endParaRPr lang="en-US" altLang="zh-CN"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6593C2E5-7EEA-28C7-0B8A-3A5729CFD3D8}"/>
              </a:ext>
            </a:extLst>
          </p:cNvPr>
          <p:cNvSpPr>
            <a:spLocks noGrp="1" noRot="1" noChangeAspect="1" noChangeArrowheads="1" noTextEdit="1"/>
          </p:cNvSpPr>
          <p:nvPr>
            <p:ph type="sldImg"/>
          </p:nvPr>
        </p:nvSpPr>
        <p:spPr>
          <a:xfrm>
            <a:off x="1108075" y="812800"/>
            <a:ext cx="5343525" cy="4008438"/>
          </a:xfrm>
        </p:spPr>
        <p:txBody>
          <a:bodyPr/>
          <a:lstStyle/>
          <a:p>
            <a:endParaRPr lang="en-GB"/>
          </a:p>
        </p:txBody>
      </p:sp>
      <p:sp>
        <p:nvSpPr>
          <p:cNvPr id="31747" name="Notes Placeholder 2">
            <a:extLst>
              <a:ext uri="{FF2B5EF4-FFF2-40B4-BE49-F238E27FC236}">
                <a16:creationId xmlns:a16="http://schemas.microsoft.com/office/drawing/2014/main" id="{DF32AD50-CFFE-EBC7-3A17-271C295B91B7}"/>
              </a:ext>
            </a:extLst>
          </p:cNvPr>
          <p:cNvSpPr>
            <a:spLocks noGrp="1" noChangeArrowheads="1"/>
          </p:cNvSpPr>
          <p:nvPr>
            <p:ph type="body" idx="1"/>
          </p:nvPr>
        </p:nvSpPr>
        <p:spPr bwMode="auto">
          <a:xfrm>
            <a:off x="687388" y="4814888"/>
            <a:ext cx="5500687" cy="3937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Discuss each point</a:t>
            </a:r>
          </a:p>
        </p:txBody>
      </p:sp>
      <p:sp>
        <p:nvSpPr>
          <p:cNvPr id="31748" name="Date Placeholder 3">
            <a:extLst>
              <a:ext uri="{FF2B5EF4-FFF2-40B4-BE49-F238E27FC236}">
                <a16:creationId xmlns:a16="http://schemas.microsoft.com/office/drawing/2014/main" id="{27E24EAD-BD9A-01B5-5791-B0AF5823C298}"/>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BB0626D0-30CD-4B1E-BD3B-C118836CD062}" type="datetime1">
              <a:rPr lang="zh-CN" altLang="en-US" smtClean="0"/>
              <a:pPr/>
              <a:t>2025/12/5</a:t>
            </a:fld>
            <a:endParaRPr lang="en-US" altLang="zh-CN" sz="1200"/>
          </a:p>
        </p:txBody>
      </p:sp>
      <p:sp>
        <p:nvSpPr>
          <p:cNvPr id="31749" name="Slide Number Placeholder 4">
            <a:extLst>
              <a:ext uri="{FF2B5EF4-FFF2-40B4-BE49-F238E27FC236}">
                <a16:creationId xmlns:a16="http://schemas.microsoft.com/office/drawing/2014/main" id="{F2F02BAE-1141-61D2-DFD2-00BD7C0F2AF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7AAFD1EE-8F80-4127-9A08-F8E4A90B55B5}" type="slidenum">
              <a:rPr lang="en-US" altLang="zh-CN" smtClean="0"/>
              <a:pPr/>
              <a:t>15</a:t>
            </a:fld>
            <a:endParaRPr lang="en-US" altLang="zh-CN"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4A7FCF2F-C80D-7398-8BAD-DE7FD77D426B}"/>
              </a:ext>
            </a:extLst>
          </p:cNvPr>
          <p:cNvSpPr>
            <a:spLocks noGrp="1" noRot="1" noChangeAspect="1" noChangeArrowheads="1" noTextEdit="1"/>
          </p:cNvSpPr>
          <p:nvPr>
            <p:ph type="sldImg"/>
          </p:nvPr>
        </p:nvSpPr>
        <p:spPr>
          <a:xfrm>
            <a:off x="1108075" y="812800"/>
            <a:ext cx="5343525" cy="4008438"/>
          </a:xfrm>
        </p:spPr>
        <p:txBody>
          <a:bodyPr/>
          <a:lstStyle/>
          <a:p>
            <a:endParaRPr lang="en-GB"/>
          </a:p>
        </p:txBody>
      </p:sp>
      <p:sp>
        <p:nvSpPr>
          <p:cNvPr id="33795" name="Notes Placeholder 2">
            <a:extLst>
              <a:ext uri="{FF2B5EF4-FFF2-40B4-BE49-F238E27FC236}">
                <a16:creationId xmlns:a16="http://schemas.microsoft.com/office/drawing/2014/main" id="{6BA17A5D-A600-8C98-6177-8C1BE3BE2B4F}"/>
              </a:ext>
            </a:extLst>
          </p:cNvPr>
          <p:cNvSpPr>
            <a:spLocks noGrp="1" noChangeArrowheads="1"/>
          </p:cNvSpPr>
          <p:nvPr>
            <p:ph type="body" idx="1"/>
          </p:nvPr>
        </p:nvSpPr>
        <p:spPr bwMode="auto">
          <a:xfrm>
            <a:off x="687388" y="4814888"/>
            <a:ext cx="5500687" cy="3937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Unexpected survivors – Logans story</a:t>
            </a:r>
          </a:p>
        </p:txBody>
      </p:sp>
      <p:sp>
        <p:nvSpPr>
          <p:cNvPr id="33796" name="Date Placeholder 3">
            <a:extLst>
              <a:ext uri="{FF2B5EF4-FFF2-40B4-BE49-F238E27FC236}">
                <a16:creationId xmlns:a16="http://schemas.microsoft.com/office/drawing/2014/main" id="{CE016421-B6F8-CE13-EDA6-87EE72422ED6}"/>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00ED38BD-144B-4992-AD22-B1092225B20E}" type="datetime1">
              <a:rPr lang="zh-CN" altLang="en-US" smtClean="0"/>
              <a:pPr/>
              <a:t>2025/12/5</a:t>
            </a:fld>
            <a:endParaRPr lang="en-US" altLang="zh-CN" sz="1200"/>
          </a:p>
        </p:txBody>
      </p:sp>
      <p:sp>
        <p:nvSpPr>
          <p:cNvPr id="33797" name="Slide Number Placeholder 4">
            <a:extLst>
              <a:ext uri="{FF2B5EF4-FFF2-40B4-BE49-F238E27FC236}">
                <a16:creationId xmlns:a16="http://schemas.microsoft.com/office/drawing/2014/main" id="{7B3B5E8B-A773-4924-9426-0B63E976192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AB866900-A6B2-4E6C-8018-73DC062A1755}" type="slidenum">
              <a:rPr lang="en-US" altLang="zh-CN" smtClean="0"/>
              <a:pPr/>
              <a:t>16</a:t>
            </a:fld>
            <a:endParaRPr lang="en-US" altLang="zh-CN"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4A9AC-D5FF-DA41-8731-276DE761AEAD}"/>
            </a:ext>
          </a:extLst>
        </p:cNvPr>
        <p:cNvGrpSpPr/>
        <p:nvPr/>
      </p:nvGrpSpPr>
      <p:grpSpPr>
        <a:xfrm>
          <a:off x="0" y="0"/>
          <a:ext cx="0" cy="0"/>
          <a:chOff x="0" y="0"/>
          <a:chExt cx="0" cy="0"/>
        </a:xfrm>
      </p:grpSpPr>
      <p:sp>
        <p:nvSpPr>
          <p:cNvPr id="550" name="PlaceHolder 1">
            <a:extLst>
              <a:ext uri="{FF2B5EF4-FFF2-40B4-BE49-F238E27FC236}">
                <a16:creationId xmlns:a16="http://schemas.microsoft.com/office/drawing/2014/main" id="{46F155FC-97C4-CEDA-1F4D-1C8ECF3F37DC}"/>
              </a:ext>
            </a:extLst>
          </p:cNvPr>
          <p:cNvSpPr>
            <a:spLocks noGrp="1" noRot="1" noChangeAspect="1"/>
          </p:cNvSpPr>
          <p:nvPr>
            <p:ph type="sldImg"/>
          </p:nvPr>
        </p:nvSpPr>
        <p:spPr>
          <a:xfrm>
            <a:off x="1250950" y="1279525"/>
            <a:ext cx="4605338" cy="3454400"/>
          </a:xfrm>
          <a:prstGeom prst="rect">
            <a:avLst/>
          </a:prstGeom>
          <a:ln w="0">
            <a:noFill/>
          </a:ln>
        </p:spPr>
        <p:txBody>
          <a:bodyPr/>
          <a:lstStyle/>
          <a:p>
            <a:endParaRPr lang="en-GB"/>
          </a:p>
        </p:txBody>
      </p:sp>
      <p:sp>
        <p:nvSpPr>
          <p:cNvPr id="551" name="PlaceHolder 2">
            <a:extLst>
              <a:ext uri="{FF2B5EF4-FFF2-40B4-BE49-F238E27FC236}">
                <a16:creationId xmlns:a16="http://schemas.microsoft.com/office/drawing/2014/main" id="{55DC3CB3-3B4A-0A6E-D5E0-F978399A49D3}"/>
              </a:ext>
            </a:extLst>
          </p:cNvPr>
          <p:cNvSpPr>
            <a:spLocks noGrp="1"/>
          </p:cNvSpPr>
          <p:nvPr>
            <p:ph type="body"/>
          </p:nvPr>
        </p:nvSpPr>
        <p:spPr>
          <a:xfrm>
            <a:off x="710280" y="4925520"/>
            <a:ext cx="5682960" cy="4030200"/>
          </a:xfrm>
          <a:prstGeom prst="rect">
            <a:avLst/>
          </a:prstGeom>
          <a:noFill/>
          <a:ln w="0">
            <a:noFill/>
          </a:ln>
        </p:spPr>
        <p:txBody>
          <a:bodyPr lIns="90000" tIns="45000" rIns="90000" bIns="45000" anchor="t">
            <a:noAutofit/>
          </a:bodyPr>
          <a:lstStyle/>
          <a:p>
            <a:r>
              <a:rPr lang="en-GB" sz="2000" b="0" strike="noStrike" spc="-1" dirty="0">
                <a:latin typeface="Arial"/>
              </a:rPr>
              <a:t>Cherry pick a couple of stats to speak about</a:t>
            </a:r>
          </a:p>
          <a:p>
            <a:r>
              <a:rPr lang="en-GB" sz="2000" b="0" strike="noStrike" spc="-1" dirty="0">
                <a:latin typeface="Arial"/>
              </a:rPr>
              <a:t>Thank everyone</a:t>
            </a:r>
          </a:p>
        </p:txBody>
      </p:sp>
      <p:sp>
        <p:nvSpPr>
          <p:cNvPr id="552" name="PlaceHolder 3">
            <a:extLst>
              <a:ext uri="{FF2B5EF4-FFF2-40B4-BE49-F238E27FC236}">
                <a16:creationId xmlns:a16="http://schemas.microsoft.com/office/drawing/2014/main" id="{56D84B64-75C8-0234-7A6B-3829B4C61275}"/>
              </a:ext>
            </a:extLst>
          </p:cNvPr>
          <p:cNvSpPr>
            <a:spLocks noGrp="1"/>
          </p:cNvSpPr>
          <p:nvPr>
            <p:ph type="dt"/>
          </p:nvPr>
        </p:nvSpPr>
        <p:spPr>
          <a:xfrm>
            <a:off x="4024080" y="0"/>
            <a:ext cx="3078000" cy="513000"/>
          </a:xfrm>
          <a:prstGeom prst="rect">
            <a:avLst/>
          </a:prstGeom>
          <a:noFill/>
          <a:ln w="0">
            <a:noFill/>
          </a:ln>
        </p:spPr>
        <p:txBody>
          <a:bodyPr numCol="1" spcCol="0" anchor="t">
            <a:noAutofit/>
          </a:bodyPr>
          <a:lstStyle/>
          <a:p>
            <a:pPr algn="r">
              <a:lnSpc>
                <a:spcPct val="100000"/>
              </a:lnSpc>
            </a:pPr>
            <a:fld id="{94261CB5-D697-4872-AF75-4478B457BE33}" type="datetime1">
              <a:rPr lang="en-GB" sz="1400" b="0" strike="noStrike" spc="-1">
                <a:solidFill>
                  <a:srgbClr val="000000"/>
                </a:solidFill>
                <a:latin typeface="Arial"/>
                <a:ea typeface="SimSun"/>
              </a:rPr>
              <a:t>05/12/2025</a:t>
            </a:fld>
            <a:endParaRPr lang="en-GB" sz="1400" b="0" strike="noStrike" spc="-1">
              <a:latin typeface="Times New Roman"/>
            </a:endParaRPr>
          </a:p>
        </p:txBody>
      </p:sp>
      <p:sp>
        <p:nvSpPr>
          <p:cNvPr id="553" name="PlaceHolder 4">
            <a:extLst>
              <a:ext uri="{FF2B5EF4-FFF2-40B4-BE49-F238E27FC236}">
                <a16:creationId xmlns:a16="http://schemas.microsoft.com/office/drawing/2014/main" id="{90AAE14B-EF9E-D555-2F8B-B50007B07562}"/>
              </a:ext>
            </a:extLst>
          </p:cNvPr>
          <p:cNvSpPr>
            <a:spLocks noGrp="1"/>
          </p:cNvSpPr>
          <p:nvPr>
            <p:ph type="sldNum"/>
          </p:nvPr>
        </p:nvSpPr>
        <p:spPr>
          <a:xfrm>
            <a:off x="4024080" y="9721080"/>
            <a:ext cx="3078000" cy="513000"/>
          </a:xfrm>
          <a:prstGeom prst="rect">
            <a:avLst/>
          </a:prstGeom>
          <a:noFill/>
          <a:ln w="0">
            <a:noFill/>
          </a:ln>
        </p:spPr>
        <p:txBody>
          <a:bodyPr numCol="1" spcCol="0" anchor="b">
            <a:noAutofit/>
          </a:bodyPr>
          <a:lstStyle/>
          <a:p>
            <a:pPr algn="r">
              <a:lnSpc>
                <a:spcPct val="100000"/>
              </a:lnSpc>
            </a:pPr>
            <a:fld id="{C440EA58-2E5A-42AA-AAFD-5B9F90936725}" type="slidenum">
              <a:rPr lang="en-US" sz="1400" b="0" strike="noStrike" spc="-1">
                <a:solidFill>
                  <a:srgbClr val="000000"/>
                </a:solidFill>
                <a:latin typeface="Arial"/>
                <a:ea typeface="SimSun"/>
              </a:rPr>
              <a:t>17</a:t>
            </a:fld>
            <a:endParaRPr lang="en-GB" sz="1400" b="0" strike="noStrike" spc="-1">
              <a:latin typeface="Times New Roman"/>
            </a:endParaRPr>
          </a:p>
        </p:txBody>
      </p:sp>
    </p:spTree>
    <p:extLst>
      <p:ext uri="{BB962C8B-B14F-4D97-AF65-F5344CB8AC3E}">
        <p14:creationId xmlns:p14="http://schemas.microsoft.com/office/powerpoint/2010/main" val="3763746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PlaceHolder 1"/>
          <p:cNvSpPr>
            <a:spLocks noGrp="1" noRot="1" noChangeAspect="1"/>
          </p:cNvSpPr>
          <p:nvPr>
            <p:ph type="sldImg"/>
          </p:nvPr>
        </p:nvSpPr>
        <p:spPr>
          <a:xfrm>
            <a:off x="1250950" y="1279525"/>
            <a:ext cx="4605338" cy="3454400"/>
          </a:xfrm>
          <a:prstGeom prst="rect">
            <a:avLst/>
          </a:prstGeom>
          <a:ln w="0">
            <a:noFill/>
          </a:ln>
        </p:spPr>
        <p:txBody>
          <a:bodyPr/>
          <a:lstStyle/>
          <a:p>
            <a:endParaRPr lang="en-GB"/>
          </a:p>
        </p:txBody>
      </p:sp>
      <p:sp>
        <p:nvSpPr>
          <p:cNvPr id="551" name="PlaceHolder 2"/>
          <p:cNvSpPr>
            <a:spLocks noGrp="1"/>
          </p:cNvSpPr>
          <p:nvPr>
            <p:ph type="body"/>
          </p:nvPr>
        </p:nvSpPr>
        <p:spPr>
          <a:xfrm>
            <a:off x="710280" y="4925520"/>
            <a:ext cx="5682960" cy="4030200"/>
          </a:xfrm>
          <a:prstGeom prst="rect">
            <a:avLst/>
          </a:prstGeom>
          <a:noFill/>
          <a:ln w="0">
            <a:noFill/>
          </a:ln>
        </p:spPr>
        <p:txBody>
          <a:bodyPr lIns="90000" tIns="45000" rIns="90000" bIns="45000" anchor="t">
            <a:noAutofit/>
          </a:bodyPr>
          <a:lstStyle/>
          <a:p>
            <a:r>
              <a:rPr lang="en-GB" sz="2000" b="0" strike="noStrike" spc="-1" dirty="0">
                <a:latin typeface="Arial"/>
              </a:rPr>
              <a:t>More information found on our website</a:t>
            </a:r>
          </a:p>
          <a:p>
            <a:r>
              <a:rPr lang="en-GB" sz="2000" b="0" strike="noStrike" spc="-1" dirty="0">
                <a:latin typeface="Arial"/>
              </a:rPr>
              <a:t>Mention how to volunteer / request a speaker </a:t>
            </a:r>
          </a:p>
        </p:txBody>
      </p:sp>
      <p:sp>
        <p:nvSpPr>
          <p:cNvPr id="552" name="PlaceHolder 3"/>
          <p:cNvSpPr>
            <a:spLocks noGrp="1"/>
          </p:cNvSpPr>
          <p:nvPr>
            <p:ph type="dt"/>
          </p:nvPr>
        </p:nvSpPr>
        <p:spPr>
          <a:xfrm>
            <a:off x="4024080" y="0"/>
            <a:ext cx="3078000" cy="513000"/>
          </a:xfrm>
          <a:prstGeom prst="rect">
            <a:avLst/>
          </a:prstGeom>
          <a:noFill/>
          <a:ln w="0">
            <a:noFill/>
          </a:ln>
        </p:spPr>
        <p:txBody>
          <a:bodyPr numCol="1" spcCol="0" anchor="t">
            <a:noAutofit/>
          </a:bodyPr>
          <a:lstStyle/>
          <a:p>
            <a:pPr algn="r">
              <a:lnSpc>
                <a:spcPct val="100000"/>
              </a:lnSpc>
            </a:pPr>
            <a:fld id="{94261CB5-D697-4872-AF75-4478B457BE33}" type="datetime1">
              <a:rPr lang="en-GB" sz="1400" b="0" strike="noStrike" spc="-1">
                <a:solidFill>
                  <a:srgbClr val="000000"/>
                </a:solidFill>
                <a:latin typeface="Arial"/>
                <a:ea typeface="SimSun"/>
              </a:rPr>
              <a:t>05/12/2025</a:t>
            </a:fld>
            <a:endParaRPr lang="en-GB" sz="1400" b="0" strike="noStrike" spc="-1">
              <a:latin typeface="Times New Roman"/>
            </a:endParaRPr>
          </a:p>
        </p:txBody>
      </p:sp>
      <p:sp>
        <p:nvSpPr>
          <p:cNvPr id="553" name="PlaceHolder 4"/>
          <p:cNvSpPr>
            <a:spLocks noGrp="1"/>
          </p:cNvSpPr>
          <p:nvPr>
            <p:ph type="sldNum"/>
          </p:nvPr>
        </p:nvSpPr>
        <p:spPr>
          <a:xfrm>
            <a:off x="4024080" y="9721080"/>
            <a:ext cx="3078000" cy="513000"/>
          </a:xfrm>
          <a:prstGeom prst="rect">
            <a:avLst/>
          </a:prstGeom>
          <a:noFill/>
          <a:ln w="0">
            <a:noFill/>
          </a:ln>
        </p:spPr>
        <p:txBody>
          <a:bodyPr numCol="1" spcCol="0" anchor="b">
            <a:noAutofit/>
          </a:bodyPr>
          <a:lstStyle/>
          <a:p>
            <a:pPr algn="r">
              <a:lnSpc>
                <a:spcPct val="100000"/>
              </a:lnSpc>
            </a:pPr>
            <a:fld id="{C440EA58-2E5A-42AA-AAFD-5B9F90936725}" type="slidenum">
              <a:rPr lang="en-US" sz="1400" b="0" strike="noStrike" spc="-1">
                <a:solidFill>
                  <a:srgbClr val="000000"/>
                </a:solidFill>
                <a:latin typeface="Arial"/>
                <a:ea typeface="SimSun"/>
              </a:rPr>
              <a:t>18</a:t>
            </a:fld>
            <a:endParaRPr lang="en-GB" sz="1400" b="0" strike="noStrike" spc="-1">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B5DC2-A3A3-7187-A20B-4D9EAB56945B}"/>
            </a:ext>
          </a:extLst>
        </p:cNvPr>
        <p:cNvGrpSpPr/>
        <p:nvPr/>
      </p:nvGrpSpPr>
      <p:grpSpPr>
        <a:xfrm>
          <a:off x="0" y="0"/>
          <a:ext cx="0" cy="0"/>
          <a:chOff x="0" y="0"/>
          <a:chExt cx="0" cy="0"/>
        </a:xfrm>
      </p:grpSpPr>
      <p:sp>
        <p:nvSpPr>
          <p:cNvPr id="550" name="PlaceHolder 1">
            <a:extLst>
              <a:ext uri="{FF2B5EF4-FFF2-40B4-BE49-F238E27FC236}">
                <a16:creationId xmlns:a16="http://schemas.microsoft.com/office/drawing/2014/main" id="{CC3754A2-EB9E-0913-90FE-32F348021CF1}"/>
              </a:ext>
            </a:extLst>
          </p:cNvPr>
          <p:cNvSpPr>
            <a:spLocks noGrp="1" noRot="1" noChangeAspect="1"/>
          </p:cNvSpPr>
          <p:nvPr>
            <p:ph type="sldImg"/>
          </p:nvPr>
        </p:nvSpPr>
        <p:spPr>
          <a:xfrm>
            <a:off x="1250950" y="1279525"/>
            <a:ext cx="4605338" cy="3454400"/>
          </a:xfrm>
          <a:prstGeom prst="rect">
            <a:avLst/>
          </a:prstGeom>
          <a:ln w="0">
            <a:noFill/>
          </a:ln>
        </p:spPr>
        <p:txBody>
          <a:bodyPr/>
          <a:lstStyle/>
          <a:p>
            <a:endParaRPr lang="en-GB"/>
          </a:p>
        </p:txBody>
      </p:sp>
      <p:sp>
        <p:nvSpPr>
          <p:cNvPr id="551" name="PlaceHolder 2">
            <a:extLst>
              <a:ext uri="{FF2B5EF4-FFF2-40B4-BE49-F238E27FC236}">
                <a16:creationId xmlns:a16="http://schemas.microsoft.com/office/drawing/2014/main" id="{8AD07780-E704-93E3-F809-57C104C29AAA}"/>
              </a:ext>
            </a:extLst>
          </p:cNvPr>
          <p:cNvSpPr>
            <a:spLocks noGrp="1"/>
          </p:cNvSpPr>
          <p:nvPr>
            <p:ph type="body"/>
          </p:nvPr>
        </p:nvSpPr>
        <p:spPr>
          <a:xfrm>
            <a:off x="710280" y="4925520"/>
            <a:ext cx="5682960" cy="4030200"/>
          </a:xfrm>
          <a:prstGeom prst="rect">
            <a:avLst/>
          </a:prstGeom>
          <a:noFill/>
          <a:ln w="0">
            <a:noFill/>
          </a:ln>
        </p:spPr>
        <p:txBody>
          <a:bodyPr lIns="90000" tIns="45000" rIns="90000" bIns="45000" anchor="t">
            <a:noAutofit/>
          </a:bodyPr>
          <a:lstStyle/>
          <a:p>
            <a:r>
              <a:rPr lang="en-GB" sz="2000" b="0" strike="noStrike" spc="-1" dirty="0">
                <a:latin typeface="Arial"/>
              </a:rPr>
              <a:t>Thank you</a:t>
            </a:r>
          </a:p>
        </p:txBody>
      </p:sp>
      <p:sp>
        <p:nvSpPr>
          <p:cNvPr id="552" name="PlaceHolder 3">
            <a:extLst>
              <a:ext uri="{FF2B5EF4-FFF2-40B4-BE49-F238E27FC236}">
                <a16:creationId xmlns:a16="http://schemas.microsoft.com/office/drawing/2014/main" id="{E362DD42-3C15-63D8-132D-62C6281533AC}"/>
              </a:ext>
            </a:extLst>
          </p:cNvPr>
          <p:cNvSpPr>
            <a:spLocks noGrp="1"/>
          </p:cNvSpPr>
          <p:nvPr>
            <p:ph type="dt"/>
          </p:nvPr>
        </p:nvSpPr>
        <p:spPr>
          <a:xfrm>
            <a:off x="4024080" y="0"/>
            <a:ext cx="3078000" cy="513000"/>
          </a:xfrm>
          <a:prstGeom prst="rect">
            <a:avLst/>
          </a:prstGeom>
          <a:noFill/>
          <a:ln w="0">
            <a:noFill/>
          </a:ln>
        </p:spPr>
        <p:txBody>
          <a:bodyPr numCol="1" spcCol="0" anchor="t">
            <a:noAutofit/>
          </a:bodyPr>
          <a:lstStyle/>
          <a:p>
            <a:pPr algn="r">
              <a:lnSpc>
                <a:spcPct val="100000"/>
              </a:lnSpc>
            </a:pPr>
            <a:fld id="{94261CB5-D697-4872-AF75-4478B457BE33}" type="datetime1">
              <a:rPr lang="en-GB" sz="1400" b="0" strike="noStrike" spc="-1">
                <a:solidFill>
                  <a:srgbClr val="000000"/>
                </a:solidFill>
                <a:latin typeface="Arial"/>
                <a:ea typeface="SimSun"/>
              </a:rPr>
              <a:t>05/12/2025</a:t>
            </a:fld>
            <a:endParaRPr lang="en-GB" sz="1400" b="0" strike="noStrike" spc="-1">
              <a:latin typeface="Times New Roman"/>
            </a:endParaRPr>
          </a:p>
        </p:txBody>
      </p:sp>
      <p:sp>
        <p:nvSpPr>
          <p:cNvPr id="553" name="PlaceHolder 4">
            <a:extLst>
              <a:ext uri="{FF2B5EF4-FFF2-40B4-BE49-F238E27FC236}">
                <a16:creationId xmlns:a16="http://schemas.microsoft.com/office/drawing/2014/main" id="{7CA1E73D-016A-FD65-F0FA-DCFE754CC4A8}"/>
              </a:ext>
            </a:extLst>
          </p:cNvPr>
          <p:cNvSpPr>
            <a:spLocks noGrp="1"/>
          </p:cNvSpPr>
          <p:nvPr>
            <p:ph type="sldNum"/>
          </p:nvPr>
        </p:nvSpPr>
        <p:spPr>
          <a:xfrm>
            <a:off x="4024080" y="9721080"/>
            <a:ext cx="3078000" cy="513000"/>
          </a:xfrm>
          <a:prstGeom prst="rect">
            <a:avLst/>
          </a:prstGeom>
          <a:noFill/>
          <a:ln w="0">
            <a:noFill/>
          </a:ln>
        </p:spPr>
        <p:txBody>
          <a:bodyPr numCol="1" spcCol="0" anchor="b">
            <a:noAutofit/>
          </a:bodyPr>
          <a:lstStyle/>
          <a:p>
            <a:pPr algn="r">
              <a:lnSpc>
                <a:spcPct val="100000"/>
              </a:lnSpc>
            </a:pPr>
            <a:fld id="{C440EA58-2E5A-42AA-AAFD-5B9F90936725}" type="slidenum">
              <a:rPr lang="en-US" sz="1400" b="0" strike="noStrike" spc="-1">
                <a:solidFill>
                  <a:srgbClr val="000000"/>
                </a:solidFill>
                <a:latin typeface="Arial"/>
                <a:ea typeface="SimSun"/>
              </a:rPr>
              <a:t>19</a:t>
            </a:fld>
            <a:endParaRPr lang="en-GB" sz="1400" b="0" strike="noStrike" spc="-1">
              <a:latin typeface="Times New Roman"/>
            </a:endParaRPr>
          </a:p>
        </p:txBody>
      </p:sp>
    </p:spTree>
    <p:extLst>
      <p:ext uri="{BB962C8B-B14F-4D97-AF65-F5344CB8AC3E}">
        <p14:creationId xmlns:p14="http://schemas.microsoft.com/office/powerpoint/2010/main" val="408178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PlaceHolder 1"/>
          <p:cNvSpPr>
            <a:spLocks noGrp="1" noRot="1" noChangeAspect="1"/>
          </p:cNvSpPr>
          <p:nvPr>
            <p:ph type="sldImg"/>
          </p:nvPr>
        </p:nvSpPr>
        <p:spPr>
          <a:xfrm>
            <a:off x="1250950" y="1279525"/>
            <a:ext cx="4605338" cy="3454400"/>
          </a:xfrm>
          <a:prstGeom prst="rect">
            <a:avLst/>
          </a:prstGeom>
          <a:ln w="0">
            <a:noFill/>
          </a:ln>
        </p:spPr>
        <p:txBody>
          <a:bodyPr/>
          <a:lstStyle/>
          <a:p>
            <a:endParaRPr lang="en-GB"/>
          </a:p>
        </p:txBody>
      </p:sp>
      <p:sp>
        <p:nvSpPr>
          <p:cNvPr id="455" name="PlaceHolder 2"/>
          <p:cNvSpPr>
            <a:spLocks noGrp="1"/>
          </p:cNvSpPr>
          <p:nvPr>
            <p:ph type="body"/>
          </p:nvPr>
        </p:nvSpPr>
        <p:spPr>
          <a:xfrm>
            <a:off x="702945" y="5011125"/>
            <a:ext cx="5851800" cy="3780720"/>
          </a:xfrm>
          <a:prstGeom prst="rect">
            <a:avLst/>
          </a:prstGeom>
          <a:noFill/>
          <a:ln w="0">
            <a:noFill/>
          </a:ln>
        </p:spPr>
        <p:txBody>
          <a:bodyPr lIns="90000" tIns="45000" rIns="90000" bIns="45000" anchor="t">
            <a:noAutofit/>
          </a:bodyPr>
          <a:lstStyle/>
          <a:p>
            <a:pPr marL="171360" indent="-171360">
              <a:lnSpc>
                <a:spcPct val="100000"/>
              </a:lnSpc>
              <a:buClr>
                <a:srgbClr val="000000"/>
              </a:buClr>
              <a:buFont typeface="Arial"/>
              <a:buChar char="•"/>
            </a:pPr>
            <a:r>
              <a:rPr lang="en-GB" b="0" strike="noStrike" spc="-1" dirty="0">
                <a:latin typeface="Arial"/>
              </a:rPr>
              <a:t>This slide </a:t>
            </a:r>
            <a:r>
              <a:rPr lang="en-GB" spc="-1" dirty="0">
                <a:latin typeface="Arial"/>
              </a:rPr>
              <a:t>demonstrates how the NHS is not as “Joined up” as you might think.</a:t>
            </a:r>
            <a:endParaRPr lang="en-GB" b="0" strike="noStrike" spc="-1" dirty="0">
              <a:latin typeface="Arial"/>
            </a:endParaRPr>
          </a:p>
          <a:p>
            <a:pPr marL="171360" indent="-171360">
              <a:lnSpc>
                <a:spcPct val="100000"/>
              </a:lnSpc>
              <a:buClr>
                <a:srgbClr val="000000"/>
              </a:buClr>
              <a:buFont typeface="Arial"/>
              <a:buChar char="•"/>
            </a:pPr>
            <a:r>
              <a:rPr lang="en-GB" b="0" strike="noStrike" spc="-1" dirty="0">
                <a:latin typeface="Arial"/>
              </a:rPr>
              <a:t>Set the scene – </a:t>
            </a:r>
          </a:p>
          <a:p>
            <a:pPr marL="628560" lvl="1" indent="-171360">
              <a:buClr>
                <a:srgbClr val="000000"/>
              </a:buClr>
              <a:buFont typeface="Arial"/>
              <a:buChar char="•"/>
            </a:pPr>
            <a:r>
              <a:rPr lang="en-GB" b="0" strike="noStrike" spc="-1" dirty="0">
                <a:latin typeface="Arial"/>
              </a:rPr>
              <a:t>embellish </a:t>
            </a:r>
            <a:r>
              <a:rPr lang="en-GB" spc="-1" dirty="0">
                <a:latin typeface="Arial"/>
              </a:rPr>
              <a:t>“a patient” with “someone you love”</a:t>
            </a:r>
          </a:p>
          <a:p>
            <a:pPr marL="628560" lvl="1" indent="-171360">
              <a:buClr>
                <a:srgbClr val="000000"/>
              </a:buClr>
              <a:buFont typeface="Arial"/>
              <a:buChar char="•"/>
            </a:pPr>
            <a:r>
              <a:rPr lang="en-GB" b="0" strike="noStrike" spc="-1" dirty="0">
                <a:latin typeface="Arial"/>
              </a:rPr>
              <a:t>Explain that there are 8 main blood types and each hospital has a limited supply of each type and can easily run out in the case of a serious trauma or having more tha</a:t>
            </a:r>
            <a:r>
              <a:rPr lang="en-GB" spc="-1" dirty="0">
                <a:latin typeface="Arial"/>
              </a:rPr>
              <a:t>n one emergency at a time (Road traffic collision?)</a:t>
            </a:r>
          </a:p>
          <a:p>
            <a:pPr marL="171360" indent="-171360">
              <a:buClr>
                <a:srgbClr val="000000"/>
              </a:buClr>
              <a:buFont typeface="Arial"/>
              <a:buChar char="•"/>
            </a:pPr>
            <a:r>
              <a:rPr lang="en-GB" spc="-1" dirty="0">
                <a:latin typeface="Arial"/>
              </a:rPr>
              <a:t>Ask the audience to put the four possible supply routes in order </a:t>
            </a:r>
            <a:r>
              <a:rPr lang="en-GB" b="0" strike="noStrike" spc="-1" dirty="0">
                <a:latin typeface="Arial"/>
              </a:rPr>
              <a:t>Reveal the answers</a:t>
            </a:r>
          </a:p>
          <a:p>
            <a:pPr marL="628560" lvl="1" indent="-171360">
              <a:buClr>
                <a:srgbClr val="000000"/>
              </a:buClr>
              <a:buFont typeface="Arial"/>
              <a:buChar char="•"/>
            </a:pPr>
            <a:r>
              <a:rPr lang="en-GB" spc="-1" dirty="0">
                <a:latin typeface="Arial"/>
              </a:rPr>
              <a:t>Most people get </a:t>
            </a:r>
            <a:r>
              <a:rPr lang="en-GB" spc="-1" dirty="0" err="1">
                <a:latin typeface="Arial"/>
              </a:rPr>
              <a:t>bloodbike</a:t>
            </a:r>
            <a:r>
              <a:rPr lang="en-GB" spc="-1" dirty="0">
                <a:latin typeface="Arial"/>
              </a:rPr>
              <a:t> – that’s why we’re there</a:t>
            </a:r>
          </a:p>
          <a:p>
            <a:pPr marL="628560" lvl="1" indent="-171360">
              <a:buClr>
                <a:srgbClr val="000000"/>
              </a:buClr>
              <a:buFont typeface="Arial"/>
              <a:buChar char="•"/>
            </a:pPr>
            <a:r>
              <a:rPr lang="en-GB" b="0" strike="noStrike" spc="-1" dirty="0">
                <a:latin typeface="Arial"/>
              </a:rPr>
              <a:t>Most groups are surprised that taxi is the next choice, explain that it is  a common occurrence to use taxis especially before we came along) but that it costs money and there is no service guarantee.</a:t>
            </a:r>
          </a:p>
          <a:p>
            <a:pPr marL="628560" lvl="1" indent="-171360">
              <a:buClr>
                <a:srgbClr val="000000"/>
              </a:buClr>
              <a:buFont typeface="Arial"/>
              <a:buChar char="•"/>
            </a:pPr>
            <a:r>
              <a:rPr lang="en-GB" spc="-1" dirty="0">
                <a:latin typeface="Arial"/>
              </a:rPr>
              <a:t>NHSBT do have a 24hr delivery service, however the charges are determined nationally and we believe it is around £150 per delivery</a:t>
            </a:r>
          </a:p>
          <a:p>
            <a:pPr marL="628560" lvl="1" indent="-171360">
              <a:buClr>
                <a:srgbClr val="000000"/>
              </a:buClr>
              <a:buFont typeface="Arial"/>
              <a:buChar char="•"/>
            </a:pPr>
            <a:r>
              <a:rPr lang="en-GB" b="0" strike="noStrike" spc="-1" dirty="0">
                <a:latin typeface="Arial"/>
              </a:rPr>
              <a:t>Ambulances have never been used to ferry equipment for hospitals, they are under enough stress dealing with the demand from patients.</a:t>
            </a:r>
          </a:p>
          <a:p>
            <a:pPr marL="171360" indent="-171360">
              <a:lnSpc>
                <a:spcPct val="100000"/>
              </a:lnSpc>
              <a:buClr>
                <a:srgbClr val="000000"/>
              </a:buClr>
              <a:buFont typeface="Arial"/>
              <a:buChar char="•"/>
            </a:pPr>
            <a:r>
              <a:rPr lang="en-GB" b="0" strike="noStrike" spc="-1" dirty="0">
                <a:latin typeface="Arial"/>
              </a:rPr>
              <a:t>Now ask for an odd one out </a:t>
            </a:r>
          </a:p>
          <a:p>
            <a:pPr marL="628560" lvl="1" indent="-171360">
              <a:buClr>
                <a:srgbClr val="000000"/>
              </a:buClr>
              <a:buFont typeface="Arial"/>
              <a:buChar char="•"/>
            </a:pPr>
            <a:r>
              <a:rPr lang="en-GB" b="0" strike="noStrike" spc="-1" dirty="0" err="1">
                <a:latin typeface="Arial"/>
              </a:rPr>
              <a:t>Bloodbikes</a:t>
            </a:r>
            <a:r>
              <a:rPr lang="en-GB" b="0" strike="noStrike" spc="-1" dirty="0">
                <a:latin typeface="Arial"/>
              </a:rPr>
              <a:t> are the odd one out.  NHSBT and NEAS are fully funded by the NHS, Taxi firms obviously do it commercially – we are the only provider who do it for free run completely volunteers.</a:t>
            </a:r>
          </a:p>
        </p:txBody>
      </p:sp>
      <p:sp>
        <p:nvSpPr>
          <p:cNvPr id="456" name="PlaceHolder 3"/>
          <p:cNvSpPr>
            <a:spLocks noGrp="1"/>
          </p:cNvSpPr>
          <p:nvPr>
            <p:ph type="dt"/>
          </p:nvPr>
        </p:nvSpPr>
        <p:spPr>
          <a:xfrm>
            <a:off x="4024080" y="0"/>
            <a:ext cx="3078000" cy="513000"/>
          </a:xfrm>
          <a:prstGeom prst="rect">
            <a:avLst/>
          </a:prstGeom>
          <a:noFill/>
          <a:ln w="0">
            <a:noFill/>
          </a:ln>
        </p:spPr>
        <p:txBody>
          <a:bodyPr numCol="1" spcCol="0" anchor="t">
            <a:noAutofit/>
          </a:bodyPr>
          <a:lstStyle/>
          <a:p>
            <a:pPr algn="r">
              <a:lnSpc>
                <a:spcPct val="100000"/>
              </a:lnSpc>
            </a:pPr>
            <a:fld id="{5C748351-16D4-42B9-95C0-06FEB62208E2}" type="datetime1">
              <a:rPr lang="en-GB" sz="1400" b="0" strike="noStrike" spc="-1">
                <a:solidFill>
                  <a:srgbClr val="000000"/>
                </a:solidFill>
                <a:latin typeface="Arial"/>
                <a:ea typeface="SimSun"/>
              </a:rPr>
              <a:t>05/12/2025</a:t>
            </a:fld>
            <a:endParaRPr lang="en-GB" sz="1400" b="0" strike="noStrike" spc="-1">
              <a:latin typeface="Times New Roman"/>
            </a:endParaRPr>
          </a:p>
        </p:txBody>
      </p:sp>
      <p:sp>
        <p:nvSpPr>
          <p:cNvPr id="457" name="PlaceHolder 4"/>
          <p:cNvSpPr>
            <a:spLocks noGrp="1"/>
          </p:cNvSpPr>
          <p:nvPr>
            <p:ph type="sldNum"/>
          </p:nvPr>
        </p:nvSpPr>
        <p:spPr>
          <a:xfrm>
            <a:off x="4024080" y="9721080"/>
            <a:ext cx="3078000" cy="513000"/>
          </a:xfrm>
          <a:prstGeom prst="rect">
            <a:avLst/>
          </a:prstGeom>
          <a:noFill/>
          <a:ln w="0">
            <a:noFill/>
          </a:ln>
        </p:spPr>
        <p:txBody>
          <a:bodyPr numCol="1" spcCol="0" anchor="b">
            <a:noAutofit/>
          </a:bodyPr>
          <a:lstStyle/>
          <a:p>
            <a:pPr algn="r">
              <a:lnSpc>
                <a:spcPct val="100000"/>
              </a:lnSpc>
            </a:pPr>
            <a:fld id="{C5703CB0-E900-4CF0-9F90-15FD3DD287B3}" type="slidenum">
              <a:rPr lang="en-US" sz="1400" b="0" strike="noStrike" spc="-1">
                <a:solidFill>
                  <a:srgbClr val="000000"/>
                </a:solidFill>
                <a:latin typeface="Arial"/>
                <a:ea typeface="SimSun"/>
              </a:rPr>
              <a:t>2</a:t>
            </a:fld>
            <a:endParaRPr lang="en-GB" sz="1400" b="0" strike="noStrike" spc="-1">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23670E8E-84ED-F4CB-8876-856881C4F4F4}"/>
              </a:ext>
            </a:extLst>
          </p:cNvPr>
          <p:cNvSpPr>
            <a:spLocks noGrp="1" noRot="1" noChangeAspect="1" noChangeArrowheads="1" noTextEdit="1"/>
          </p:cNvSpPr>
          <p:nvPr>
            <p:ph type="sldImg"/>
          </p:nvPr>
        </p:nvSpPr>
        <p:spPr>
          <a:xfrm>
            <a:off x="1108075" y="812800"/>
            <a:ext cx="5343525" cy="4008438"/>
          </a:xfrm>
        </p:spPr>
        <p:txBody>
          <a:bodyPr/>
          <a:lstStyle/>
          <a:p>
            <a:endParaRPr lang="en-GB"/>
          </a:p>
        </p:txBody>
      </p:sp>
      <p:sp>
        <p:nvSpPr>
          <p:cNvPr id="53251" name="Notes Placeholder 2">
            <a:extLst>
              <a:ext uri="{FF2B5EF4-FFF2-40B4-BE49-F238E27FC236}">
                <a16:creationId xmlns:a16="http://schemas.microsoft.com/office/drawing/2014/main" id="{C8A48577-C76A-12C6-AC23-882DA0FE584F}"/>
              </a:ext>
            </a:extLst>
          </p:cNvPr>
          <p:cNvSpPr>
            <a:spLocks noGrp="1" noChangeArrowheads="1"/>
          </p:cNvSpPr>
          <p:nvPr>
            <p:ph type="body" idx="1"/>
          </p:nvPr>
        </p:nvSpPr>
        <p:spPr bwMode="auto">
          <a:xfrm>
            <a:off x="687388" y="4814888"/>
            <a:ext cx="5500687" cy="3937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3252" name="Date Placeholder 3">
            <a:extLst>
              <a:ext uri="{FF2B5EF4-FFF2-40B4-BE49-F238E27FC236}">
                <a16:creationId xmlns:a16="http://schemas.microsoft.com/office/drawing/2014/main" id="{33CA6980-A0A6-678D-B490-91CD0C1C3FE3}"/>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6F405202-9435-465B-8082-ED9A3E34FBB1}" type="datetime1">
              <a:rPr lang="zh-CN" altLang="en-US" smtClean="0"/>
              <a:pPr/>
              <a:t>2025/12/5</a:t>
            </a:fld>
            <a:endParaRPr lang="en-US" altLang="zh-CN" sz="1200"/>
          </a:p>
        </p:txBody>
      </p:sp>
      <p:sp>
        <p:nvSpPr>
          <p:cNvPr id="53253" name="Slide Number Placeholder 4">
            <a:extLst>
              <a:ext uri="{FF2B5EF4-FFF2-40B4-BE49-F238E27FC236}">
                <a16:creationId xmlns:a16="http://schemas.microsoft.com/office/drawing/2014/main" id="{07B2C70B-48A4-D7E9-7810-DC2084D664C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519453AB-33DC-4AFF-8BA5-5988ADCC6808}" type="slidenum">
              <a:rPr lang="en-US" altLang="zh-CN" smtClean="0"/>
              <a:pPr/>
              <a:t>20</a:t>
            </a:fld>
            <a:endParaRPr lang="en-US" altLang="zh-CN"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ADDBA3D8-2AEE-0143-2598-111362C44D71}"/>
              </a:ext>
            </a:extLst>
          </p:cNvPr>
          <p:cNvSpPr>
            <a:spLocks noGrp="1" noRot="1" noChangeAspect="1" noChangeArrowheads="1" noTextEdit="1"/>
          </p:cNvSpPr>
          <p:nvPr>
            <p:ph type="sldImg"/>
          </p:nvPr>
        </p:nvSpPr>
        <p:spPr>
          <a:xfrm>
            <a:off x="1108075" y="812800"/>
            <a:ext cx="5343525" cy="4008438"/>
          </a:xfrm>
        </p:spPr>
        <p:txBody>
          <a:bodyPr/>
          <a:lstStyle/>
          <a:p>
            <a:endParaRPr lang="en-GB"/>
          </a:p>
        </p:txBody>
      </p:sp>
      <p:sp>
        <p:nvSpPr>
          <p:cNvPr id="7171" name="Notes Placeholder 2">
            <a:extLst>
              <a:ext uri="{FF2B5EF4-FFF2-40B4-BE49-F238E27FC236}">
                <a16:creationId xmlns:a16="http://schemas.microsoft.com/office/drawing/2014/main" id="{A2EFEAEE-5DAE-F044-4F24-F6FD95F8127E}"/>
              </a:ext>
            </a:extLst>
          </p:cNvPr>
          <p:cNvSpPr>
            <a:spLocks noGrp="1" noChangeArrowheads="1"/>
          </p:cNvSpPr>
          <p:nvPr>
            <p:ph type="body" idx="1"/>
          </p:nvPr>
        </p:nvSpPr>
        <p:spPr bwMode="auto">
          <a:xfrm>
            <a:off x="687388" y="4814888"/>
            <a:ext cx="5500687" cy="3937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We are a charity.  </a:t>
            </a:r>
          </a:p>
          <a:p>
            <a:r>
              <a:rPr lang="en-GB" altLang="en-US"/>
              <a:t>When NHS couriers go home, hospitals used to rely on taxis or couriers to move urgent items out of hours.</a:t>
            </a:r>
          </a:p>
          <a:p>
            <a:r>
              <a:rPr lang="en-GB" altLang="en-US"/>
              <a:t>We are not part of the NHS, or Blood Transfusion Service, but an independent charity.</a:t>
            </a:r>
          </a:p>
          <a:p>
            <a:r>
              <a:rPr lang="en-GB" altLang="en-US"/>
              <a:t>Our charitable aim is to improve health and save lives.</a:t>
            </a:r>
          </a:p>
          <a:p>
            <a:r>
              <a:rPr lang="en-GB" altLang="en-US"/>
              <a:t>Queens award</a:t>
            </a:r>
          </a:p>
        </p:txBody>
      </p:sp>
      <p:sp>
        <p:nvSpPr>
          <p:cNvPr id="7172" name="Date Placeholder 3">
            <a:extLst>
              <a:ext uri="{FF2B5EF4-FFF2-40B4-BE49-F238E27FC236}">
                <a16:creationId xmlns:a16="http://schemas.microsoft.com/office/drawing/2014/main" id="{2F96C699-8FCB-DDF0-9AB8-C98EB21126DD}"/>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AE4966B3-1EB2-48C9-861F-DB2D2D0630EC}" type="datetime1">
              <a:rPr lang="zh-CN" altLang="en-US" smtClean="0"/>
              <a:pPr/>
              <a:t>2025/12/5</a:t>
            </a:fld>
            <a:endParaRPr lang="en-US" altLang="zh-CN" sz="1200"/>
          </a:p>
        </p:txBody>
      </p:sp>
      <p:sp>
        <p:nvSpPr>
          <p:cNvPr id="7173" name="Slide Number Placeholder 4">
            <a:extLst>
              <a:ext uri="{FF2B5EF4-FFF2-40B4-BE49-F238E27FC236}">
                <a16:creationId xmlns:a16="http://schemas.microsoft.com/office/drawing/2014/main" id="{B489D321-746E-8789-DB88-A6DED564477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53E3B02B-28FA-4E65-8302-9A295B40D400}" type="slidenum">
              <a:rPr lang="en-US" altLang="zh-CN" smtClean="0"/>
              <a:pPr/>
              <a:t>3</a:t>
            </a:fld>
            <a:endParaRPr lang="en-US" altLang="zh-CN"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9EF69342-BA19-728F-C457-A84B320A19AA}"/>
              </a:ext>
            </a:extLst>
          </p:cNvPr>
          <p:cNvSpPr>
            <a:spLocks noGrp="1" noRot="1" noChangeAspect="1" noChangeArrowheads="1" noTextEdit="1"/>
          </p:cNvSpPr>
          <p:nvPr>
            <p:ph type="sldImg"/>
          </p:nvPr>
        </p:nvSpPr>
        <p:spPr>
          <a:xfrm>
            <a:off x="1108075" y="812800"/>
            <a:ext cx="5343525" cy="4008438"/>
          </a:xfrm>
        </p:spPr>
        <p:txBody>
          <a:bodyPr/>
          <a:lstStyle/>
          <a:p>
            <a:endParaRPr lang="en-GB"/>
          </a:p>
        </p:txBody>
      </p:sp>
      <p:sp>
        <p:nvSpPr>
          <p:cNvPr id="9219" name="Notes Placeholder 2">
            <a:extLst>
              <a:ext uri="{FF2B5EF4-FFF2-40B4-BE49-F238E27FC236}">
                <a16:creationId xmlns:a16="http://schemas.microsoft.com/office/drawing/2014/main" id="{376BACB8-F64C-1489-DADF-C76D9DFACD61}"/>
              </a:ext>
            </a:extLst>
          </p:cNvPr>
          <p:cNvSpPr>
            <a:spLocks noGrp="1" noChangeArrowheads="1"/>
          </p:cNvSpPr>
          <p:nvPr>
            <p:ph type="body" idx="1"/>
          </p:nvPr>
        </p:nvSpPr>
        <p:spPr bwMode="auto">
          <a:xfrm>
            <a:off x="687388" y="4814888"/>
            <a:ext cx="5500687" cy="3937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First group formed in 1962 in Surrey called Emergency Volunteer Service (EVS)</a:t>
            </a:r>
          </a:p>
          <a:p>
            <a:r>
              <a:rPr lang="en-GB" altLang="en-US" dirty="0"/>
              <a:t>QA is highest award given to volunteer groups</a:t>
            </a:r>
          </a:p>
          <a:p>
            <a:r>
              <a:rPr lang="en-GB" altLang="en-US" dirty="0"/>
              <a:t>Discuss milestone and how many taxi fares have been saved</a:t>
            </a:r>
          </a:p>
        </p:txBody>
      </p:sp>
      <p:sp>
        <p:nvSpPr>
          <p:cNvPr id="9220" name="Date Placeholder 3">
            <a:extLst>
              <a:ext uri="{FF2B5EF4-FFF2-40B4-BE49-F238E27FC236}">
                <a16:creationId xmlns:a16="http://schemas.microsoft.com/office/drawing/2014/main" id="{C68047B5-B38A-7D7B-DE9E-5F51397175AC}"/>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9EA61C7E-A05C-42CD-946C-88BC016938C7}" type="datetime1">
              <a:rPr lang="zh-CN" altLang="en-US" smtClean="0"/>
              <a:pPr/>
              <a:t>2025/12/5</a:t>
            </a:fld>
            <a:endParaRPr lang="en-US" altLang="zh-CN" sz="1200"/>
          </a:p>
        </p:txBody>
      </p:sp>
      <p:sp>
        <p:nvSpPr>
          <p:cNvPr id="9221" name="Slide Number Placeholder 4">
            <a:extLst>
              <a:ext uri="{FF2B5EF4-FFF2-40B4-BE49-F238E27FC236}">
                <a16:creationId xmlns:a16="http://schemas.microsoft.com/office/drawing/2014/main" id="{3F665840-4E79-91E2-643E-EDDF7A88EF2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A8FC6608-7731-4614-8CFF-0D6E05B93B26}" type="slidenum">
              <a:rPr lang="en-US" altLang="zh-CN" smtClean="0"/>
              <a:pPr/>
              <a:t>4</a:t>
            </a:fld>
            <a:endParaRPr lang="en-US" altLang="zh-CN"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1193221A-7D8A-2C02-1EB8-5E0AF1EFE51F}"/>
              </a:ext>
            </a:extLst>
          </p:cNvPr>
          <p:cNvSpPr>
            <a:spLocks noGrp="1" noRot="1" noChangeAspect="1" noChangeArrowheads="1" noTextEdit="1"/>
          </p:cNvSpPr>
          <p:nvPr>
            <p:ph type="sldImg"/>
          </p:nvPr>
        </p:nvSpPr>
        <p:spPr>
          <a:xfrm>
            <a:off x="1108075" y="812800"/>
            <a:ext cx="5343525" cy="4008438"/>
          </a:xfrm>
        </p:spPr>
        <p:txBody>
          <a:bodyPr/>
          <a:lstStyle/>
          <a:p>
            <a:endParaRPr lang="en-GB"/>
          </a:p>
        </p:txBody>
      </p:sp>
      <p:sp>
        <p:nvSpPr>
          <p:cNvPr id="11267" name="Notes Placeholder 2">
            <a:extLst>
              <a:ext uri="{FF2B5EF4-FFF2-40B4-BE49-F238E27FC236}">
                <a16:creationId xmlns:a16="http://schemas.microsoft.com/office/drawing/2014/main" id="{3DCE9775-C1A8-A74D-4860-A45247F9777F}"/>
              </a:ext>
            </a:extLst>
          </p:cNvPr>
          <p:cNvSpPr>
            <a:spLocks noGrp="1" noChangeArrowheads="1"/>
          </p:cNvSpPr>
          <p:nvPr>
            <p:ph type="body" idx="1"/>
          </p:nvPr>
        </p:nvSpPr>
        <p:spPr bwMode="auto">
          <a:xfrm>
            <a:off x="687388" y="4814888"/>
            <a:ext cx="5500687" cy="3937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Delivering to hospitals is the visible part of our service, our equivalent of a duck on the lake</a:t>
            </a:r>
          </a:p>
          <a:p>
            <a:r>
              <a:rPr lang="en-GB" altLang="en-US"/>
              <a:t>Everything else is what it takes to enable the delivery service – paddling like mad under the water.</a:t>
            </a:r>
          </a:p>
        </p:txBody>
      </p:sp>
      <p:sp>
        <p:nvSpPr>
          <p:cNvPr id="11268" name="Date Placeholder 3">
            <a:extLst>
              <a:ext uri="{FF2B5EF4-FFF2-40B4-BE49-F238E27FC236}">
                <a16:creationId xmlns:a16="http://schemas.microsoft.com/office/drawing/2014/main" id="{7D401394-B57E-299B-17E3-46A54343799C}"/>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7246372A-79DA-4EAF-9EF5-117727378363}" type="datetime1">
              <a:rPr lang="zh-CN" altLang="en-US" smtClean="0"/>
              <a:pPr/>
              <a:t>2025/12/5</a:t>
            </a:fld>
            <a:endParaRPr lang="en-US" altLang="zh-CN" sz="1200"/>
          </a:p>
        </p:txBody>
      </p:sp>
      <p:sp>
        <p:nvSpPr>
          <p:cNvPr id="11269" name="Slide Number Placeholder 4">
            <a:extLst>
              <a:ext uri="{FF2B5EF4-FFF2-40B4-BE49-F238E27FC236}">
                <a16:creationId xmlns:a16="http://schemas.microsoft.com/office/drawing/2014/main" id="{CDECD037-1A15-C344-5324-17D9DA21F04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66E0A62A-DA19-4D40-8FA8-29982B9ECE30}" type="slidenum">
              <a:rPr lang="en-US" altLang="zh-CN" smtClean="0"/>
              <a:pPr/>
              <a:t>5</a:t>
            </a:fld>
            <a:endParaRPr lang="en-US" altLang="zh-CN"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12E00870-2119-6B61-A932-AEF535A438DC}"/>
              </a:ext>
            </a:extLst>
          </p:cNvPr>
          <p:cNvSpPr>
            <a:spLocks noGrp="1" noRot="1" noChangeAspect="1" noChangeArrowheads="1" noTextEdit="1"/>
          </p:cNvSpPr>
          <p:nvPr>
            <p:ph type="sldImg"/>
          </p:nvPr>
        </p:nvSpPr>
        <p:spPr>
          <a:xfrm>
            <a:off x="1108075" y="812800"/>
            <a:ext cx="5343525" cy="4008438"/>
          </a:xfrm>
        </p:spPr>
        <p:txBody>
          <a:bodyPr/>
          <a:lstStyle/>
          <a:p>
            <a:endParaRPr lang="en-GB"/>
          </a:p>
        </p:txBody>
      </p:sp>
      <p:sp>
        <p:nvSpPr>
          <p:cNvPr id="13315" name="Notes Placeholder 2">
            <a:extLst>
              <a:ext uri="{FF2B5EF4-FFF2-40B4-BE49-F238E27FC236}">
                <a16:creationId xmlns:a16="http://schemas.microsoft.com/office/drawing/2014/main" id="{F0FD5596-B496-22FB-D6C4-D631249C6448}"/>
              </a:ext>
            </a:extLst>
          </p:cNvPr>
          <p:cNvSpPr>
            <a:spLocks noGrp="1" noChangeArrowheads="1"/>
          </p:cNvSpPr>
          <p:nvPr>
            <p:ph type="body" idx="1"/>
          </p:nvPr>
        </p:nvSpPr>
        <p:spPr bwMode="auto">
          <a:xfrm>
            <a:off x="687388" y="4814888"/>
            <a:ext cx="5500687" cy="3937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More or less the medieval kingdom of Northumbria. (Originally it included North Yorkshire hence “North of the Humber Area”)</a:t>
            </a:r>
          </a:p>
          <a:p>
            <a:r>
              <a:rPr lang="en-GB" altLang="en-US" dirty="0"/>
              <a:t>We can do relay runs with neighbouring groups.</a:t>
            </a:r>
          </a:p>
          <a:p>
            <a:endParaRPr lang="en-GB" altLang="en-US" dirty="0"/>
          </a:p>
          <a:p>
            <a:r>
              <a:rPr lang="en-GB" altLang="en-US" dirty="0"/>
              <a:t>We have serviced over 100 locations in the region</a:t>
            </a:r>
          </a:p>
        </p:txBody>
      </p:sp>
      <p:sp>
        <p:nvSpPr>
          <p:cNvPr id="13316" name="Date Placeholder 3">
            <a:extLst>
              <a:ext uri="{FF2B5EF4-FFF2-40B4-BE49-F238E27FC236}">
                <a16:creationId xmlns:a16="http://schemas.microsoft.com/office/drawing/2014/main" id="{A695F96E-8E54-110B-BB5A-E4F155C83E30}"/>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A5E6EED7-C415-49D7-8835-5627B85F22B8}" type="datetime1">
              <a:rPr lang="zh-CN" altLang="en-US" smtClean="0"/>
              <a:pPr/>
              <a:t>2025/12/5</a:t>
            </a:fld>
            <a:endParaRPr lang="en-US" altLang="zh-CN" sz="1200"/>
          </a:p>
        </p:txBody>
      </p:sp>
      <p:sp>
        <p:nvSpPr>
          <p:cNvPr id="13317" name="Slide Number Placeholder 4">
            <a:extLst>
              <a:ext uri="{FF2B5EF4-FFF2-40B4-BE49-F238E27FC236}">
                <a16:creationId xmlns:a16="http://schemas.microsoft.com/office/drawing/2014/main" id="{A25CD1BA-05D1-BAC1-B4E0-7DCEE937DB6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4F85E06A-D428-48CF-9497-772F75E5C96D}" type="slidenum">
              <a:rPr lang="en-US" altLang="zh-CN" smtClean="0"/>
              <a:pPr/>
              <a:t>6</a:t>
            </a:fld>
            <a:endParaRPr lang="en-US" altLang="zh-CN"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9724F6A-F62B-D837-8767-EAE4B71F9856}"/>
              </a:ext>
            </a:extLst>
          </p:cNvPr>
          <p:cNvSpPr>
            <a:spLocks noGrp="1" noRot="1" noChangeAspect="1" noChangeArrowheads="1" noTextEdit="1"/>
          </p:cNvSpPr>
          <p:nvPr>
            <p:ph type="sldImg"/>
          </p:nvPr>
        </p:nvSpPr>
        <p:spPr>
          <a:xfrm>
            <a:off x="1108075" y="812800"/>
            <a:ext cx="5343525" cy="4008438"/>
          </a:xfrm>
        </p:spPr>
        <p:txBody>
          <a:bodyPr/>
          <a:lstStyle/>
          <a:p>
            <a:endParaRPr lang="en-GB"/>
          </a:p>
        </p:txBody>
      </p:sp>
      <p:sp>
        <p:nvSpPr>
          <p:cNvPr id="15363" name="Notes Placeholder 2">
            <a:extLst>
              <a:ext uri="{FF2B5EF4-FFF2-40B4-BE49-F238E27FC236}">
                <a16:creationId xmlns:a16="http://schemas.microsoft.com/office/drawing/2014/main" id="{1516EA64-C053-547D-75A7-AE09F2E6453B}"/>
              </a:ext>
            </a:extLst>
          </p:cNvPr>
          <p:cNvSpPr>
            <a:spLocks noGrp="1" noChangeArrowheads="1"/>
          </p:cNvSpPr>
          <p:nvPr>
            <p:ph type="body" idx="1"/>
          </p:nvPr>
        </p:nvSpPr>
        <p:spPr bwMode="auto">
          <a:xfrm>
            <a:off x="687388" y="4814888"/>
            <a:ext cx="5500687" cy="3937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We are led to believe that just one of the Trusts in the North East saved over £50,000 last financial year as a result of NBB.</a:t>
            </a:r>
          </a:p>
          <a:p>
            <a:endParaRPr lang="en-GB" altLang="en-US"/>
          </a:p>
          <a:p>
            <a:r>
              <a:rPr lang="en-GB" altLang="en-US"/>
              <a:t>While corporate and large donors are happy enough to fund major capital items like vehicles, it is much harder to get funding for “running costs” as donors find it hard to see “what they get for their money”.  We still, therefore, run hundreds (literally) of “tin – rattling” events collecting small donations to cover our running costs.  After one busy bank holiday weekend our cashier had 35Kg of cash to take to the bank (that’s the equivalent of 35 bags of sugar).</a:t>
            </a:r>
          </a:p>
        </p:txBody>
      </p:sp>
      <p:sp>
        <p:nvSpPr>
          <p:cNvPr id="15364" name="Date Placeholder 3">
            <a:extLst>
              <a:ext uri="{FF2B5EF4-FFF2-40B4-BE49-F238E27FC236}">
                <a16:creationId xmlns:a16="http://schemas.microsoft.com/office/drawing/2014/main" id="{624FDDCC-FC46-3689-3B40-CE404966B1DE}"/>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02EE4D09-BAE8-4D2B-8853-978924B83369}" type="datetime1">
              <a:rPr lang="zh-CN" altLang="en-US" smtClean="0"/>
              <a:pPr/>
              <a:t>2025/12/5</a:t>
            </a:fld>
            <a:endParaRPr lang="en-US" altLang="zh-CN" sz="1200"/>
          </a:p>
        </p:txBody>
      </p:sp>
      <p:sp>
        <p:nvSpPr>
          <p:cNvPr id="15365" name="Slide Number Placeholder 4">
            <a:extLst>
              <a:ext uri="{FF2B5EF4-FFF2-40B4-BE49-F238E27FC236}">
                <a16:creationId xmlns:a16="http://schemas.microsoft.com/office/drawing/2014/main" id="{EA2CF0BF-C2B0-70C4-A37C-745E6CEF69C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75482A22-AFAB-45F9-A99A-479BCD03512B}" type="slidenum">
              <a:rPr lang="en-US" altLang="zh-CN" smtClean="0"/>
              <a:pPr/>
              <a:t>7</a:t>
            </a:fld>
            <a:endParaRPr lang="en-US" altLang="zh-CN"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6C674A9F-AD81-4263-A79F-D33ADCDB4200}"/>
              </a:ext>
            </a:extLst>
          </p:cNvPr>
          <p:cNvSpPr>
            <a:spLocks noGrp="1" noRot="1" noChangeAspect="1" noChangeArrowheads="1" noTextEdit="1"/>
          </p:cNvSpPr>
          <p:nvPr>
            <p:ph type="sldImg"/>
          </p:nvPr>
        </p:nvSpPr>
        <p:spPr>
          <a:xfrm>
            <a:off x="1108075" y="812800"/>
            <a:ext cx="5343525" cy="4008438"/>
          </a:xfrm>
        </p:spPr>
        <p:txBody>
          <a:bodyPr/>
          <a:lstStyle/>
          <a:p>
            <a:endParaRPr lang="en-GB"/>
          </a:p>
        </p:txBody>
      </p:sp>
      <p:sp>
        <p:nvSpPr>
          <p:cNvPr id="17411" name="Notes Placeholder 2">
            <a:extLst>
              <a:ext uri="{FF2B5EF4-FFF2-40B4-BE49-F238E27FC236}">
                <a16:creationId xmlns:a16="http://schemas.microsoft.com/office/drawing/2014/main" id="{1B418F8F-6226-A252-58F6-857E2E5A2865}"/>
              </a:ext>
            </a:extLst>
          </p:cNvPr>
          <p:cNvSpPr>
            <a:spLocks noGrp="1" noChangeArrowheads="1"/>
          </p:cNvSpPr>
          <p:nvPr>
            <p:ph type="body" idx="1"/>
          </p:nvPr>
        </p:nvSpPr>
        <p:spPr bwMode="auto">
          <a:xfrm>
            <a:off x="687388" y="4814888"/>
            <a:ext cx="5500687" cy="3937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Filtering is legal in the UK</a:t>
            </a:r>
            <a:br>
              <a:rPr lang="en-GB" altLang="en-US"/>
            </a:br>
            <a:br>
              <a:rPr lang="en-GB" altLang="en-US"/>
            </a:br>
            <a:r>
              <a:rPr lang="en-GB" altLang="en-US"/>
              <a:t>We can use “no Car” or Bus lanes  except in Gateshead who don’t/won’t allow it.  </a:t>
            </a:r>
            <a:br>
              <a:rPr lang="en-GB" altLang="en-US"/>
            </a:br>
            <a:r>
              <a:rPr lang="en-GB" altLang="en-US"/>
              <a:t>In Newcastle we have dispensation for our cars to use the No-Car lanes in Emergencies</a:t>
            </a:r>
          </a:p>
          <a:p>
            <a:endParaRPr lang="en-GB" altLang="en-US"/>
          </a:p>
          <a:p>
            <a:r>
              <a:rPr lang="en-GB" altLang="en-US"/>
              <a:t>Our car fleet is now completely integrated into operations and we make no distinctions about their use, despite the charity still being called Northumbria Blood Bikes.</a:t>
            </a:r>
          </a:p>
        </p:txBody>
      </p:sp>
      <p:sp>
        <p:nvSpPr>
          <p:cNvPr id="17412" name="Date Placeholder 3">
            <a:extLst>
              <a:ext uri="{FF2B5EF4-FFF2-40B4-BE49-F238E27FC236}">
                <a16:creationId xmlns:a16="http://schemas.microsoft.com/office/drawing/2014/main" id="{FBB54692-F83E-99D7-F598-6B1D681BA432}"/>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EC174005-29AA-44E7-AC57-7FDDAE3B2363}" type="datetime1">
              <a:rPr lang="zh-CN" altLang="en-US" smtClean="0"/>
              <a:pPr/>
              <a:t>2025/12/5</a:t>
            </a:fld>
            <a:endParaRPr lang="en-US" altLang="zh-CN" sz="1200"/>
          </a:p>
        </p:txBody>
      </p:sp>
      <p:sp>
        <p:nvSpPr>
          <p:cNvPr id="17413" name="Slide Number Placeholder 4">
            <a:extLst>
              <a:ext uri="{FF2B5EF4-FFF2-40B4-BE49-F238E27FC236}">
                <a16:creationId xmlns:a16="http://schemas.microsoft.com/office/drawing/2014/main" id="{B6F9EECD-8AB2-476D-96EC-1AC7CF671E2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49908792-18AE-49AF-B8E4-D1E7703CBD9C}" type="slidenum">
              <a:rPr lang="en-US" altLang="zh-CN" smtClean="0"/>
              <a:pPr/>
              <a:t>8</a:t>
            </a:fld>
            <a:endParaRPr lang="en-US" altLang="zh-CN"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C30779C9-1BE7-86E5-FB33-0AA0EA7CA972}"/>
              </a:ext>
            </a:extLst>
          </p:cNvPr>
          <p:cNvSpPr>
            <a:spLocks noGrp="1" noRot="1" noChangeAspect="1" noChangeArrowheads="1" noTextEdit="1"/>
          </p:cNvSpPr>
          <p:nvPr>
            <p:ph type="sldImg"/>
          </p:nvPr>
        </p:nvSpPr>
        <p:spPr>
          <a:xfrm>
            <a:off x="1108075" y="812800"/>
            <a:ext cx="5343525" cy="4008438"/>
          </a:xfrm>
        </p:spPr>
        <p:txBody>
          <a:bodyPr/>
          <a:lstStyle/>
          <a:p>
            <a:endParaRPr lang="en-GB"/>
          </a:p>
        </p:txBody>
      </p:sp>
      <p:sp>
        <p:nvSpPr>
          <p:cNvPr id="19459" name="Notes Placeholder 2">
            <a:extLst>
              <a:ext uri="{FF2B5EF4-FFF2-40B4-BE49-F238E27FC236}">
                <a16:creationId xmlns:a16="http://schemas.microsoft.com/office/drawing/2014/main" id="{CF2BD29B-EAD1-A76B-17CA-43E015F30361}"/>
              </a:ext>
            </a:extLst>
          </p:cNvPr>
          <p:cNvSpPr>
            <a:spLocks noGrp="1" noChangeArrowheads="1"/>
          </p:cNvSpPr>
          <p:nvPr>
            <p:ph type="body" idx="1"/>
          </p:nvPr>
        </p:nvSpPr>
        <p:spPr bwMode="auto">
          <a:xfrm>
            <a:off x="687388" y="4814888"/>
            <a:ext cx="5500687" cy="3937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9460" name="Date Placeholder 3">
            <a:extLst>
              <a:ext uri="{FF2B5EF4-FFF2-40B4-BE49-F238E27FC236}">
                <a16:creationId xmlns:a16="http://schemas.microsoft.com/office/drawing/2014/main" id="{24D644E4-D91E-3A76-E96B-480613925371}"/>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D4DA59E1-AC31-44D5-8D12-8060A68FD48C}" type="datetime1">
              <a:rPr lang="zh-CN" altLang="en-US" smtClean="0"/>
              <a:pPr/>
              <a:t>2025/12/5</a:t>
            </a:fld>
            <a:endParaRPr lang="en-US" altLang="zh-CN" sz="1200"/>
          </a:p>
        </p:txBody>
      </p:sp>
      <p:sp>
        <p:nvSpPr>
          <p:cNvPr id="19461" name="Slide Number Placeholder 4">
            <a:extLst>
              <a:ext uri="{FF2B5EF4-FFF2-40B4-BE49-F238E27FC236}">
                <a16:creationId xmlns:a16="http://schemas.microsoft.com/office/drawing/2014/main" id="{D80D0812-8E2B-2473-AC10-C1725104F8C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575870FA-EB68-432C-A5C0-9B77E3A11C72}" type="slidenum">
              <a:rPr lang="en-US" altLang="zh-CN" smtClean="0"/>
              <a:pPr/>
              <a:t>9</a:t>
            </a:fld>
            <a:endParaRPr lang="en-US" altLang="zh-CN"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143000" y="1122480"/>
            <a:ext cx="6857640" cy="2387160"/>
          </a:xfrm>
          <a:prstGeom prst="rect">
            <a:avLst/>
          </a:prstGeom>
          <a:noFill/>
          <a:ln w="0">
            <a:noFill/>
          </a:ln>
        </p:spPr>
        <p:txBody>
          <a:bodyPr lIns="0" tIns="0" rIns="0" bIns="0" anchor="ctr">
            <a:noAutofit/>
          </a:bodyPr>
          <a:lstStyle/>
          <a:p>
            <a:endParaRPr lang="en-GB" sz="4400" b="0" strike="noStrike" spc="-1">
              <a:solidFill>
                <a:srgbClr val="000000"/>
              </a:solidFill>
              <a:latin typeface="Arial"/>
            </a:endParaRPr>
          </a:p>
        </p:txBody>
      </p:sp>
      <p:sp>
        <p:nvSpPr>
          <p:cNvPr id="27"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GB" sz="3200" b="0" strike="noStrike" spc="-1">
              <a:solidFill>
                <a:srgbClr val="000000"/>
              </a:solidFill>
              <a:latin typeface="Arial"/>
            </a:endParaRPr>
          </a:p>
        </p:txBody>
      </p:sp>
      <p:sp>
        <p:nvSpPr>
          <p:cNvPr id="28"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GB" sz="32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143000" y="1122480"/>
            <a:ext cx="6857640" cy="2387160"/>
          </a:xfrm>
          <a:prstGeom prst="rect">
            <a:avLst/>
          </a:prstGeom>
          <a:noFill/>
          <a:ln w="0">
            <a:noFill/>
          </a:ln>
        </p:spPr>
        <p:txBody>
          <a:bodyPr lIns="0" tIns="0" rIns="0" bIns="0" anchor="ctr">
            <a:noAutofit/>
          </a:bodyPr>
          <a:lstStyle/>
          <a:p>
            <a:endParaRPr lang="en-GB" sz="4400" b="0" strike="noStrike" spc="-1">
              <a:solidFill>
                <a:srgbClr val="000000"/>
              </a:solidFill>
              <a:latin typeface="Arial"/>
            </a:endParaRPr>
          </a:p>
        </p:txBody>
      </p:sp>
      <p:sp>
        <p:nvSpPr>
          <p:cNvPr id="30"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GB" sz="3200" b="0" strike="noStrike" spc="-1">
              <a:solidFill>
                <a:srgbClr val="000000"/>
              </a:solidFill>
              <a:latin typeface="Arial"/>
            </a:endParaRPr>
          </a:p>
        </p:txBody>
      </p:sp>
      <p:sp>
        <p:nvSpPr>
          <p:cNvPr id="31"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GB" sz="3200" b="0" strike="noStrike" spc="-1">
              <a:solidFill>
                <a:srgbClr val="000000"/>
              </a:solidFill>
              <a:latin typeface="Arial"/>
            </a:endParaRPr>
          </a:p>
        </p:txBody>
      </p:sp>
      <p:sp>
        <p:nvSpPr>
          <p:cNvPr id="32"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GB" sz="3200" b="0" strike="noStrike" spc="-1">
              <a:solidFill>
                <a:srgbClr val="000000"/>
              </a:solidFill>
              <a:latin typeface="Arial"/>
            </a:endParaRPr>
          </a:p>
        </p:txBody>
      </p:sp>
      <p:sp>
        <p:nvSpPr>
          <p:cNvPr id="33"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GB" sz="32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143000" y="1122480"/>
            <a:ext cx="6857640" cy="2387160"/>
          </a:xfrm>
          <a:prstGeom prst="rect">
            <a:avLst/>
          </a:prstGeom>
          <a:noFill/>
          <a:ln w="0">
            <a:noFill/>
          </a:ln>
        </p:spPr>
        <p:txBody>
          <a:bodyPr lIns="0" tIns="0" rIns="0" bIns="0" anchor="ctr">
            <a:noAutofit/>
          </a:bodyPr>
          <a:lstStyle/>
          <a:p>
            <a:endParaRPr lang="en-GB" sz="4400" b="0" strike="noStrike" spc="-1">
              <a:solidFill>
                <a:srgbClr val="000000"/>
              </a:solidFill>
              <a:latin typeface="Arial"/>
            </a:endParaRPr>
          </a:p>
        </p:txBody>
      </p:sp>
      <p:sp>
        <p:nvSpPr>
          <p:cNvPr id="35"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GB" sz="3200" b="0" strike="noStrike" spc="-1">
              <a:solidFill>
                <a:srgbClr val="000000"/>
              </a:solidFill>
              <a:latin typeface="Arial"/>
            </a:endParaRPr>
          </a:p>
        </p:txBody>
      </p:sp>
      <p:sp>
        <p:nvSpPr>
          <p:cNvPr id="36"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GB" sz="3200" b="0" strike="noStrike" spc="-1">
              <a:solidFill>
                <a:srgbClr val="000000"/>
              </a:solidFill>
              <a:latin typeface="Arial"/>
            </a:endParaRPr>
          </a:p>
        </p:txBody>
      </p:sp>
      <p:sp>
        <p:nvSpPr>
          <p:cNvPr id="37"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GB" sz="3200" b="0" strike="noStrike" spc="-1">
              <a:solidFill>
                <a:srgbClr val="000000"/>
              </a:solidFill>
              <a:latin typeface="Arial"/>
            </a:endParaRPr>
          </a:p>
        </p:txBody>
      </p:sp>
      <p:sp>
        <p:nvSpPr>
          <p:cNvPr id="38"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GB" sz="3200" b="0" strike="noStrike" spc="-1">
              <a:solidFill>
                <a:srgbClr val="000000"/>
              </a:solidFill>
              <a:latin typeface="Arial"/>
            </a:endParaRPr>
          </a:p>
        </p:txBody>
      </p:sp>
      <p:sp>
        <p:nvSpPr>
          <p:cNvPr id="39"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GB" sz="3200" b="0" strike="noStrike" spc="-1">
              <a:solidFill>
                <a:srgbClr val="000000"/>
              </a:solidFill>
              <a:latin typeface="Arial"/>
            </a:endParaRPr>
          </a:p>
        </p:txBody>
      </p:sp>
      <p:sp>
        <p:nvSpPr>
          <p:cNvPr id="40"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GB" sz="32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4">
            <a:extLst>
              <a:ext uri="{FF2B5EF4-FFF2-40B4-BE49-F238E27FC236}">
                <a16:creationId xmlns:a16="http://schemas.microsoft.com/office/drawing/2014/main" id="{79D4B18F-1C86-70D4-981C-5EB8B201EB4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17D9118-B641-E858-E21A-48D2E481DB9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6CB4CB3-4C88-E0E3-7901-43C8E61AF9CF}"/>
              </a:ext>
            </a:extLst>
          </p:cNvPr>
          <p:cNvSpPr>
            <a:spLocks noGrp="1" noChangeArrowheads="1"/>
          </p:cNvSpPr>
          <p:nvPr>
            <p:ph type="sldNum" sz="quarter" idx="12"/>
          </p:nvPr>
        </p:nvSpPr>
        <p:spPr>
          <a:ln/>
        </p:spPr>
        <p:txBody>
          <a:bodyPr/>
          <a:lstStyle>
            <a:lvl1pPr>
              <a:defRPr/>
            </a:lvl1pPr>
          </a:lstStyle>
          <a:p>
            <a:pPr>
              <a:defRPr/>
            </a:pPr>
            <a:fld id="{09BA0D21-7F71-4815-93FA-90596AA6AE01}" type="slidenum">
              <a:rPr lang="en-US" altLang="zh-CN"/>
              <a:pPr>
                <a:defRPr/>
              </a:pPr>
              <a:t>‹#›</a:t>
            </a:fld>
            <a:endParaRPr lang="en-US" altLang="zh-CN" sz="1800"/>
          </a:p>
        </p:txBody>
      </p:sp>
    </p:spTree>
    <p:extLst>
      <p:ext uri="{BB962C8B-B14F-4D97-AF65-F5344CB8AC3E}">
        <p14:creationId xmlns:p14="http://schemas.microsoft.com/office/powerpoint/2010/main" val="2247180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305A8A2C-7C60-558C-BD62-280372022EC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3120E26-3B0B-37D7-477C-6F13910F14A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93A6F2D-7F3E-9627-5C17-CAB26E74FEB8}"/>
              </a:ext>
            </a:extLst>
          </p:cNvPr>
          <p:cNvSpPr>
            <a:spLocks noGrp="1" noChangeArrowheads="1"/>
          </p:cNvSpPr>
          <p:nvPr>
            <p:ph type="sldNum" sz="quarter" idx="12"/>
          </p:nvPr>
        </p:nvSpPr>
        <p:spPr>
          <a:ln/>
        </p:spPr>
        <p:txBody>
          <a:bodyPr/>
          <a:lstStyle>
            <a:lvl1pPr>
              <a:defRPr/>
            </a:lvl1pPr>
          </a:lstStyle>
          <a:p>
            <a:pPr>
              <a:defRPr/>
            </a:pPr>
            <a:fld id="{D8428A87-F209-4582-B988-499826062D72}" type="slidenum">
              <a:rPr lang="en-US" altLang="zh-CN"/>
              <a:pPr>
                <a:defRPr/>
              </a:pPr>
              <a:t>‹#›</a:t>
            </a:fld>
            <a:endParaRPr lang="en-US" altLang="zh-CN" sz="1800"/>
          </a:p>
        </p:txBody>
      </p:sp>
    </p:spTree>
    <p:extLst>
      <p:ext uri="{BB962C8B-B14F-4D97-AF65-F5344CB8AC3E}">
        <p14:creationId xmlns:p14="http://schemas.microsoft.com/office/powerpoint/2010/main" val="2010394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143000" y="1122480"/>
            <a:ext cx="6857640" cy="2387160"/>
          </a:xfrm>
          <a:prstGeom prst="rect">
            <a:avLst/>
          </a:prstGeom>
          <a:noFill/>
          <a:ln w="0">
            <a:noFill/>
          </a:ln>
        </p:spPr>
        <p:txBody>
          <a:bodyPr lIns="0" tIns="0" rIns="0" bIns="0" anchor="ctr">
            <a:noAutofit/>
          </a:bodyPr>
          <a:lstStyle/>
          <a:p>
            <a:endParaRPr lang="en-GB" sz="4400" b="0" strike="noStrike" spc="-1">
              <a:solidFill>
                <a:srgbClr val="000000"/>
              </a:solidFill>
              <a:latin typeface="Arial"/>
            </a:endParaRPr>
          </a:p>
        </p:txBody>
      </p:sp>
      <p:sp>
        <p:nvSpPr>
          <p:cNvPr id="6"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143000" y="1122480"/>
            <a:ext cx="6857640" cy="2387160"/>
          </a:xfrm>
          <a:prstGeom prst="rect">
            <a:avLst/>
          </a:prstGeom>
          <a:noFill/>
          <a:ln w="0">
            <a:noFill/>
          </a:ln>
        </p:spPr>
        <p:txBody>
          <a:bodyPr lIns="0" tIns="0" rIns="0" bIns="0" anchor="ctr">
            <a:noAutofit/>
          </a:bodyPr>
          <a:lstStyle/>
          <a:p>
            <a:endParaRPr lang="en-GB" sz="4400" b="0" strike="noStrike" spc="-1">
              <a:solidFill>
                <a:srgbClr val="000000"/>
              </a:solidFill>
              <a:latin typeface="Arial"/>
            </a:endParaRPr>
          </a:p>
        </p:txBody>
      </p:sp>
      <p:sp>
        <p:nvSpPr>
          <p:cNvPr id="8"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GB" sz="32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143000" y="1122480"/>
            <a:ext cx="6857640" cy="2387160"/>
          </a:xfrm>
          <a:prstGeom prst="rect">
            <a:avLst/>
          </a:prstGeom>
          <a:noFill/>
          <a:ln w="0">
            <a:noFill/>
          </a:ln>
        </p:spPr>
        <p:txBody>
          <a:bodyPr lIns="0" tIns="0" rIns="0" bIns="0" anchor="ctr">
            <a:noAutofit/>
          </a:bodyPr>
          <a:lstStyle/>
          <a:p>
            <a:endParaRPr lang="en-GB" sz="4400" b="0" strike="noStrike" spc="-1">
              <a:solidFill>
                <a:srgbClr val="000000"/>
              </a:solidFill>
              <a:latin typeface="Arial"/>
            </a:endParaRPr>
          </a:p>
        </p:txBody>
      </p:sp>
      <p:sp>
        <p:nvSpPr>
          <p:cNvPr id="10"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GB" sz="3200" b="0" strike="noStrike" spc="-1">
              <a:solidFill>
                <a:srgbClr val="000000"/>
              </a:solidFill>
              <a:latin typeface="Arial"/>
            </a:endParaRPr>
          </a:p>
        </p:txBody>
      </p:sp>
      <p:sp>
        <p:nvSpPr>
          <p:cNvPr id="11"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GB" sz="32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143000" y="1122480"/>
            <a:ext cx="6857640" cy="2387160"/>
          </a:xfrm>
          <a:prstGeom prst="rect">
            <a:avLst/>
          </a:prstGeom>
          <a:noFill/>
          <a:ln w="0">
            <a:noFill/>
          </a:ln>
        </p:spPr>
        <p:txBody>
          <a:bodyPr lIns="0" tIns="0" rIns="0" bIns="0" anchor="ctr">
            <a:noAutofit/>
          </a:bodyPr>
          <a:lstStyle/>
          <a:p>
            <a:endParaRPr lang="en-GB" sz="4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143000" y="1122480"/>
            <a:ext cx="6857640" cy="11066760"/>
          </a:xfrm>
          <a:prstGeom prst="rect">
            <a:avLst/>
          </a:prstGeom>
          <a:noFill/>
          <a:ln w="0">
            <a:noFill/>
          </a:ln>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143000" y="1122480"/>
            <a:ext cx="6857640" cy="2387160"/>
          </a:xfrm>
          <a:prstGeom prst="rect">
            <a:avLst/>
          </a:prstGeom>
          <a:noFill/>
          <a:ln w="0">
            <a:noFill/>
          </a:ln>
        </p:spPr>
        <p:txBody>
          <a:bodyPr lIns="0" tIns="0" rIns="0" bIns="0" anchor="ctr">
            <a:noAutofit/>
          </a:bodyPr>
          <a:lstStyle/>
          <a:p>
            <a:endParaRPr lang="en-GB" sz="4400" b="0" strike="noStrike" spc="-1">
              <a:solidFill>
                <a:srgbClr val="000000"/>
              </a:solidFill>
              <a:latin typeface="Arial"/>
            </a:endParaRPr>
          </a:p>
        </p:txBody>
      </p:sp>
      <p:sp>
        <p:nvSpPr>
          <p:cNvPr id="1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GB" sz="3200" b="0" strike="noStrike" spc="-1">
              <a:solidFill>
                <a:srgbClr val="000000"/>
              </a:solidFill>
              <a:latin typeface="Arial"/>
            </a:endParaRPr>
          </a:p>
        </p:txBody>
      </p:sp>
      <p:sp>
        <p:nvSpPr>
          <p:cNvPr id="16"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GB" sz="3200" b="0" strike="noStrike" spc="-1">
              <a:solidFill>
                <a:srgbClr val="000000"/>
              </a:solidFill>
              <a:latin typeface="Arial"/>
            </a:endParaRPr>
          </a:p>
        </p:txBody>
      </p:sp>
      <p:sp>
        <p:nvSpPr>
          <p:cNvPr id="17"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GB" sz="32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143000" y="1122480"/>
            <a:ext cx="6857640" cy="2387160"/>
          </a:xfrm>
          <a:prstGeom prst="rect">
            <a:avLst/>
          </a:prstGeom>
          <a:noFill/>
          <a:ln w="0">
            <a:noFill/>
          </a:ln>
        </p:spPr>
        <p:txBody>
          <a:bodyPr lIns="0" tIns="0" rIns="0" bIns="0" anchor="ctr">
            <a:noAutofit/>
          </a:bodyPr>
          <a:lstStyle/>
          <a:p>
            <a:endParaRPr lang="en-GB" sz="4400" b="0" strike="noStrike" spc="-1">
              <a:solidFill>
                <a:srgbClr val="000000"/>
              </a:solidFill>
              <a:latin typeface="Arial"/>
            </a:endParaRPr>
          </a:p>
        </p:txBody>
      </p:sp>
      <p:sp>
        <p:nvSpPr>
          <p:cNvPr id="19"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GB" sz="3200" b="0" strike="noStrike" spc="-1">
              <a:solidFill>
                <a:srgbClr val="000000"/>
              </a:solidFill>
              <a:latin typeface="Arial"/>
            </a:endParaRPr>
          </a:p>
        </p:txBody>
      </p:sp>
      <p:sp>
        <p:nvSpPr>
          <p:cNvPr id="20"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GB" sz="3200" b="0" strike="noStrike" spc="-1">
              <a:solidFill>
                <a:srgbClr val="000000"/>
              </a:solidFill>
              <a:latin typeface="Arial"/>
            </a:endParaRPr>
          </a:p>
        </p:txBody>
      </p:sp>
      <p:sp>
        <p:nvSpPr>
          <p:cNvPr id="21"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GB" sz="32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143000" y="1122480"/>
            <a:ext cx="6857640" cy="2387160"/>
          </a:xfrm>
          <a:prstGeom prst="rect">
            <a:avLst/>
          </a:prstGeom>
          <a:noFill/>
          <a:ln w="0">
            <a:noFill/>
          </a:ln>
        </p:spPr>
        <p:txBody>
          <a:bodyPr lIns="0" tIns="0" rIns="0" bIns="0" anchor="ctr">
            <a:noAutofit/>
          </a:bodyPr>
          <a:lstStyle/>
          <a:p>
            <a:endParaRPr lang="en-GB" sz="4400" b="0" strike="noStrike" spc="-1">
              <a:solidFill>
                <a:srgbClr val="000000"/>
              </a:solidFill>
              <a:latin typeface="Arial"/>
            </a:endParaRPr>
          </a:p>
        </p:txBody>
      </p:sp>
      <p:sp>
        <p:nvSpPr>
          <p:cNvPr id="2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GB" sz="3200" b="0" strike="noStrike" spc="-1">
              <a:solidFill>
                <a:srgbClr val="000000"/>
              </a:solidFill>
              <a:latin typeface="Arial"/>
            </a:endParaRPr>
          </a:p>
        </p:txBody>
      </p:sp>
      <p:sp>
        <p:nvSpPr>
          <p:cNvPr id="2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GB" sz="3200" b="0" strike="noStrike" spc="-1">
              <a:solidFill>
                <a:srgbClr val="000000"/>
              </a:solidFill>
              <a:latin typeface="Arial"/>
            </a:endParaRPr>
          </a:p>
        </p:txBody>
      </p:sp>
      <p:sp>
        <p:nvSpPr>
          <p:cNvPr id="25"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GB" sz="32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6"/>
          <a:stretch/>
        </a:blip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143000" y="1122480"/>
            <a:ext cx="6857640" cy="2387160"/>
          </a:xfrm>
          <a:prstGeom prst="rect">
            <a:avLst/>
          </a:prstGeom>
          <a:noFill/>
          <a:ln w="0">
            <a:noFill/>
          </a:ln>
        </p:spPr>
        <p:txBody>
          <a:bodyPr numCol="1" spcCol="0" anchor="b">
            <a:noAutofit/>
          </a:bodyPr>
          <a:lstStyle/>
          <a:p>
            <a:pPr algn="ctr">
              <a:lnSpc>
                <a:spcPct val="100000"/>
              </a:lnSpc>
            </a:pPr>
            <a:r>
              <a:rPr lang="en-US" sz="6000" b="0" strike="noStrike" spc="-1">
                <a:solidFill>
                  <a:srgbClr val="000000"/>
                </a:solidFill>
                <a:latin typeface="Arial"/>
              </a:rPr>
              <a:t>Click to edit Master title style</a:t>
            </a:r>
            <a:endParaRPr lang="en-GB" sz="6000" b="0" strike="noStrike" spc="-1">
              <a:solidFill>
                <a:srgbClr val="000000"/>
              </a:solidFill>
              <a:latin typeface="Arial"/>
            </a:endParaRPr>
          </a:p>
        </p:txBody>
      </p:sp>
      <p:sp>
        <p:nvSpPr>
          <p:cNvPr id="6" name="PlaceHolder 2"/>
          <p:cNvSpPr>
            <a:spLocks noGrp="1"/>
          </p:cNvSpPr>
          <p:nvPr>
            <p:ph type="dt"/>
          </p:nvPr>
        </p:nvSpPr>
        <p:spPr>
          <a:xfrm>
            <a:off x="457200" y="6245280"/>
            <a:ext cx="2133360" cy="475920"/>
          </a:xfrm>
          <a:prstGeom prst="rect">
            <a:avLst/>
          </a:prstGeom>
          <a:noFill/>
          <a:ln w="0">
            <a:noFill/>
          </a:ln>
        </p:spPr>
        <p:txBody>
          <a:bodyPr numCol="1" spcCol="0" anchor="t">
            <a:noAutofit/>
          </a:bodyPr>
          <a:lstStyle/>
          <a:p>
            <a:endParaRPr lang="en-GB" sz="2400" b="0" strike="noStrike" spc="-1">
              <a:latin typeface="Times New Roman"/>
            </a:endParaRPr>
          </a:p>
        </p:txBody>
      </p:sp>
      <p:sp>
        <p:nvSpPr>
          <p:cNvPr id="2" name="PlaceHolder 3"/>
          <p:cNvSpPr>
            <a:spLocks noGrp="1"/>
          </p:cNvSpPr>
          <p:nvPr>
            <p:ph type="ftr"/>
          </p:nvPr>
        </p:nvSpPr>
        <p:spPr>
          <a:xfrm>
            <a:off x="3124080" y="6245280"/>
            <a:ext cx="2895120" cy="475920"/>
          </a:xfrm>
          <a:prstGeom prst="rect">
            <a:avLst/>
          </a:prstGeom>
          <a:noFill/>
          <a:ln w="0">
            <a:noFill/>
          </a:ln>
        </p:spPr>
        <p:txBody>
          <a:bodyPr numCol="1" spcCol="0" anchor="t">
            <a:noAutofit/>
          </a:bodyPr>
          <a:lstStyle/>
          <a:p>
            <a:endParaRPr lang="en-GB" sz="2400" b="0" strike="noStrike" spc="-1">
              <a:latin typeface="Times New Roman"/>
            </a:endParaRPr>
          </a:p>
        </p:txBody>
      </p:sp>
      <p:sp>
        <p:nvSpPr>
          <p:cNvPr id="3" name="PlaceHolder 4"/>
          <p:cNvSpPr>
            <a:spLocks noGrp="1"/>
          </p:cNvSpPr>
          <p:nvPr>
            <p:ph type="sldNum"/>
          </p:nvPr>
        </p:nvSpPr>
        <p:spPr>
          <a:xfrm>
            <a:off x="6553080" y="6245280"/>
            <a:ext cx="2133360" cy="475920"/>
          </a:xfrm>
          <a:prstGeom prst="rect">
            <a:avLst/>
          </a:prstGeom>
          <a:noFill/>
          <a:ln w="0">
            <a:noFill/>
          </a:ln>
        </p:spPr>
        <p:txBody>
          <a:bodyPr numCol="1" spcCol="0" anchor="t">
            <a:noAutofit/>
          </a:bodyPr>
          <a:lstStyle/>
          <a:p>
            <a:pPr algn="r">
              <a:lnSpc>
                <a:spcPct val="100000"/>
              </a:lnSpc>
            </a:pPr>
            <a:fld id="{675D9486-DBDC-4CCA-A611-D0F1F8047371}" type="slidenum">
              <a:rPr lang="en-US" sz="1400" b="0" strike="noStrike" spc="-1">
                <a:solidFill>
                  <a:srgbClr val="000000"/>
                </a:solidFill>
                <a:latin typeface="Arial"/>
                <a:ea typeface="SimSun"/>
              </a:rPr>
              <a:t>‹#›</a:t>
            </a:fld>
            <a:endParaRPr lang="en-GB" sz="1400" b="0" strike="noStrike" spc="-1">
              <a:latin typeface="Times New Roman"/>
            </a:endParaRPr>
          </a:p>
        </p:txBody>
      </p:sp>
      <p:sp>
        <p:nvSpPr>
          <p:cNvPr id="4"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en-GB" sz="32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en-GB" sz="24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en-GB" sz="20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en-GB" sz="20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en-GB"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en-GB"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en-GB"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00" r:id="rId13"/>
    <p:sldLayoutId id="214748370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4.png"/><Relationship Id="rId11" Type="http://schemas.openxmlformats.org/officeDocument/2006/relationships/image" Target="../media/image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2.png"/><Relationship Id="rId11" Type="http://schemas.openxmlformats.org/officeDocument/2006/relationships/image" Target="../media/image37.jpe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9.jpeg"/><Relationship Id="rId5" Type="http://schemas.openxmlformats.org/officeDocument/2006/relationships/image" Target="../media/image12.jpe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4.png"/><Relationship Id="rId7"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9.png"/><Relationship Id="rId7"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3.png"/></Relationships>
</file>

<file path=ppt/slides/_rels/slide1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54.jpe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7.jpeg"/><Relationship Id="rId7"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36.png"/><Relationship Id="rId9"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9.png"/><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8.jpeg"/><Relationship Id="rId5" Type="http://schemas.openxmlformats.org/officeDocument/2006/relationships/image" Target="../media/image17.png"/><Relationship Id="rId10" Type="http://schemas.openxmlformats.org/officeDocument/2006/relationships/image" Target="../media/image12.jpeg"/><Relationship Id="rId4" Type="http://schemas.openxmlformats.org/officeDocument/2006/relationships/image" Target="../media/image16.jpe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Picture 1"/>
          <p:cNvPicPr/>
          <p:nvPr/>
        </p:nvPicPr>
        <p:blipFill>
          <a:blip r:embed="rId3" cstate="screen">
            <a:extLst>
              <a:ext uri="{28A0092B-C50C-407E-A947-70E740481C1C}">
                <a14:useLocalDpi xmlns:a14="http://schemas.microsoft.com/office/drawing/2010/main"/>
              </a:ext>
            </a:extLst>
          </a:blip>
          <a:stretch/>
        </p:blipFill>
        <p:spPr>
          <a:xfrm>
            <a:off x="615600" y="262080"/>
            <a:ext cx="1937520" cy="1941120"/>
          </a:xfrm>
          <a:prstGeom prst="rect">
            <a:avLst/>
          </a:prstGeom>
          <a:ln w="0">
            <a:noFill/>
          </a:ln>
        </p:spPr>
      </p:pic>
      <p:sp>
        <p:nvSpPr>
          <p:cNvPr id="171" name="PlaceHolder 1"/>
          <p:cNvSpPr>
            <a:spLocks noGrp="1"/>
          </p:cNvSpPr>
          <p:nvPr>
            <p:ph type="title"/>
          </p:nvPr>
        </p:nvSpPr>
        <p:spPr>
          <a:xfrm>
            <a:off x="2124000" y="535680"/>
            <a:ext cx="6857640" cy="696600"/>
          </a:xfrm>
          <a:prstGeom prst="rect">
            <a:avLst/>
          </a:prstGeom>
          <a:noFill/>
          <a:ln w="0">
            <a:noFill/>
          </a:ln>
        </p:spPr>
        <p:txBody>
          <a:bodyPr numCol="1" spcCol="0" anchor="b">
            <a:noAutofit/>
          </a:bodyPr>
          <a:lstStyle/>
          <a:p>
            <a:pPr algn="ctr">
              <a:lnSpc>
                <a:spcPct val="100000"/>
              </a:lnSpc>
            </a:pPr>
            <a:r>
              <a:rPr lang="en-GB" sz="4400" b="0" strike="noStrike" spc="-1" dirty="0">
                <a:solidFill>
                  <a:srgbClr val="FFFFFF"/>
                </a:solidFill>
                <a:latin typeface="Calibri"/>
              </a:rPr>
              <a:t>Northumbria Blood Bikes</a:t>
            </a:r>
            <a:endParaRPr lang="en-GB" sz="4400" b="0" strike="noStrike" spc="-1" dirty="0">
              <a:solidFill>
                <a:srgbClr val="000000"/>
              </a:solidFill>
              <a:latin typeface="Arial"/>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31" presetClass="entr" fill="hold" nodeType="withEffect">
                                  <p:stCondLst>
                                    <p:cond delay="0"/>
                                  </p:stCondLst>
                                  <p:childTnLst>
                                    <p:set>
                                      <p:cBhvr>
                                        <p:cTn id="6" dur="1" fill="hold">
                                          <p:stCondLst>
                                            <p:cond delay="0"/>
                                          </p:stCondLst>
                                        </p:cTn>
                                        <p:tgtEl>
                                          <p:spTgt spid="170"/>
                                        </p:tgtEl>
                                        <p:attrNameLst>
                                          <p:attrName>style.visibility</p:attrName>
                                        </p:attrNameLst>
                                      </p:cBhvr>
                                      <p:to>
                                        <p:strVal val="visible"/>
                                      </p:to>
                                    </p:set>
                                    <p:anim calcmode="lin" valueType="num">
                                      <p:cBhvr additive="repl">
                                        <p:cTn id="7" dur="1000" fill="hold"/>
                                        <p:tgtEl>
                                          <p:spTgt spid="170"/>
                                        </p:tgtEl>
                                        <p:attrNameLst>
                                          <p:attrName>ppt_w</p:attrName>
                                        </p:attrNameLst>
                                      </p:cBhvr>
                                      <p:tavLst>
                                        <p:tav tm="0">
                                          <p:val>
                                            <p:fltVal val="0"/>
                                          </p:val>
                                        </p:tav>
                                        <p:tav tm="100000">
                                          <p:val>
                                            <p:strVal val="#ppt_w"/>
                                          </p:val>
                                        </p:tav>
                                      </p:tavLst>
                                    </p:anim>
                                    <p:anim calcmode="lin" valueType="num">
                                      <p:cBhvr additive="repl">
                                        <p:cTn id="8" dur="1000" fill="hold"/>
                                        <p:tgtEl>
                                          <p:spTgt spid="170"/>
                                        </p:tgtEl>
                                        <p:attrNameLst>
                                          <p:attrName>ppt_h</p:attrName>
                                        </p:attrNameLst>
                                      </p:cBhvr>
                                      <p:tavLst>
                                        <p:tav tm="0">
                                          <p:val>
                                            <p:fltVal val="0"/>
                                          </p:val>
                                        </p:tav>
                                        <p:tav tm="100000">
                                          <p:val>
                                            <p:strVal val="#ppt_h"/>
                                          </p:val>
                                        </p:tav>
                                      </p:tavLst>
                                    </p:anim>
                                    <p:anim calcmode="lin" valueType="num">
                                      <p:cBhvr additive="repl">
                                        <p:cTn id="9" dur="1000" fill="hold"/>
                                        <p:tgtEl>
                                          <p:spTgt spid="170"/>
                                        </p:tgtEl>
                                        <p:attrNameLst>
                                          <p:attrName>r</p:attrName>
                                        </p:attrNameLst>
                                      </p:cBhvr>
                                      <p:tavLst>
                                        <p:tav tm="0">
                                          <p:val>
                                            <p:strVal val="90"/>
                                          </p:val>
                                        </p:tav>
                                        <p:tav tm="100000">
                                          <p:val>
                                            <p:strVal val="0"/>
                                          </p:val>
                                        </p:tav>
                                      </p:tavLst>
                                    </p:anim>
                                    <p:animEffect transition="in" filter="dissolve">
                                      <p:cBhvr additive="repl">
                                        <p:cTn id="10"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4" descr="bloodslider-1">
            <a:extLst>
              <a:ext uri="{FF2B5EF4-FFF2-40B4-BE49-F238E27FC236}">
                <a16:creationId xmlns:a16="http://schemas.microsoft.com/office/drawing/2014/main" id="{0DF34AC8-5712-9F65-B388-F1E25796784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11688" y="2859088"/>
            <a:ext cx="264795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Straight Arrow Connector 18">
            <a:extLst>
              <a:ext uri="{FF2B5EF4-FFF2-40B4-BE49-F238E27FC236}">
                <a16:creationId xmlns:a16="http://schemas.microsoft.com/office/drawing/2014/main" id="{20DF3EAF-2A08-07F9-AFA7-A6434B3D8A94}"/>
              </a:ext>
            </a:extLst>
          </p:cNvPr>
          <p:cNvCxnSpPr>
            <a:cxnSpLocks noChangeShapeType="1"/>
          </p:cNvCxnSpPr>
          <p:nvPr/>
        </p:nvCxnSpPr>
        <p:spPr bwMode="auto">
          <a:xfrm flipV="1">
            <a:off x="1979613" y="2276475"/>
            <a:ext cx="1871662" cy="404813"/>
          </a:xfrm>
          <a:prstGeom prst="straightConnector1">
            <a:avLst/>
          </a:prstGeom>
          <a:noFill/>
          <a:ln w="31750">
            <a:solidFill>
              <a:srgbClr val="FFFF00"/>
            </a:solidFill>
            <a:prstDash val="dash"/>
            <a:miter lim="800000"/>
            <a:headEnd/>
            <a:tailEnd type="arrow" w="med" len="med"/>
          </a:ln>
          <a:extLst>
            <a:ext uri="{909E8E84-426E-40DD-AFC4-6F175D3DCCD1}">
              <a14:hiddenFill xmlns:a14="http://schemas.microsoft.com/office/drawing/2010/main">
                <a:noFill/>
              </a14:hiddenFill>
            </a:ext>
          </a:extLst>
        </p:spPr>
      </p:cxnSp>
      <p:sp>
        <p:nvSpPr>
          <p:cNvPr id="10" name="Rectangle 2">
            <a:extLst>
              <a:ext uri="{FF2B5EF4-FFF2-40B4-BE49-F238E27FC236}">
                <a16:creationId xmlns:a16="http://schemas.microsoft.com/office/drawing/2014/main" id="{B5734C7D-E339-2A8E-8937-C9DD1A616154}"/>
              </a:ext>
            </a:extLst>
          </p:cNvPr>
          <p:cNvSpPr>
            <a:spLocks noGrp="1" noChangeArrowheads="1"/>
          </p:cNvSpPr>
          <p:nvPr/>
        </p:nvSpPr>
        <p:spPr bwMode="auto">
          <a:xfrm>
            <a:off x="-245269" y="1117567"/>
            <a:ext cx="54721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FontTx/>
              <a:buNone/>
            </a:pPr>
            <a:r>
              <a:rPr lang="en-US" altLang="zh-CN" dirty="0">
                <a:solidFill>
                  <a:srgbClr val="FFFFFF"/>
                </a:solidFill>
                <a:latin typeface="Calibri" panose="020F0502020204030204" pitchFamily="34" charset="0"/>
              </a:rPr>
              <a:t>How it works:</a:t>
            </a:r>
            <a:endParaRPr lang="en-US" altLang="zh-CN" sz="1800" dirty="0">
              <a:solidFill>
                <a:srgbClr val="000000"/>
              </a:solidFill>
            </a:endParaRPr>
          </a:p>
        </p:txBody>
      </p:sp>
      <p:pic>
        <p:nvPicPr>
          <p:cNvPr id="17" name="Picture 7">
            <a:extLst>
              <a:ext uri="{FF2B5EF4-FFF2-40B4-BE49-F238E27FC236}">
                <a16:creationId xmlns:a16="http://schemas.microsoft.com/office/drawing/2014/main" id="{5F5B5199-0171-FA7A-146C-4AA1F0E255E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24300" y="1773238"/>
            <a:ext cx="153987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ontent Placeholder 2">
            <a:extLst>
              <a:ext uri="{FF2B5EF4-FFF2-40B4-BE49-F238E27FC236}">
                <a16:creationId xmlns:a16="http://schemas.microsoft.com/office/drawing/2014/main" id="{C959C024-2250-C29D-6131-59EAF96EB195}"/>
              </a:ext>
            </a:extLst>
          </p:cNvPr>
          <p:cNvSpPr>
            <a:spLocks noGrp="1" noChangeArrowheads="1"/>
          </p:cNvSpPr>
          <p:nvPr>
            <p:ph idx="4294967295"/>
          </p:nvPr>
        </p:nvSpPr>
        <p:spPr>
          <a:xfrm>
            <a:off x="446881" y="4609306"/>
            <a:ext cx="8494712" cy="568325"/>
          </a:xfrm>
        </p:spPr>
        <p:txBody>
          <a:bodyPr>
            <a:noAutofit/>
          </a:bodyPr>
          <a:lstStyle/>
          <a:p>
            <a:pPr eaLnBrk="1" hangingPunct="1"/>
            <a:r>
              <a:rPr lang="en-GB" sz="2200" dirty="0">
                <a:solidFill>
                  <a:srgbClr val="FFFFFF"/>
                </a:solidFill>
                <a:effectLst/>
                <a:latin typeface="Calibri" panose="020F0502020204030204" pitchFamily="34" charset="0"/>
              </a:rPr>
              <a:t>Hospitals can reach us through a “virtual number” that forwards calls to the volunteer controller’s home phone.</a:t>
            </a:r>
            <a:endParaRPr lang="en-US" altLang="zh-CN" sz="2200" dirty="0">
              <a:solidFill>
                <a:schemeClr val="bg1"/>
              </a:solidFill>
              <a:latin typeface="Calibri" panose="020F0502020204030204" pitchFamily="34" charset="0"/>
              <a:ea typeface="SimSun" panose="02010600030101010101" pitchFamily="2" charset="-122"/>
            </a:endParaRPr>
          </a:p>
        </p:txBody>
      </p:sp>
      <p:pic>
        <p:nvPicPr>
          <p:cNvPr id="21" name="Picture 21">
            <a:extLst>
              <a:ext uri="{FF2B5EF4-FFF2-40B4-BE49-F238E27FC236}">
                <a16:creationId xmlns:a16="http://schemas.microsoft.com/office/drawing/2014/main" id="{9EEE3B0E-D674-8C1E-687A-91EF9923439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04025" y="1352605"/>
            <a:ext cx="1572012" cy="209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a:extLst>
              <a:ext uri="{FF2B5EF4-FFF2-40B4-BE49-F238E27FC236}">
                <a16:creationId xmlns:a16="http://schemas.microsoft.com/office/drawing/2014/main" id="{D6871B89-917E-2AD5-062C-477D224C223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920038" y="159702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a:extLst>
              <a:ext uri="{FF2B5EF4-FFF2-40B4-BE49-F238E27FC236}">
                <a16:creationId xmlns:a16="http://schemas.microsoft.com/office/drawing/2014/main" id="{C9562DFB-4A5B-C680-E3CA-76D66CDC1FE6}"/>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230313" y="2365375"/>
            <a:ext cx="241935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3" descr="nurse for page">
            <a:extLst>
              <a:ext uri="{FF2B5EF4-FFF2-40B4-BE49-F238E27FC236}">
                <a16:creationId xmlns:a16="http://schemas.microsoft.com/office/drawing/2014/main" id="{19AB0897-1CBF-BCF8-BACA-924560301C08}"/>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33176" y="2232149"/>
            <a:ext cx="2209044" cy="175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D2E9E62B-A058-EE22-4D45-27B9F1021FC1}"/>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398429" y="1769924"/>
            <a:ext cx="1804194" cy="200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Straight Arrow Connector 18">
            <a:extLst>
              <a:ext uri="{FF2B5EF4-FFF2-40B4-BE49-F238E27FC236}">
                <a16:creationId xmlns:a16="http://schemas.microsoft.com/office/drawing/2014/main" id="{CE75D4A2-8CD3-2718-308C-C0D4A00BF5B8}"/>
              </a:ext>
            </a:extLst>
          </p:cNvPr>
          <p:cNvCxnSpPr>
            <a:cxnSpLocks noChangeShapeType="1"/>
          </p:cNvCxnSpPr>
          <p:nvPr/>
        </p:nvCxnSpPr>
        <p:spPr bwMode="auto">
          <a:xfrm flipH="1">
            <a:off x="5684838" y="3011811"/>
            <a:ext cx="1119187" cy="282252"/>
          </a:xfrm>
          <a:prstGeom prst="straightConnector1">
            <a:avLst/>
          </a:prstGeom>
          <a:noFill/>
          <a:ln w="31750">
            <a:solidFill>
              <a:srgbClr val="FFFF00"/>
            </a:solidFill>
            <a:prstDash val="dash"/>
            <a:miter lim="800000"/>
            <a:headEnd/>
            <a:tailEnd type="arrow" w="med" len="med"/>
          </a:ln>
          <a:extLst>
            <a:ext uri="{909E8E84-426E-40DD-AFC4-6F175D3DCCD1}">
              <a14:hiddenFill xmlns:a14="http://schemas.microsoft.com/office/drawing/2010/main">
                <a:noFill/>
              </a14:hiddenFill>
            </a:ext>
          </a:extLst>
        </p:spPr>
      </p:cxnSp>
      <p:pic>
        <p:nvPicPr>
          <p:cNvPr id="13" name="Picture 12">
            <a:extLst>
              <a:ext uri="{FF2B5EF4-FFF2-40B4-BE49-F238E27FC236}">
                <a16:creationId xmlns:a16="http://schemas.microsoft.com/office/drawing/2014/main" id="{1D572843-70AD-D83A-AEAE-082BC8046612}"/>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rot="1515866">
            <a:off x="4991100" y="1992313"/>
            <a:ext cx="20177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a:extLst>
              <a:ext uri="{FF2B5EF4-FFF2-40B4-BE49-F238E27FC236}">
                <a16:creationId xmlns:a16="http://schemas.microsoft.com/office/drawing/2014/main" id="{7053D6E4-BEBA-E367-EF42-9280FCD583FE}"/>
              </a:ext>
            </a:extLst>
          </p:cNvPr>
          <p:cNvSpPr>
            <a:spLocks noChangeArrowheads="1"/>
          </p:cNvSpPr>
          <p:nvPr/>
        </p:nvSpPr>
        <p:spPr bwMode="auto">
          <a:xfrm>
            <a:off x="360363" y="6205538"/>
            <a:ext cx="8494712"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0000"/>
              </a:lnSpc>
            </a:pPr>
            <a:r>
              <a:rPr lang="en-US" altLang="zh-CN" sz="2200" dirty="0">
                <a:solidFill>
                  <a:srgbClr val="FFFFFF"/>
                </a:solidFill>
                <a:latin typeface="Calibri" panose="020F0502020204030204" pitchFamily="34" charset="0"/>
                <a:sym typeface="Calibri" panose="020F0502020204030204" pitchFamily="34" charset="0"/>
              </a:rPr>
              <a:t>Rider / driver collects and delivers the package keeping controller informed</a:t>
            </a:r>
            <a:endParaRPr lang="en-US" altLang="zh-CN" sz="2200" dirty="0">
              <a:solidFill>
                <a:srgbClr val="FF0000"/>
              </a:solidFill>
              <a:latin typeface="Calibri" panose="020F0502020204030204" pitchFamily="34" charset="0"/>
              <a:sym typeface="Calibri" panose="020F0502020204030204" pitchFamily="34" charset="0"/>
            </a:endParaRPr>
          </a:p>
          <a:p>
            <a:pPr eaLnBrk="1" hangingPunct="1">
              <a:lnSpc>
                <a:spcPct val="80000"/>
              </a:lnSpc>
              <a:buFontTx/>
              <a:buNone/>
            </a:pPr>
            <a:endParaRPr lang="en-US" altLang="zh-CN" sz="2200" dirty="0">
              <a:solidFill>
                <a:srgbClr val="FFFFFF"/>
              </a:solidFill>
              <a:latin typeface="Calibri" panose="020F0502020204030204" pitchFamily="34" charset="0"/>
              <a:sym typeface="Calibri" panose="020F0502020204030204" pitchFamily="34" charset="0"/>
            </a:endParaRPr>
          </a:p>
        </p:txBody>
      </p:sp>
      <p:sp>
        <p:nvSpPr>
          <p:cNvPr id="33" name="Content Placeholder 2">
            <a:extLst>
              <a:ext uri="{FF2B5EF4-FFF2-40B4-BE49-F238E27FC236}">
                <a16:creationId xmlns:a16="http://schemas.microsoft.com/office/drawing/2014/main" id="{2B604624-ACC8-9F44-F553-D1FEDE8BA80F}"/>
              </a:ext>
            </a:extLst>
          </p:cNvPr>
          <p:cNvSpPr>
            <a:spLocks noGrp="1" noChangeArrowheads="1"/>
          </p:cNvSpPr>
          <p:nvPr>
            <p:ph idx="4294967295"/>
          </p:nvPr>
        </p:nvSpPr>
        <p:spPr>
          <a:xfrm>
            <a:off x="360363" y="5299075"/>
            <a:ext cx="8494712" cy="568325"/>
          </a:xfrm>
        </p:spPr>
        <p:txBody>
          <a:bodyPr>
            <a:normAutofit/>
          </a:bodyPr>
          <a:lstStyle/>
          <a:p>
            <a:pPr eaLnBrk="1" hangingPunct="1"/>
            <a:r>
              <a:rPr lang="en-US" altLang="zh-CN" sz="2200" dirty="0">
                <a:solidFill>
                  <a:srgbClr val="FFFFFF"/>
                </a:solidFill>
                <a:latin typeface="Calibri" panose="020F0502020204030204" pitchFamily="34" charset="0"/>
                <a:ea typeface="SimSun" panose="02010600030101010101" pitchFamily="2" charset="-122"/>
                <a:sym typeface="Calibri" panose="020F0502020204030204" pitchFamily="34" charset="0"/>
              </a:rPr>
              <a:t>Hospitals or trusts call our ‘hotline’ number, our volunteer gets the call</a:t>
            </a:r>
            <a:r>
              <a:rPr lang="en-US" altLang="zh-CN" sz="2200" dirty="0">
                <a:solidFill>
                  <a:srgbClr val="FFFF00"/>
                </a:solidFill>
                <a:latin typeface="Calibri" panose="020F0502020204030204" pitchFamily="34" charset="0"/>
                <a:ea typeface="SimSun" panose="02010600030101010101" pitchFamily="2" charset="-122"/>
              </a:rPr>
              <a:t>.</a:t>
            </a:r>
          </a:p>
        </p:txBody>
      </p:sp>
      <p:sp>
        <p:nvSpPr>
          <p:cNvPr id="34" name="Content Placeholder 2">
            <a:extLst>
              <a:ext uri="{FF2B5EF4-FFF2-40B4-BE49-F238E27FC236}">
                <a16:creationId xmlns:a16="http://schemas.microsoft.com/office/drawing/2014/main" id="{9A52B223-DAF5-192E-1163-E151DF03F724}"/>
              </a:ext>
            </a:extLst>
          </p:cNvPr>
          <p:cNvSpPr>
            <a:spLocks noGrp="1" noChangeArrowheads="1"/>
          </p:cNvSpPr>
          <p:nvPr>
            <p:ph idx="4294967295"/>
          </p:nvPr>
        </p:nvSpPr>
        <p:spPr>
          <a:xfrm>
            <a:off x="360363" y="5765800"/>
            <a:ext cx="8494712" cy="568325"/>
          </a:xfrm>
        </p:spPr>
        <p:txBody>
          <a:bodyPr>
            <a:normAutofit/>
          </a:bodyPr>
          <a:lstStyle/>
          <a:p>
            <a:pPr eaLnBrk="1" hangingPunct="1"/>
            <a:r>
              <a:rPr lang="en-US" altLang="zh-CN" sz="2200" dirty="0">
                <a:solidFill>
                  <a:srgbClr val="FFFFFF"/>
                </a:solidFill>
                <a:latin typeface="Calibri" panose="020F0502020204030204" pitchFamily="34" charset="0"/>
                <a:ea typeface="SimSun" panose="02010600030101010101" pitchFamily="2" charset="-122"/>
                <a:sym typeface="Calibri" panose="020F0502020204030204" pitchFamily="34" charset="0"/>
              </a:rPr>
              <a:t>Job details are taken and passed to a rider / driver</a:t>
            </a:r>
            <a:endParaRPr lang="en-US" altLang="zh-CN" sz="2200" dirty="0">
              <a:solidFill>
                <a:srgbClr val="FFFF00"/>
              </a:solidFill>
              <a:latin typeface="Calibri" panose="020F0502020204030204" pitchFamily="34" charset="0"/>
              <a:ea typeface="SimSun" panose="02010600030101010101" pitchFamily="2" charset="-122"/>
            </a:endParaRPr>
          </a:p>
        </p:txBody>
      </p:sp>
      <p:grpSp>
        <p:nvGrpSpPr>
          <p:cNvPr id="20498" name="Group 28">
            <a:extLst>
              <a:ext uri="{FF2B5EF4-FFF2-40B4-BE49-F238E27FC236}">
                <a16:creationId xmlns:a16="http://schemas.microsoft.com/office/drawing/2014/main" id="{03CF62E4-88E8-07AF-9C27-7EECF1260571}"/>
              </a:ext>
            </a:extLst>
          </p:cNvPr>
          <p:cNvGrpSpPr>
            <a:grpSpLocks/>
          </p:cNvGrpSpPr>
          <p:nvPr/>
        </p:nvGrpSpPr>
        <p:grpSpPr bwMode="auto">
          <a:xfrm>
            <a:off x="325438" y="128588"/>
            <a:ext cx="5949950" cy="1246187"/>
            <a:chOff x="916151" y="69601"/>
            <a:chExt cx="5949269" cy="1246307"/>
          </a:xfrm>
        </p:grpSpPr>
        <p:sp>
          <p:nvSpPr>
            <p:cNvPr id="20500" name="Rounded Rectangle 30">
              <a:extLst>
                <a:ext uri="{FF2B5EF4-FFF2-40B4-BE49-F238E27FC236}">
                  <a16:creationId xmlns:a16="http://schemas.microsoft.com/office/drawing/2014/main" id="{AA70160E-A2E4-82E0-F9FC-617EFABF14D6}"/>
                </a:ext>
              </a:extLst>
            </p:cNvPr>
            <p:cNvSpPr>
              <a:spLocks noChangeArrowheads="1"/>
            </p:cNvSpPr>
            <p:nvPr/>
          </p:nvSpPr>
          <p:spPr bwMode="auto">
            <a:xfrm>
              <a:off x="1681060" y="360613"/>
              <a:ext cx="5184360" cy="664285"/>
            </a:xfrm>
            <a:prstGeom prst="roundRect">
              <a:avLst>
                <a:gd name="adj" fmla="val 16667"/>
              </a:avLst>
            </a:prstGeom>
            <a:solidFill>
              <a:srgbClr val="8C0000"/>
            </a:solidFill>
            <a:ln w="19050"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GB" altLang="en-US" sz="1800"/>
            </a:p>
          </p:txBody>
        </p:sp>
        <p:sp>
          <p:nvSpPr>
            <p:cNvPr id="35" name="TextBox 34">
              <a:extLst>
                <a:ext uri="{FF2B5EF4-FFF2-40B4-BE49-F238E27FC236}">
                  <a16:creationId xmlns:a16="http://schemas.microsoft.com/office/drawing/2014/main" id="{BAF07937-F078-238E-24E9-E4C810E2CB8F}"/>
                </a:ext>
              </a:extLst>
            </p:cNvPr>
            <p:cNvSpPr txBox="1"/>
            <p:nvPr/>
          </p:nvSpPr>
          <p:spPr>
            <a:xfrm>
              <a:off x="2162458" y="461923"/>
              <a:ext cx="4702962" cy="461665"/>
            </a:xfrm>
            <a:prstGeom prst="rect">
              <a:avLst/>
            </a:prstGeom>
            <a:noFill/>
            <a:effectLst>
              <a:innerShdw blurRad="63500" dist="50800" dir="2700000">
                <a:schemeClr val="tx1"/>
              </a:innerShdw>
            </a:effectLst>
          </p:spPr>
          <p:txBody>
            <a:bodyPr>
              <a:spAutoFit/>
            </a:bodyPr>
            <a:lstStyle/>
            <a:p>
              <a:pPr>
                <a:defRPr/>
              </a:pPr>
              <a:r>
                <a:rPr lang="en-GB" sz="2400" b="1" dirty="0">
                  <a:solidFill>
                    <a:schemeClr val="bg1"/>
                  </a:solidFill>
                  <a:effectLst>
                    <a:outerShdw blurRad="50800" dist="76200" dir="5400000" algn="t" rotWithShape="0">
                      <a:prstClr val="black">
                        <a:alpha val="85000"/>
                      </a:prstClr>
                    </a:outerShdw>
                  </a:effectLst>
                </a:rPr>
                <a:t>NORTHUMBRIA</a:t>
              </a:r>
              <a:r>
                <a:rPr lang="en-GB" sz="2400" b="1" dirty="0">
                  <a:solidFill>
                    <a:schemeClr val="bg1"/>
                  </a:solidFill>
                </a:rPr>
                <a:t> </a:t>
              </a:r>
              <a:r>
                <a:rPr lang="en-GB" sz="2400" b="1" dirty="0">
                  <a:solidFill>
                    <a:schemeClr val="bg1"/>
                  </a:solidFill>
                  <a:effectLst>
                    <a:outerShdw blurRad="50800" dist="76200" dir="5400000" algn="t" rotWithShape="0">
                      <a:prstClr val="black">
                        <a:alpha val="85000"/>
                      </a:prstClr>
                    </a:outerShdw>
                  </a:effectLst>
                </a:rPr>
                <a:t>BLOODBIKES</a:t>
              </a:r>
            </a:p>
          </p:txBody>
        </p:sp>
        <p:pic>
          <p:nvPicPr>
            <p:cNvPr id="20504" name="Picture 35">
              <a:extLst>
                <a:ext uri="{FF2B5EF4-FFF2-40B4-BE49-F238E27FC236}">
                  <a16:creationId xmlns:a16="http://schemas.microsoft.com/office/drawing/2014/main" id="{BFB8F4AD-567D-E3E5-604E-BFFC919F890E}"/>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16151" y="69601"/>
              <a:ext cx="1246307" cy="124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99" name="Rounded Rectangle 37">
            <a:extLst>
              <a:ext uri="{FF2B5EF4-FFF2-40B4-BE49-F238E27FC236}">
                <a16:creationId xmlns:a16="http://schemas.microsoft.com/office/drawing/2014/main" id="{70B782E2-2DCD-C1FA-EDF9-A247C42F5EDE}"/>
              </a:ext>
            </a:extLst>
          </p:cNvPr>
          <p:cNvSpPr>
            <a:spLocks noChangeArrowheads="1"/>
          </p:cNvSpPr>
          <p:nvPr/>
        </p:nvSpPr>
        <p:spPr bwMode="auto">
          <a:xfrm>
            <a:off x="7956550" y="298450"/>
            <a:ext cx="1008063" cy="908050"/>
          </a:xfrm>
          <a:prstGeom prst="roundRect">
            <a:avLst>
              <a:gd name="adj" fmla="val 16667"/>
            </a:avLst>
          </a:prstGeom>
          <a:blipFill dpi="0" rotWithShape="1">
            <a:blip r:embed="rId12" cstate="screen">
              <a:extLst>
                <a:ext uri="{28A0092B-C50C-407E-A947-70E740481C1C}">
                  <a14:useLocalDpi xmlns:a14="http://schemas.microsoft.com/office/drawing/2010/main"/>
                </a:ext>
              </a:extLst>
            </a:blip>
            <a:srcRect/>
            <a:stretch>
              <a:fillRect/>
            </a:stretch>
          </a:blip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GB"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p:cBhvr>
                                        <p:cTn id="7" dur="500"/>
                                        <p:tgtEl>
                                          <p:spTgt spid="10"/>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p:cBhvr>
                                        <p:cTn id="12" dur="500"/>
                                        <p:tgtEl>
                                          <p:spTgt spid="26"/>
                                        </p:tgtEl>
                                      </p:cBhvr>
                                    </p:animEffec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par>
                                <p:cTn id="32" presetID="1" presetClass="entr" presetSubtype="0" fill="hold" grpId="1" nodeType="withEffect">
                                  <p:stCondLst>
                                    <p:cond delay="0"/>
                                  </p:stCondLst>
                                  <p:childTnLst>
                                    <p:set>
                                      <p:cBhvr>
                                        <p:cTn id="33"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childTnLst>
                                </p:cTn>
                              </p:par>
                              <p:par>
                                <p:cTn id="38" presetID="42" presetClass="entr" presetSubtype="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1000"/>
                                        <p:tgtEl>
                                          <p:spTgt spid="30"/>
                                        </p:tgtEl>
                                      </p:cBhvr>
                                    </p:animEffect>
                                    <p:anim calcmode="lin" valueType="num">
                                      <p:cBhvr>
                                        <p:cTn id="41" dur="1000" fill="hold"/>
                                        <p:tgtEl>
                                          <p:spTgt spid="30"/>
                                        </p:tgtEl>
                                        <p:attrNameLst>
                                          <p:attrName>ppt_x</p:attrName>
                                        </p:attrNameLst>
                                      </p:cBhvr>
                                      <p:tavLst>
                                        <p:tav tm="0">
                                          <p:val>
                                            <p:strVal val="#ppt_x"/>
                                          </p:val>
                                        </p:tav>
                                        <p:tav tm="100000">
                                          <p:val>
                                            <p:strVal val="#ppt_x"/>
                                          </p:val>
                                        </p:tav>
                                      </p:tavLst>
                                    </p:anim>
                                    <p:anim calcmode="lin" valueType="num">
                                      <p:cBhvr>
                                        <p:cTn id="4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0" grpId="0" bldLvl="0" autoUpdateAnimBg="0"/>
      <p:bldP spid="19" grpId="0" build="p" bldLvl="0" autoUpdateAnimBg="0"/>
      <p:bldP spid="19" grpId="1" build="p"/>
      <p:bldP spid="32" grpId="0" animBg="1"/>
      <p:bldP spid="27" grpId="0" bldLvl="0" autoUpdateAnimBg="0"/>
      <p:bldP spid="27" grpId="1"/>
      <p:bldP spid="33" grpId="0" build="p" bldLvl="0" autoUpdateAnimBg="0"/>
      <p:bldP spid="33" grpId="1" build="p"/>
      <p:bldP spid="34" grpId="0" build="p" bldLvl="0" autoUpdateAnimBg="0"/>
      <p:bldP spid="34"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001 social">
            <a:extLst>
              <a:ext uri="{FF2B5EF4-FFF2-40B4-BE49-F238E27FC236}">
                <a16:creationId xmlns:a16="http://schemas.microsoft.com/office/drawing/2014/main" id="{8EC8F666-101C-D668-4620-AC8DD229F53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62225" y="0"/>
            <a:ext cx="15363825"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AutoShape 3">
            <a:extLst>
              <a:ext uri="{FF2B5EF4-FFF2-40B4-BE49-F238E27FC236}">
                <a16:creationId xmlns:a16="http://schemas.microsoft.com/office/drawing/2014/main" id="{8D26C5AA-5580-61FB-A036-EDB0D41572DA}"/>
              </a:ext>
            </a:extLst>
          </p:cNvPr>
          <p:cNvSpPr>
            <a:spLocks noChangeArrowheads="1"/>
          </p:cNvSpPr>
          <p:nvPr/>
        </p:nvSpPr>
        <p:spPr bwMode="auto">
          <a:xfrm>
            <a:off x="325438" y="1920875"/>
            <a:ext cx="7920037" cy="4386263"/>
          </a:xfrm>
          <a:prstGeom prst="roundRect">
            <a:avLst>
              <a:gd name="adj" fmla="val 16667"/>
            </a:avLst>
          </a:prstGeom>
          <a:solidFill>
            <a:srgbClr val="000000">
              <a:alpha val="83136"/>
            </a:srgbClr>
          </a:solidFill>
          <a:ln w="952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10244" name="Rectangle 2">
            <a:extLst>
              <a:ext uri="{FF2B5EF4-FFF2-40B4-BE49-F238E27FC236}">
                <a16:creationId xmlns:a16="http://schemas.microsoft.com/office/drawing/2014/main" id="{65523275-27E7-265F-B0C1-7CAEC6669E82}"/>
              </a:ext>
            </a:extLst>
          </p:cNvPr>
          <p:cNvSpPr>
            <a:spLocks noGrp="1" noChangeArrowheads="1"/>
          </p:cNvSpPr>
          <p:nvPr>
            <p:ph type="title" idx="4294967295"/>
          </p:nvPr>
        </p:nvSpPr>
        <p:spPr>
          <a:xfrm>
            <a:off x="612775" y="1052513"/>
            <a:ext cx="5472113" cy="792162"/>
          </a:xfrm>
        </p:spPr>
        <p:txBody>
          <a:bodyPr/>
          <a:lstStyle/>
          <a:p>
            <a:pPr eaLnBrk="1" hangingPunct="1"/>
            <a:r>
              <a:rPr lang="en-US" altLang="zh-CN" sz="3200" dirty="0">
                <a:solidFill>
                  <a:schemeClr val="bg1"/>
                </a:solidFill>
                <a:latin typeface="Calibri" panose="020F0502020204030204" pitchFamily="34" charset="0"/>
                <a:ea typeface="SimSun" panose="02010600030101010101" pitchFamily="2" charset="-122"/>
                <a:sym typeface="Calibri" panose="020F0502020204030204" pitchFamily="34" charset="0"/>
              </a:rPr>
              <a:t>Operating Methodology:</a:t>
            </a:r>
            <a:endParaRPr lang="en-US" altLang="zh-CN" dirty="0">
              <a:ea typeface="SimSun" panose="02010600030101010101" pitchFamily="2" charset="-122"/>
            </a:endParaRPr>
          </a:p>
        </p:txBody>
      </p:sp>
      <p:sp>
        <p:nvSpPr>
          <p:cNvPr id="10251" name="Rectangle 3">
            <a:extLst>
              <a:ext uri="{FF2B5EF4-FFF2-40B4-BE49-F238E27FC236}">
                <a16:creationId xmlns:a16="http://schemas.microsoft.com/office/drawing/2014/main" id="{5C638556-BB39-A7D6-549D-A0C9ADD9A08E}"/>
              </a:ext>
            </a:extLst>
          </p:cNvPr>
          <p:cNvSpPr>
            <a:spLocks noGrp="1" noChangeArrowheads="1"/>
          </p:cNvSpPr>
          <p:nvPr/>
        </p:nvSpPr>
        <p:spPr bwMode="auto">
          <a:xfrm>
            <a:off x="898525" y="2191452"/>
            <a:ext cx="7920037" cy="3808412"/>
          </a:xfrm>
          <a:prstGeom prst="rect">
            <a:avLst/>
          </a:prstGeom>
          <a:noFill/>
          <a:ln>
            <a:noFill/>
          </a:ln>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0000"/>
              </a:lnSpc>
              <a:spcAft>
                <a:spcPts val="600"/>
              </a:spcAft>
              <a:defRPr/>
            </a:pPr>
            <a:r>
              <a:rPr lang="en-US" altLang="en-US" sz="2200" dirty="0">
                <a:solidFill>
                  <a:schemeClr val="bg1"/>
                </a:solidFill>
                <a:latin typeface="Calibri" panose="020F0502020204030204" pitchFamily="34" charset="0"/>
              </a:rPr>
              <a:t>Up to five vehicles per shift in operation</a:t>
            </a:r>
          </a:p>
          <a:p>
            <a:pPr eaLnBrk="1" hangingPunct="1">
              <a:lnSpc>
                <a:spcPct val="80000"/>
              </a:lnSpc>
              <a:spcAft>
                <a:spcPts val="600"/>
              </a:spcAft>
              <a:defRPr/>
            </a:pPr>
            <a:r>
              <a:rPr lang="en-US" altLang="en-US" sz="2200" dirty="0">
                <a:solidFill>
                  <a:schemeClr val="bg1"/>
                </a:solidFill>
                <a:latin typeface="Calibri" panose="020F0502020204030204" pitchFamily="34" charset="0"/>
              </a:rPr>
              <a:t>Members carry photo ID and wear a branded uniform </a:t>
            </a:r>
          </a:p>
          <a:p>
            <a:pPr eaLnBrk="1" hangingPunct="1">
              <a:lnSpc>
                <a:spcPct val="80000"/>
              </a:lnSpc>
              <a:spcAft>
                <a:spcPts val="600"/>
              </a:spcAft>
              <a:defRPr/>
            </a:pPr>
            <a:r>
              <a:rPr lang="en-US" altLang="en-US" sz="2200" dirty="0">
                <a:solidFill>
                  <a:schemeClr val="bg1"/>
                </a:solidFill>
                <a:latin typeface="Calibri" panose="020F0502020204030204" pitchFamily="34" charset="0"/>
              </a:rPr>
              <a:t>Dedicated, liveried vehicles – we don’t use our own</a:t>
            </a:r>
          </a:p>
          <a:p>
            <a:pPr eaLnBrk="1" hangingPunct="1">
              <a:lnSpc>
                <a:spcPct val="80000"/>
              </a:lnSpc>
              <a:spcAft>
                <a:spcPts val="600"/>
              </a:spcAft>
              <a:defRPr/>
            </a:pPr>
            <a:r>
              <a:rPr lang="en-US" altLang="en-US" sz="2200" dirty="0">
                <a:solidFill>
                  <a:schemeClr val="bg1"/>
                </a:solidFill>
                <a:latin typeface="Calibri" panose="020F0502020204030204" pitchFamily="34" charset="0"/>
              </a:rPr>
              <a:t>Riders / drivers hold an advanced riding or driving (or both) qualification – annually assessed</a:t>
            </a:r>
          </a:p>
          <a:p>
            <a:pPr eaLnBrk="1" hangingPunct="1">
              <a:lnSpc>
                <a:spcPct val="80000"/>
              </a:lnSpc>
              <a:spcAft>
                <a:spcPts val="600"/>
              </a:spcAft>
              <a:defRPr/>
            </a:pPr>
            <a:r>
              <a:rPr lang="en-US" altLang="en-US" sz="2200" dirty="0">
                <a:solidFill>
                  <a:schemeClr val="bg1"/>
                </a:solidFill>
                <a:latin typeface="Calibri" panose="020F0502020204030204" pitchFamily="34" charset="0"/>
              </a:rPr>
              <a:t>All receive GMP Blood Handling training</a:t>
            </a:r>
          </a:p>
          <a:p>
            <a:pPr eaLnBrk="1" hangingPunct="1">
              <a:lnSpc>
                <a:spcPct val="80000"/>
              </a:lnSpc>
              <a:spcAft>
                <a:spcPts val="600"/>
              </a:spcAft>
              <a:defRPr/>
            </a:pPr>
            <a:r>
              <a:rPr lang="en-US" altLang="en-US" sz="2200" dirty="0">
                <a:solidFill>
                  <a:schemeClr val="bg1"/>
                </a:solidFill>
                <a:latin typeface="Calibri" panose="020F0502020204030204" pitchFamily="34" charset="0"/>
              </a:rPr>
              <a:t>Vehicles have tracking devices and CCTV fitted </a:t>
            </a:r>
          </a:p>
          <a:p>
            <a:pPr eaLnBrk="1" hangingPunct="1">
              <a:lnSpc>
                <a:spcPct val="80000"/>
              </a:lnSpc>
              <a:spcAft>
                <a:spcPts val="600"/>
              </a:spcAft>
              <a:defRPr/>
            </a:pPr>
            <a:r>
              <a:rPr lang="en-US" altLang="en-US" sz="2200" dirty="0">
                <a:solidFill>
                  <a:schemeClr val="bg1"/>
                </a:solidFill>
                <a:latin typeface="Calibri" panose="020F0502020204030204" pitchFamily="34" charset="0"/>
              </a:rPr>
              <a:t>Defibrillators in some vehicles</a:t>
            </a:r>
          </a:p>
          <a:p>
            <a:pPr marL="0" indent="0" algn="ctr" eaLnBrk="1" hangingPunct="1">
              <a:lnSpc>
                <a:spcPct val="80000"/>
              </a:lnSpc>
              <a:spcAft>
                <a:spcPts val="600"/>
              </a:spcAft>
              <a:buFontTx/>
              <a:buNone/>
              <a:defRPr/>
            </a:pPr>
            <a:endParaRPr lang="en-US" altLang="en-US" sz="2200" b="1" dirty="0">
              <a:solidFill>
                <a:srgbClr val="FFFF00"/>
              </a:solidFill>
              <a:latin typeface="Calibri" panose="020F0502020204030204" pitchFamily="34" charset="0"/>
            </a:endParaRPr>
          </a:p>
          <a:p>
            <a:pPr marL="0" indent="0" algn="ctr" eaLnBrk="1" hangingPunct="1">
              <a:lnSpc>
                <a:spcPct val="80000"/>
              </a:lnSpc>
              <a:spcAft>
                <a:spcPts val="600"/>
              </a:spcAft>
              <a:buFontTx/>
              <a:buNone/>
              <a:defRPr/>
            </a:pPr>
            <a:r>
              <a:rPr lang="en-US" altLang="en-US" sz="2200" b="1" dirty="0">
                <a:solidFill>
                  <a:srgbClr val="FFFF00"/>
                </a:solidFill>
                <a:latin typeface="Calibri" panose="020F0502020204030204" pitchFamily="34" charset="0"/>
              </a:rPr>
              <a:t>All paid for by fundraising and donations</a:t>
            </a:r>
            <a:endParaRPr lang="en-US" altLang="en-US" sz="2200" b="1" dirty="0">
              <a:solidFill>
                <a:srgbClr val="FF0000"/>
              </a:solidFill>
              <a:latin typeface="Calibri" panose="020F0502020204030204" pitchFamily="34" charset="0"/>
            </a:endParaRPr>
          </a:p>
          <a:p>
            <a:pPr eaLnBrk="1" hangingPunct="1">
              <a:lnSpc>
                <a:spcPct val="80000"/>
              </a:lnSpc>
              <a:defRPr/>
            </a:pPr>
            <a:endParaRPr lang="en-US" altLang="en-US" sz="2200" dirty="0">
              <a:solidFill>
                <a:schemeClr val="bg1"/>
              </a:solidFill>
              <a:latin typeface="Calibri" panose="020F0502020204030204" pitchFamily="34" charset="0"/>
            </a:endParaRPr>
          </a:p>
          <a:p>
            <a:pPr eaLnBrk="1" hangingPunct="1">
              <a:lnSpc>
                <a:spcPct val="80000"/>
              </a:lnSpc>
              <a:defRPr/>
            </a:pPr>
            <a:endParaRPr lang="en-US" altLang="en-US" sz="2200" dirty="0">
              <a:solidFill>
                <a:schemeClr val="bg1"/>
              </a:solidFill>
              <a:latin typeface="Calibri" panose="020F0502020204030204" pitchFamily="34" charset="0"/>
            </a:endParaRPr>
          </a:p>
        </p:txBody>
      </p:sp>
      <p:grpSp>
        <p:nvGrpSpPr>
          <p:cNvPr id="22534" name="Group 11">
            <a:extLst>
              <a:ext uri="{FF2B5EF4-FFF2-40B4-BE49-F238E27FC236}">
                <a16:creationId xmlns:a16="http://schemas.microsoft.com/office/drawing/2014/main" id="{F8847929-8807-8F35-7B6D-EF8C47C39A05}"/>
              </a:ext>
            </a:extLst>
          </p:cNvPr>
          <p:cNvGrpSpPr>
            <a:grpSpLocks/>
          </p:cNvGrpSpPr>
          <p:nvPr/>
        </p:nvGrpSpPr>
        <p:grpSpPr bwMode="auto">
          <a:xfrm>
            <a:off x="325438" y="128588"/>
            <a:ext cx="5949950" cy="1246187"/>
            <a:chOff x="916151" y="69601"/>
            <a:chExt cx="5949269" cy="1246307"/>
          </a:xfrm>
        </p:grpSpPr>
        <p:sp>
          <p:nvSpPr>
            <p:cNvPr id="22536" name="Rounded Rectangle 12">
              <a:extLst>
                <a:ext uri="{FF2B5EF4-FFF2-40B4-BE49-F238E27FC236}">
                  <a16:creationId xmlns:a16="http://schemas.microsoft.com/office/drawing/2014/main" id="{8D10416D-F9DB-2154-671C-59E26D94019C}"/>
                </a:ext>
              </a:extLst>
            </p:cNvPr>
            <p:cNvSpPr>
              <a:spLocks noChangeArrowheads="1"/>
            </p:cNvSpPr>
            <p:nvPr/>
          </p:nvSpPr>
          <p:spPr bwMode="auto">
            <a:xfrm>
              <a:off x="1681060" y="360613"/>
              <a:ext cx="5184360" cy="664285"/>
            </a:xfrm>
            <a:prstGeom prst="roundRect">
              <a:avLst>
                <a:gd name="adj" fmla="val 16667"/>
              </a:avLst>
            </a:prstGeom>
            <a:solidFill>
              <a:srgbClr val="8C0000"/>
            </a:solidFill>
            <a:ln w="19050"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GB" altLang="en-US" sz="1800"/>
            </a:p>
          </p:txBody>
        </p:sp>
        <p:sp>
          <p:nvSpPr>
            <p:cNvPr id="14" name="TextBox 13">
              <a:extLst>
                <a:ext uri="{FF2B5EF4-FFF2-40B4-BE49-F238E27FC236}">
                  <a16:creationId xmlns:a16="http://schemas.microsoft.com/office/drawing/2014/main" id="{5615E53C-4EF4-0266-480C-6819D8EACAEE}"/>
                </a:ext>
              </a:extLst>
            </p:cNvPr>
            <p:cNvSpPr txBox="1"/>
            <p:nvPr/>
          </p:nvSpPr>
          <p:spPr>
            <a:xfrm>
              <a:off x="2162458" y="461923"/>
              <a:ext cx="4702962" cy="461665"/>
            </a:xfrm>
            <a:prstGeom prst="rect">
              <a:avLst/>
            </a:prstGeom>
            <a:noFill/>
            <a:effectLst>
              <a:innerShdw blurRad="63500" dist="50800" dir="2700000">
                <a:schemeClr val="tx1"/>
              </a:innerShdw>
            </a:effectLst>
          </p:spPr>
          <p:txBody>
            <a:bodyPr>
              <a:spAutoFit/>
            </a:bodyPr>
            <a:lstStyle/>
            <a:p>
              <a:pPr>
                <a:defRPr/>
              </a:pPr>
              <a:r>
                <a:rPr lang="en-GB" sz="2400" b="1" dirty="0">
                  <a:solidFill>
                    <a:schemeClr val="bg1"/>
                  </a:solidFill>
                  <a:effectLst>
                    <a:outerShdw blurRad="50800" dist="76200" dir="5400000" algn="t" rotWithShape="0">
                      <a:prstClr val="black">
                        <a:alpha val="85000"/>
                      </a:prstClr>
                    </a:outerShdw>
                  </a:effectLst>
                </a:rPr>
                <a:t>NORTHUMBRIA</a:t>
              </a:r>
              <a:r>
                <a:rPr lang="en-GB" sz="2400" b="1" dirty="0">
                  <a:solidFill>
                    <a:schemeClr val="bg1"/>
                  </a:solidFill>
                </a:rPr>
                <a:t> </a:t>
              </a:r>
              <a:r>
                <a:rPr lang="en-GB" sz="2400" b="1" dirty="0">
                  <a:solidFill>
                    <a:schemeClr val="bg1"/>
                  </a:solidFill>
                  <a:effectLst>
                    <a:outerShdw blurRad="50800" dist="76200" dir="5400000" algn="t" rotWithShape="0">
                      <a:prstClr val="black">
                        <a:alpha val="85000"/>
                      </a:prstClr>
                    </a:outerShdw>
                  </a:effectLst>
                </a:rPr>
                <a:t>BLOODBIKES</a:t>
              </a:r>
            </a:p>
          </p:txBody>
        </p:sp>
        <p:pic>
          <p:nvPicPr>
            <p:cNvPr id="22540" name="Picture 14">
              <a:extLst>
                <a:ext uri="{FF2B5EF4-FFF2-40B4-BE49-F238E27FC236}">
                  <a16:creationId xmlns:a16="http://schemas.microsoft.com/office/drawing/2014/main" id="{EEBD20E9-466A-C696-2240-C34E7C6918E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6151" y="69601"/>
              <a:ext cx="1246307" cy="124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5" name="Rounded Rectangle 10">
            <a:extLst>
              <a:ext uri="{FF2B5EF4-FFF2-40B4-BE49-F238E27FC236}">
                <a16:creationId xmlns:a16="http://schemas.microsoft.com/office/drawing/2014/main" id="{9B81209E-BF3D-68F0-0EF6-E94CDF0CC651}"/>
              </a:ext>
            </a:extLst>
          </p:cNvPr>
          <p:cNvSpPr>
            <a:spLocks noChangeArrowheads="1"/>
          </p:cNvSpPr>
          <p:nvPr/>
        </p:nvSpPr>
        <p:spPr bwMode="auto">
          <a:xfrm>
            <a:off x="7956550" y="298450"/>
            <a:ext cx="1008063" cy="908050"/>
          </a:xfrm>
          <a:prstGeom prst="roundRect">
            <a:avLst>
              <a:gd name="adj" fmla="val 16667"/>
            </a:avLst>
          </a:prstGeom>
          <a:blipFill dpi="0" rotWithShape="1">
            <a:blip r:embed="rId5" cstate="screen">
              <a:extLst>
                <a:ext uri="{28A0092B-C50C-407E-A947-70E740481C1C}">
                  <a14:useLocalDpi xmlns:a14="http://schemas.microsoft.com/office/drawing/2010/main"/>
                </a:ext>
              </a:extLst>
            </a:blip>
            <a:srcRect/>
            <a:stretch>
              <a:fillRect/>
            </a:stretch>
          </a:blip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GB" altLang="en-US" sz="18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244"/>
                                        </p:tgtEl>
                                        <p:attrNameLst>
                                          <p:attrName>style.visibility</p:attrName>
                                        </p:attrNameLst>
                                      </p:cBhvr>
                                      <p:to>
                                        <p:strVal val="visible"/>
                                      </p:to>
                                    </p:set>
                                    <p:animEffect>
                                      <p:cBhvr>
                                        <p:cTn id="7" dur="500"/>
                                        <p:tgtEl>
                                          <p:spTgt spid="10244"/>
                                        </p:tgtEl>
                                      </p:cBhvr>
                                    </p:animEffect>
                                  </p:childTnLst>
                                </p:cTn>
                              </p:par>
                              <p:par>
                                <p:cTn id="8" presetID="53" presetClass="entr" presetSubtype="0" fill="hold" nodeType="withEffect">
                                  <p:stCondLst>
                                    <p:cond delay="500"/>
                                  </p:stCondLst>
                                  <p:childTnLst>
                                    <p:set>
                                      <p:cBhvr>
                                        <p:cTn id="9" dur="1" fill="hold">
                                          <p:stCondLst>
                                            <p:cond delay="0"/>
                                          </p:stCondLst>
                                        </p:cTn>
                                        <p:tgtEl>
                                          <p:spTgt spid="10243"/>
                                        </p:tgtEl>
                                        <p:attrNameLst>
                                          <p:attrName>style.visibility</p:attrName>
                                        </p:attrNameLst>
                                      </p:cBhvr>
                                      <p:to>
                                        <p:strVal val="visible"/>
                                      </p:to>
                                    </p:set>
                                    <p:anim calcmode="lin" valueType="num">
                                      <p:cBhvr>
                                        <p:cTn id="10" dur="1000" fill="hold"/>
                                        <p:tgtEl>
                                          <p:spTgt spid="10243"/>
                                        </p:tgtEl>
                                        <p:attrNameLst>
                                          <p:attrName>ppt_w</p:attrName>
                                        </p:attrNameLst>
                                      </p:cBhvr>
                                      <p:tavLst>
                                        <p:tav tm="0">
                                          <p:val>
                                            <p:fltVal val="0"/>
                                          </p:val>
                                        </p:tav>
                                        <p:tav tm="100000">
                                          <p:val>
                                            <p:strVal val="#ppt_w"/>
                                          </p:val>
                                        </p:tav>
                                      </p:tavLst>
                                    </p:anim>
                                    <p:anim calcmode="lin" valueType="num">
                                      <p:cBhvr>
                                        <p:cTn id="11" dur="1000" fill="hold"/>
                                        <p:tgtEl>
                                          <p:spTgt spid="10243"/>
                                        </p:tgtEl>
                                        <p:attrNameLst>
                                          <p:attrName>ppt_h</p:attrName>
                                        </p:attrNameLst>
                                      </p:cBhvr>
                                      <p:tavLst>
                                        <p:tav tm="0">
                                          <p:val>
                                            <p:fltVal val="0"/>
                                          </p:val>
                                        </p:tav>
                                        <p:tav tm="100000">
                                          <p:val>
                                            <p:strVal val="#ppt_h"/>
                                          </p:val>
                                        </p:tav>
                                      </p:tavLst>
                                    </p:anim>
                                    <p:animEffect>
                                      <p:cBhvr>
                                        <p:cTn id="12" dur="1000"/>
                                        <p:tgtEl>
                                          <p:spTgt spid="10243"/>
                                        </p:tgtEl>
                                      </p:cBhvr>
                                    </p:animEffect>
                                  </p:childTnLst>
                                </p:cTn>
                              </p:par>
                            </p:childTnLst>
                          </p:cTn>
                        </p:par>
                        <p:par>
                          <p:cTn id="13" fill="hold" nodeType="afterGroup">
                            <p:stCondLst>
                              <p:cond delay="1500"/>
                            </p:stCondLst>
                            <p:childTnLst>
                              <p:par>
                                <p:cTn id="14" presetID="10" presetClass="entr" presetSubtype="0" fill="hold" nodeType="afterEffect">
                                  <p:stCondLst>
                                    <p:cond delay="500"/>
                                  </p:stCondLst>
                                  <p:childTnLst>
                                    <p:set>
                                      <p:cBhvr>
                                        <p:cTn id="15" dur="1" fill="hold">
                                          <p:stCondLst>
                                            <p:cond delay="0"/>
                                          </p:stCondLst>
                                        </p:cTn>
                                        <p:tgtEl>
                                          <p:spTgt spid="10251">
                                            <p:txEl>
                                              <p:pRg st="0" end="0"/>
                                            </p:txEl>
                                          </p:spTgt>
                                        </p:tgtEl>
                                        <p:attrNameLst>
                                          <p:attrName>style.visibility</p:attrName>
                                        </p:attrNameLst>
                                      </p:cBhvr>
                                      <p:to>
                                        <p:strVal val="visible"/>
                                      </p:to>
                                    </p:set>
                                    <p:animEffect>
                                      <p:cBhvr>
                                        <p:cTn id="16" dur="500"/>
                                        <p:tgtEl>
                                          <p:spTgt spid="10251">
                                            <p:txEl>
                                              <p:pRg st="0" end="0"/>
                                            </p:txEl>
                                          </p:spTgt>
                                        </p:tgtEl>
                                      </p:cBhvr>
                                    </p:animEffect>
                                  </p:childTnLst>
                                </p:cTn>
                              </p:par>
                            </p:childTnLst>
                          </p:cTn>
                        </p:par>
                        <p:par>
                          <p:cTn id="17" fill="hold" nodeType="afterGroup">
                            <p:stCondLst>
                              <p:cond delay="2500"/>
                            </p:stCondLst>
                            <p:childTnLst>
                              <p:par>
                                <p:cTn id="18" presetID="10" presetClass="entr" presetSubtype="0" fill="hold" nodeType="afterEffect">
                                  <p:stCondLst>
                                    <p:cond delay="500"/>
                                  </p:stCondLst>
                                  <p:childTnLst>
                                    <p:set>
                                      <p:cBhvr>
                                        <p:cTn id="19" dur="1" fill="hold">
                                          <p:stCondLst>
                                            <p:cond delay="0"/>
                                          </p:stCondLst>
                                        </p:cTn>
                                        <p:tgtEl>
                                          <p:spTgt spid="10251">
                                            <p:txEl>
                                              <p:pRg st="1" end="1"/>
                                            </p:txEl>
                                          </p:spTgt>
                                        </p:tgtEl>
                                        <p:attrNameLst>
                                          <p:attrName>style.visibility</p:attrName>
                                        </p:attrNameLst>
                                      </p:cBhvr>
                                      <p:to>
                                        <p:strVal val="visible"/>
                                      </p:to>
                                    </p:set>
                                    <p:animEffect>
                                      <p:cBhvr>
                                        <p:cTn id="20" dur="500"/>
                                        <p:tgtEl>
                                          <p:spTgt spid="10251">
                                            <p:txEl>
                                              <p:pRg st="1" end="1"/>
                                            </p:txEl>
                                          </p:spTgt>
                                        </p:tgtEl>
                                      </p:cBhvr>
                                    </p:animEffect>
                                  </p:childTnLst>
                                </p:cTn>
                              </p:par>
                            </p:childTnLst>
                          </p:cTn>
                        </p:par>
                        <p:par>
                          <p:cTn id="21" fill="hold" nodeType="afterGroup">
                            <p:stCondLst>
                              <p:cond delay="3500"/>
                            </p:stCondLst>
                            <p:childTnLst>
                              <p:par>
                                <p:cTn id="22" presetID="10" presetClass="entr" presetSubtype="0" fill="hold" nodeType="afterEffect">
                                  <p:stCondLst>
                                    <p:cond delay="500"/>
                                  </p:stCondLst>
                                  <p:childTnLst>
                                    <p:set>
                                      <p:cBhvr>
                                        <p:cTn id="23" dur="1" fill="hold">
                                          <p:stCondLst>
                                            <p:cond delay="0"/>
                                          </p:stCondLst>
                                        </p:cTn>
                                        <p:tgtEl>
                                          <p:spTgt spid="10251">
                                            <p:txEl>
                                              <p:pRg st="2" end="2"/>
                                            </p:txEl>
                                          </p:spTgt>
                                        </p:tgtEl>
                                        <p:attrNameLst>
                                          <p:attrName>style.visibility</p:attrName>
                                        </p:attrNameLst>
                                      </p:cBhvr>
                                      <p:to>
                                        <p:strVal val="visible"/>
                                      </p:to>
                                    </p:set>
                                    <p:animEffect>
                                      <p:cBhvr>
                                        <p:cTn id="24" dur="500"/>
                                        <p:tgtEl>
                                          <p:spTgt spid="10251">
                                            <p:txEl>
                                              <p:pRg st="2" end="2"/>
                                            </p:txEl>
                                          </p:spTgt>
                                        </p:tgtEl>
                                      </p:cBhvr>
                                    </p:animEffect>
                                  </p:childTnLst>
                                </p:cTn>
                              </p:par>
                            </p:childTnLst>
                          </p:cTn>
                        </p:par>
                        <p:par>
                          <p:cTn id="25" fill="hold" nodeType="afterGroup">
                            <p:stCondLst>
                              <p:cond delay="4500"/>
                            </p:stCondLst>
                            <p:childTnLst>
                              <p:par>
                                <p:cTn id="26" presetID="10" presetClass="entr" presetSubtype="0" fill="hold" nodeType="afterEffect">
                                  <p:stCondLst>
                                    <p:cond delay="500"/>
                                  </p:stCondLst>
                                  <p:childTnLst>
                                    <p:set>
                                      <p:cBhvr>
                                        <p:cTn id="27" dur="1" fill="hold">
                                          <p:stCondLst>
                                            <p:cond delay="0"/>
                                          </p:stCondLst>
                                        </p:cTn>
                                        <p:tgtEl>
                                          <p:spTgt spid="10251">
                                            <p:txEl>
                                              <p:pRg st="3" end="3"/>
                                            </p:txEl>
                                          </p:spTgt>
                                        </p:tgtEl>
                                        <p:attrNameLst>
                                          <p:attrName>style.visibility</p:attrName>
                                        </p:attrNameLst>
                                      </p:cBhvr>
                                      <p:to>
                                        <p:strVal val="visible"/>
                                      </p:to>
                                    </p:set>
                                    <p:animEffect>
                                      <p:cBhvr>
                                        <p:cTn id="28" dur="500"/>
                                        <p:tgtEl>
                                          <p:spTgt spid="10251">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10251">
                                            <p:txEl>
                                              <p:pRg st="4" end="4"/>
                                            </p:txEl>
                                          </p:spTgt>
                                        </p:tgtEl>
                                        <p:attrNameLst>
                                          <p:attrName>style.visibility</p:attrName>
                                        </p:attrNameLst>
                                      </p:cBhvr>
                                      <p:to>
                                        <p:strVal val="visible"/>
                                      </p:to>
                                    </p:set>
                                    <p:animEffect>
                                      <p:cBhvr>
                                        <p:cTn id="33" dur="500"/>
                                        <p:tgtEl>
                                          <p:spTgt spid="10251">
                                            <p:txEl>
                                              <p:pRg st="4" end="4"/>
                                            </p:txEl>
                                          </p:spTgt>
                                        </p:tgtEl>
                                      </p:cBhvr>
                                    </p:animEffect>
                                  </p:childTnLst>
                                </p:cTn>
                              </p:par>
                            </p:childTnLst>
                          </p:cTn>
                        </p:par>
                        <p:par>
                          <p:cTn id="34" fill="hold" nodeType="afterGroup">
                            <p:stCondLst>
                              <p:cond delay="500"/>
                            </p:stCondLst>
                            <p:childTnLst>
                              <p:par>
                                <p:cTn id="35" presetID="10" presetClass="entr" presetSubtype="0" fill="hold" nodeType="afterEffect">
                                  <p:stCondLst>
                                    <p:cond delay="500"/>
                                  </p:stCondLst>
                                  <p:childTnLst>
                                    <p:set>
                                      <p:cBhvr>
                                        <p:cTn id="36" dur="1" fill="hold">
                                          <p:stCondLst>
                                            <p:cond delay="0"/>
                                          </p:stCondLst>
                                        </p:cTn>
                                        <p:tgtEl>
                                          <p:spTgt spid="10251">
                                            <p:txEl>
                                              <p:pRg st="5" end="5"/>
                                            </p:txEl>
                                          </p:spTgt>
                                        </p:tgtEl>
                                        <p:attrNameLst>
                                          <p:attrName>style.visibility</p:attrName>
                                        </p:attrNameLst>
                                      </p:cBhvr>
                                      <p:to>
                                        <p:strVal val="visible"/>
                                      </p:to>
                                    </p:set>
                                    <p:animEffect>
                                      <p:cBhvr>
                                        <p:cTn id="37" dur="500"/>
                                        <p:tgtEl>
                                          <p:spTgt spid="10251">
                                            <p:txEl>
                                              <p:pRg st="5" end="5"/>
                                            </p:txEl>
                                          </p:spTgt>
                                        </p:tgtEl>
                                      </p:cBhvr>
                                    </p:animEffect>
                                  </p:childTnLst>
                                </p:cTn>
                              </p:par>
                            </p:childTnLst>
                          </p:cTn>
                        </p:par>
                        <p:par>
                          <p:cTn id="38" fill="hold">
                            <p:stCondLst>
                              <p:cond delay="1500"/>
                            </p:stCondLst>
                            <p:childTnLst>
                              <p:par>
                                <p:cTn id="39" presetID="10" presetClass="entr" presetSubtype="0" fill="hold" nodeType="afterEffect">
                                  <p:stCondLst>
                                    <p:cond delay="500"/>
                                  </p:stCondLst>
                                  <p:childTnLst>
                                    <p:set>
                                      <p:cBhvr>
                                        <p:cTn id="40" dur="1" fill="hold">
                                          <p:stCondLst>
                                            <p:cond delay="0"/>
                                          </p:stCondLst>
                                        </p:cTn>
                                        <p:tgtEl>
                                          <p:spTgt spid="10251">
                                            <p:txEl>
                                              <p:pRg st="6" end="6"/>
                                            </p:txEl>
                                          </p:spTgt>
                                        </p:tgtEl>
                                        <p:attrNameLst>
                                          <p:attrName>style.visibility</p:attrName>
                                        </p:attrNameLst>
                                      </p:cBhvr>
                                      <p:to>
                                        <p:strVal val="visible"/>
                                      </p:to>
                                    </p:set>
                                    <p:animEffect>
                                      <p:cBhvr>
                                        <p:cTn id="41" dur="500"/>
                                        <p:tgtEl>
                                          <p:spTgt spid="10251">
                                            <p:txEl>
                                              <p:pRg st="6" end="6"/>
                                            </p:txEl>
                                          </p:spTgt>
                                        </p:tgtEl>
                                      </p:cBhvr>
                                    </p:animEffect>
                                  </p:childTnLst>
                                </p:cTn>
                              </p:par>
                            </p:childTnLst>
                          </p:cTn>
                        </p:par>
                        <p:par>
                          <p:cTn id="42" fill="hold" nodeType="afterGroup">
                            <p:stCondLst>
                              <p:cond delay="2500"/>
                            </p:stCondLst>
                            <p:childTnLst>
                              <p:par>
                                <p:cTn id="43" presetID="10" presetClass="entr" presetSubtype="0" fill="hold" nodeType="afterEffect">
                                  <p:stCondLst>
                                    <p:cond delay="500"/>
                                  </p:stCondLst>
                                  <p:childTnLst>
                                    <p:set>
                                      <p:cBhvr>
                                        <p:cTn id="44" dur="1" fill="hold">
                                          <p:stCondLst>
                                            <p:cond delay="0"/>
                                          </p:stCondLst>
                                        </p:cTn>
                                        <p:tgtEl>
                                          <p:spTgt spid="10251">
                                            <p:txEl>
                                              <p:pRg st="8" end="8"/>
                                            </p:txEl>
                                          </p:spTgt>
                                        </p:tgtEl>
                                        <p:attrNameLst>
                                          <p:attrName>style.visibility</p:attrName>
                                        </p:attrNameLst>
                                      </p:cBhvr>
                                      <p:to>
                                        <p:strVal val="visible"/>
                                      </p:to>
                                    </p:set>
                                    <p:animEffect>
                                      <p:cBhvr>
                                        <p:cTn id="45" dur="500"/>
                                        <p:tgtEl>
                                          <p:spTgt spid="102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ldLvl="0" animBg="1" autoUpdateAnimBg="0"/>
      <p:bldP spid="10244" grpId="0" bldLvl="0" autoUpdateAnimBg="0"/>
      <p:bldP spid="10251" grpId="0" uiExpand="1" build="p"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7">
            <a:extLst>
              <a:ext uri="{FF2B5EF4-FFF2-40B4-BE49-F238E27FC236}">
                <a16:creationId xmlns:a16="http://schemas.microsoft.com/office/drawing/2014/main" id="{C4EC2888-404C-92C5-BC0E-8EDCAB9E2AA4}"/>
              </a:ext>
            </a:extLst>
          </p:cNvPr>
          <p:cNvSpPr>
            <a:spLocks noGrp="1" noChangeArrowheads="1"/>
          </p:cNvSpPr>
          <p:nvPr>
            <p:ph type="ctrTitle"/>
          </p:nvPr>
        </p:nvSpPr>
        <p:spPr>
          <a:xfrm>
            <a:off x="-1200150" y="6353175"/>
            <a:ext cx="1773238" cy="244475"/>
          </a:xfrm>
        </p:spPr>
        <p:txBody>
          <a:bodyPr/>
          <a:lstStyle/>
          <a:p>
            <a:pPr marL="0" indent="0"/>
            <a:r>
              <a:rPr lang="en-GB" altLang="en-US" sz="1000">
                <a:solidFill>
                  <a:schemeClr val="bg1"/>
                </a:solidFill>
              </a:rPr>
              <a:t>Photos Then and Now</a:t>
            </a:r>
          </a:p>
        </p:txBody>
      </p:sp>
      <p:pic>
        <p:nvPicPr>
          <p:cNvPr id="24579" name="Picture 1">
            <a:extLst>
              <a:ext uri="{FF2B5EF4-FFF2-40B4-BE49-F238E27FC236}">
                <a16:creationId xmlns:a16="http://schemas.microsoft.com/office/drawing/2014/main" id="{35E25108-D11D-7893-886C-2DF437C301D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74775" y="0"/>
            <a:ext cx="12163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a:extLst>
              <a:ext uri="{FF2B5EF4-FFF2-40B4-BE49-F238E27FC236}">
                <a16:creationId xmlns:a16="http://schemas.microsoft.com/office/drawing/2014/main" id="{332C1E28-F261-4B75-4AF2-E7F181269CD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79838" y="47625"/>
            <a:ext cx="1973262"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Subtitle 2">
            <a:extLst>
              <a:ext uri="{FF2B5EF4-FFF2-40B4-BE49-F238E27FC236}">
                <a16:creationId xmlns:a16="http://schemas.microsoft.com/office/drawing/2014/main" id="{4EC59EFE-1A52-3232-1D07-1EF4C97BD3B0}"/>
              </a:ext>
            </a:extLst>
          </p:cNvPr>
          <p:cNvSpPr>
            <a:spLocks noChangeArrowheads="1"/>
          </p:cNvSpPr>
          <p:nvPr/>
        </p:nvSpPr>
        <p:spPr bwMode="auto">
          <a:xfrm>
            <a:off x="0" y="6092825"/>
            <a:ext cx="444658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ctr" eaLnBrk="1" hangingPunct="1">
              <a:buFont typeface="Arial" panose="020B0604020202020204" pitchFamily="34" charset="0"/>
              <a:buNone/>
            </a:pPr>
            <a:r>
              <a:rPr lang="en-US" altLang="zh-CN" sz="1400" b="1">
                <a:solidFill>
                  <a:srgbClr val="FFFFFF"/>
                </a:solidFill>
                <a:latin typeface="Arial" panose="020B0604020202020204" pitchFamily="34" charset="0"/>
                <a:cs typeface="Arial" panose="020B0604020202020204" pitchFamily="34" charset="0"/>
              </a:rPr>
              <a:t>www.northumbriabloodbikes.org.uk</a:t>
            </a:r>
            <a:endParaRPr lang="en-US" altLang="zh-CN" sz="1800">
              <a:solidFill>
                <a:srgbClr val="000000"/>
              </a:solidFill>
              <a:latin typeface="Arial" panose="020B0604020202020204" pitchFamily="34" charset="0"/>
              <a:cs typeface="Arial" panose="020B0604020202020204" pitchFamily="34" charset="0"/>
            </a:endParaRPr>
          </a:p>
        </p:txBody>
      </p:sp>
      <p:pic>
        <p:nvPicPr>
          <p:cNvPr id="13317" name="Picture 7">
            <a:extLst>
              <a:ext uri="{FF2B5EF4-FFF2-40B4-BE49-F238E27FC236}">
                <a16:creationId xmlns:a16="http://schemas.microsoft.com/office/drawing/2014/main" id="{E1B98DF8-5F89-62D7-F6AB-2845888AA45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99188" y="6092825"/>
            <a:ext cx="69691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8">
            <a:extLst>
              <a:ext uri="{FF2B5EF4-FFF2-40B4-BE49-F238E27FC236}">
                <a16:creationId xmlns:a16="http://schemas.microsoft.com/office/drawing/2014/main" id="{C072E9ED-B782-1CA1-0FB1-D932722C772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356600" y="6092825"/>
            <a:ext cx="67151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9">
            <a:extLst>
              <a:ext uri="{FF2B5EF4-FFF2-40B4-BE49-F238E27FC236}">
                <a16:creationId xmlns:a16="http://schemas.microsoft.com/office/drawing/2014/main" id="{67CBBF4E-EA26-EC73-1624-72A8B2B36325}"/>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308850" y="6092825"/>
            <a:ext cx="635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Box 2">
            <a:extLst>
              <a:ext uri="{FF2B5EF4-FFF2-40B4-BE49-F238E27FC236}">
                <a16:creationId xmlns:a16="http://schemas.microsoft.com/office/drawing/2014/main" id="{2E12C1B8-95E8-3559-5713-DACFA1C798D4}"/>
              </a:ext>
            </a:extLst>
          </p:cNvPr>
          <p:cNvSpPr>
            <a:spLocks noChangeArrowheads="1"/>
          </p:cNvSpPr>
          <p:nvPr/>
        </p:nvSpPr>
        <p:spPr bwMode="auto">
          <a:xfrm>
            <a:off x="227013" y="333375"/>
            <a:ext cx="32766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en-US" altLang="zh-CN" sz="1800">
                <a:solidFill>
                  <a:srgbClr val="000000"/>
                </a:solidFill>
                <a:latin typeface="Arial" panose="020B0604020202020204" pitchFamily="34" charset="0"/>
                <a:cs typeface="Arial" panose="020B0604020202020204" pitchFamily="34" charset="0"/>
              </a:rPr>
              <a:t>Angel of the North Gateshead.</a:t>
            </a:r>
          </a:p>
          <a:p>
            <a:pPr>
              <a:spcBef>
                <a:spcPct val="0"/>
              </a:spcBef>
              <a:buFont typeface="Arial" panose="020B0604020202020204" pitchFamily="34" charset="0"/>
              <a:buNone/>
            </a:pPr>
            <a:r>
              <a:rPr lang="en-US" altLang="zh-CN" sz="1800">
                <a:solidFill>
                  <a:srgbClr val="000000"/>
                </a:solidFill>
                <a:latin typeface="Arial" panose="020B0604020202020204" pitchFamily="34" charset="0"/>
                <a:cs typeface="Arial" panose="020B0604020202020204" pitchFamily="34" charset="0"/>
              </a:rPr>
              <a:t>Sunday 2</a:t>
            </a:r>
            <a:r>
              <a:rPr lang="en-US" altLang="zh-CN" sz="1800" baseline="30000">
                <a:solidFill>
                  <a:srgbClr val="000000"/>
                </a:solidFill>
                <a:latin typeface="Arial" panose="020B0604020202020204" pitchFamily="34" charset="0"/>
                <a:cs typeface="Arial" panose="020B0604020202020204" pitchFamily="34" charset="0"/>
              </a:rPr>
              <a:t>nd</a:t>
            </a:r>
            <a:r>
              <a:rPr lang="en-US" altLang="zh-CN" sz="1800">
                <a:solidFill>
                  <a:srgbClr val="000000"/>
                </a:solidFill>
                <a:latin typeface="Arial" panose="020B0604020202020204" pitchFamily="34" charset="0"/>
                <a:cs typeface="Arial" panose="020B0604020202020204" pitchFamily="34" charset="0"/>
              </a:rPr>
              <a:t> February 2014</a:t>
            </a:r>
          </a:p>
          <a:p>
            <a:pPr>
              <a:spcBef>
                <a:spcPct val="0"/>
              </a:spcBef>
              <a:buFont typeface="Arial" panose="020B0604020202020204" pitchFamily="34" charset="0"/>
              <a:buNone/>
            </a:pPr>
            <a:r>
              <a:rPr lang="en-US" altLang="zh-CN" sz="1800">
                <a:solidFill>
                  <a:srgbClr val="000000"/>
                </a:solidFill>
                <a:latin typeface="Arial" panose="020B0604020202020204" pitchFamily="34" charset="0"/>
                <a:cs typeface="Arial" panose="020B0604020202020204" pitchFamily="34" charset="0"/>
              </a:rPr>
              <a:t>(The day before we launched)</a:t>
            </a:r>
            <a:endParaRPr lang="en-US" altLang="zh-CN" sz="180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8471008-5532-820E-20E3-9D71860443C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9538" y="2009775"/>
            <a:ext cx="9253538"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AAC4517-F538-362B-7F0B-07FEA7879EAE}"/>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rot="-750223">
            <a:off x="57150" y="368300"/>
            <a:ext cx="3667125"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Subtitle 2">
            <a:extLst>
              <a:ext uri="{FF2B5EF4-FFF2-40B4-BE49-F238E27FC236}">
                <a16:creationId xmlns:a16="http://schemas.microsoft.com/office/drawing/2014/main" id="{83CDD36C-FEBE-3CE4-80C5-82F574E86D3F}"/>
              </a:ext>
            </a:extLst>
          </p:cNvPr>
          <p:cNvSpPr>
            <a:spLocks noChangeArrowheads="1"/>
          </p:cNvSpPr>
          <p:nvPr/>
        </p:nvSpPr>
        <p:spPr bwMode="auto">
          <a:xfrm>
            <a:off x="3495675" y="2057400"/>
            <a:ext cx="24479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ctr" eaLnBrk="1" hangingPunct="1">
              <a:buFont typeface="Arial" panose="020B0604020202020204" pitchFamily="34" charset="0"/>
              <a:buNone/>
            </a:pPr>
            <a:r>
              <a:rPr lang="en-US" altLang="zh-CN" sz="1000" b="1">
                <a:solidFill>
                  <a:srgbClr val="FFFFFF"/>
                </a:solidFill>
                <a:latin typeface="Arial" panose="020B0604020202020204" pitchFamily="34" charset="0"/>
                <a:cs typeface="Arial" panose="020B0604020202020204" pitchFamily="34" charset="0"/>
              </a:rPr>
              <a:t>Registered Charity no. 1166689</a:t>
            </a:r>
            <a:endParaRPr lang="en-US" altLang="zh-CN" sz="1800">
              <a:solidFill>
                <a:srgbClr val="000000"/>
              </a:solidFill>
              <a:latin typeface="Arial" panose="020B0604020202020204" pitchFamily="34" charset="0"/>
              <a:cs typeface="Arial" panose="020B0604020202020204" pitchFamily="34" charset="0"/>
            </a:endParaRPr>
          </a:p>
        </p:txBody>
      </p:sp>
      <p:pic>
        <p:nvPicPr>
          <p:cNvPr id="24589" name="Picture 1">
            <a:extLst>
              <a:ext uri="{FF2B5EF4-FFF2-40B4-BE49-F238E27FC236}">
                <a16:creationId xmlns:a16="http://schemas.microsoft.com/office/drawing/2014/main" id="{6CF46988-34A9-DA89-4493-92F5C4893C73}"/>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694113" y="-44450"/>
            <a:ext cx="2144712"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3">
            <a:extLst>
              <a:ext uri="{FF2B5EF4-FFF2-40B4-BE49-F238E27FC236}">
                <a16:creationId xmlns:a16="http://schemas.microsoft.com/office/drawing/2014/main" id="{83506F8C-DCF7-9EE4-E430-D9D56C334284}"/>
              </a:ext>
            </a:extLst>
          </p:cNvPr>
          <p:cNvSpPr>
            <a:spLocks noChangeArrowheads="1"/>
          </p:cNvSpPr>
          <p:nvPr/>
        </p:nvSpPr>
        <p:spPr bwMode="auto">
          <a:xfrm>
            <a:off x="2109788" y="2762250"/>
            <a:ext cx="4918075" cy="3316288"/>
          </a:xfrm>
          <a:prstGeom prst="roundRect">
            <a:avLst>
              <a:gd name="adj" fmla="val 16667"/>
            </a:avLst>
          </a:prstGeom>
          <a:solidFill>
            <a:srgbClr val="000000">
              <a:alpha val="67058"/>
            </a:srgbClr>
          </a:solidFill>
          <a:ln w="9525">
            <a:solidFill>
              <a:schemeClr val="bg1"/>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spcBef>
                <a:spcPct val="0"/>
              </a:spcBef>
              <a:buFontTx/>
              <a:buNone/>
            </a:pPr>
            <a:endParaRPr lang="en-US" altLang="en-US" sz="18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6" name="Rectangle 3">
            <a:extLst>
              <a:ext uri="{FF2B5EF4-FFF2-40B4-BE49-F238E27FC236}">
                <a16:creationId xmlns:a16="http://schemas.microsoft.com/office/drawing/2014/main" id="{7CC8BCFF-2A48-D9C3-A9C3-408D2A179B5B}"/>
              </a:ext>
            </a:extLst>
          </p:cNvPr>
          <p:cNvSpPr>
            <a:spLocks noGrp="1" noChangeArrowheads="1"/>
          </p:cNvSpPr>
          <p:nvPr/>
        </p:nvSpPr>
        <p:spPr bwMode="auto">
          <a:xfrm>
            <a:off x="2622550" y="3124200"/>
            <a:ext cx="4159250" cy="2305050"/>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buFontTx/>
              <a:buNone/>
              <a:defRPr/>
            </a:pPr>
            <a:r>
              <a:rPr lang="en-US" altLang="en-US" sz="2200" dirty="0">
                <a:solidFill>
                  <a:schemeClr val="bg1"/>
                </a:solidFill>
                <a:ea typeface="Calibri" panose="020F0502020204030204" pitchFamily="34" charset="0"/>
                <a:cs typeface="Calibri" panose="020F0502020204030204" pitchFamily="34" charset="0"/>
                <a:sym typeface="Arial" panose="020B0604020202020204" pitchFamily="34" charset="0"/>
              </a:rPr>
              <a:t>Around 240 active members</a:t>
            </a:r>
          </a:p>
          <a:p>
            <a:pPr eaLnBrk="1" hangingPunct="1">
              <a:buFontTx/>
              <a:buNone/>
              <a:defRPr/>
            </a:pPr>
            <a:endParaRPr lang="en-US" altLang="en-US" sz="2200" dirty="0">
              <a:solidFill>
                <a:schemeClr val="bg1"/>
              </a:solidFill>
              <a:ea typeface="Calibri" panose="020F0502020204030204" pitchFamily="34" charset="0"/>
              <a:cs typeface="Calibri" panose="020F0502020204030204" pitchFamily="34" charset="0"/>
              <a:sym typeface="Arial" panose="020B0604020202020204" pitchFamily="34" charset="0"/>
            </a:endParaRPr>
          </a:p>
          <a:p>
            <a:pPr marL="342900" indent="-342900" eaLnBrk="1" hangingPunct="1">
              <a:defRPr/>
            </a:pPr>
            <a:r>
              <a:rPr lang="en-US" altLang="en-US" sz="2200" dirty="0">
                <a:solidFill>
                  <a:srgbClr val="FFFF00"/>
                </a:solidFill>
                <a:ea typeface="Calibri" panose="020F0502020204030204" pitchFamily="34" charset="0"/>
                <a:cs typeface="Calibri" panose="020F0502020204030204" pitchFamily="34" charset="0"/>
                <a:sym typeface="Arial" panose="020B0604020202020204" pitchFamily="34" charset="0"/>
              </a:rPr>
              <a:t>112</a:t>
            </a:r>
            <a:r>
              <a:rPr lang="en-US" altLang="en-US" sz="2200" dirty="0">
                <a:solidFill>
                  <a:schemeClr val="bg1"/>
                </a:solidFill>
                <a:ea typeface="Calibri" panose="020F0502020204030204" pitchFamily="34" charset="0"/>
                <a:cs typeface="Calibri" panose="020F0502020204030204" pitchFamily="34" charset="0"/>
                <a:sym typeface="Arial" panose="020B0604020202020204" pitchFamily="34" charset="0"/>
              </a:rPr>
              <a:t> Riders </a:t>
            </a:r>
          </a:p>
          <a:p>
            <a:pPr marL="342900" indent="-342900" eaLnBrk="1" hangingPunct="1">
              <a:defRPr/>
            </a:pPr>
            <a:r>
              <a:rPr lang="en-US" altLang="en-US" sz="2200" dirty="0">
                <a:solidFill>
                  <a:srgbClr val="FFFF00"/>
                </a:solidFill>
                <a:ea typeface="Calibri" panose="020F0502020204030204" pitchFamily="34" charset="0"/>
                <a:cs typeface="Calibri" panose="020F0502020204030204" pitchFamily="34" charset="0"/>
                <a:sym typeface="Arial" panose="020B0604020202020204" pitchFamily="34" charset="0"/>
              </a:rPr>
              <a:t>124</a:t>
            </a:r>
            <a:r>
              <a:rPr lang="en-US" altLang="en-US" sz="2200" dirty="0">
                <a:solidFill>
                  <a:schemeClr val="bg1"/>
                </a:solidFill>
                <a:ea typeface="Calibri" panose="020F0502020204030204" pitchFamily="34" charset="0"/>
                <a:cs typeface="Calibri" panose="020F0502020204030204" pitchFamily="34" charset="0"/>
                <a:sym typeface="Arial" panose="020B0604020202020204" pitchFamily="34" charset="0"/>
              </a:rPr>
              <a:t> Drivers</a:t>
            </a:r>
          </a:p>
          <a:p>
            <a:pPr marL="342900" indent="-342900" eaLnBrk="1" hangingPunct="1">
              <a:defRPr/>
            </a:pPr>
            <a:r>
              <a:rPr lang="en-US" altLang="en-US" sz="2200" dirty="0">
                <a:solidFill>
                  <a:srgbClr val="FFFF00"/>
                </a:solidFill>
                <a:ea typeface="Calibri" panose="020F0502020204030204" pitchFamily="34" charset="0"/>
                <a:cs typeface="Calibri" panose="020F0502020204030204" pitchFamily="34" charset="0"/>
                <a:sym typeface="Arial" panose="020B0604020202020204" pitchFamily="34" charset="0"/>
              </a:rPr>
              <a:t>37</a:t>
            </a:r>
            <a:r>
              <a:rPr lang="en-US" altLang="en-US" sz="2200" dirty="0">
                <a:solidFill>
                  <a:schemeClr val="bg1"/>
                </a:solidFill>
                <a:ea typeface="Calibri" panose="020F0502020204030204" pitchFamily="34" charset="0"/>
                <a:cs typeface="Calibri" panose="020F0502020204030204" pitchFamily="34" charset="0"/>
                <a:sym typeface="Arial" panose="020B0604020202020204" pitchFamily="34" charset="0"/>
              </a:rPr>
              <a:t> Fundraisers</a:t>
            </a:r>
          </a:p>
          <a:p>
            <a:pPr marL="342900" indent="-342900" eaLnBrk="1" hangingPunct="1">
              <a:defRPr/>
            </a:pPr>
            <a:r>
              <a:rPr lang="en-GB" altLang="en-US" sz="2200" dirty="0">
                <a:solidFill>
                  <a:srgbClr val="FFFF00"/>
                </a:solidFill>
                <a:ea typeface="Calibri" panose="020F0502020204030204" pitchFamily="34" charset="0"/>
                <a:cs typeface="Calibri" panose="020F0502020204030204" pitchFamily="34" charset="0"/>
                <a:sym typeface="Arial" panose="020B0604020202020204" pitchFamily="34" charset="0"/>
              </a:rPr>
              <a:t>44</a:t>
            </a:r>
            <a:r>
              <a:rPr lang="en-GB" altLang="en-US" sz="2200" dirty="0">
                <a:solidFill>
                  <a:schemeClr val="bg1"/>
                </a:solidFill>
                <a:ea typeface="Calibri" panose="020F0502020204030204" pitchFamily="34" charset="0"/>
                <a:cs typeface="Calibri" panose="020F0502020204030204" pitchFamily="34" charset="0"/>
                <a:sym typeface="Arial" panose="020B0604020202020204" pitchFamily="34" charset="0"/>
              </a:rPr>
              <a:t> Shift Controllers</a:t>
            </a:r>
          </a:p>
          <a:p>
            <a:pPr indent="-285750" eaLnBrk="1" hangingPunct="1">
              <a:buFont typeface="Arial" panose="020B0604020202020204" pitchFamily="34" charset="0"/>
              <a:buNone/>
              <a:defRPr/>
            </a:pPr>
            <a:endParaRPr lang="en-US" altLang="en-US" sz="2200" dirty="0">
              <a:solidFill>
                <a:schemeClr val="bg1"/>
              </a:solidFill>
              <a:ea typeface="Calibri" panose="020F0502020204030204" pitchFamily="34" charset="0"/>
              <a:cs typeface="Calibri" panose="020F0502020204030204" pitchFamily="34" charset="0"/>
              <a:sym typeface="Arial" panose="020B0604020202020204" pitchFamily="34" charset="0"/>
            </a:endParaRPr>
          </a:p>
        </p:txBody>
      </p:sp>
      <p:pic>
        <p:nvPicPr>
          <p:cNvPr id="24592" name="Picture 5" descr="A group of police officers riding on the back of a car&#10;&#10;Description automatically generated">
            <a:extLst>
              <a:ext uri="{FF2B5EF4-FFF2-40B4-BE49-F238E27FC236}">
                <a16:creationId xmlns:a16="http://schemas.microsoft.com/office/drawing/2014/main" id="{4E62E655-781D-5771-5628-AE34A8524A98}"/>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rot="1158159">
            <a:off x="5891213" y="423863"/>
            <a:ext cx="37084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p:cTn id="7" dur="500" fill="hold"/>
                                        <p:tgtEl>
                                          <p:spTgt spid="13315"/>
                                        </p:tgtEl>
                                        <p:attrNameLst>
                                          <p:attrName>ppt_w</p:attrName>
                                        </p:attrNameLst>
                                      </p:cBhvr>
                                      <p:tavLst>
                                        <p:tav tm="0">
                                          <p:val>
                                            <p:fltVal val="0"/>
                                          </p:val>
                                        </p:tav>
                                        <p:tav tm="100000">
                                          <p:val>
                                            <p:strVal val="#ppt_w"/>
                                          </p:val>
                                        </p:tav>
                                      </p:tavLst>
                                    </p:anim>
                                    <p:anim calcmode="lin" valueType="num">
                                      <p:cBhvr>
                                        <p:cTn id="8" dur="500" fill="hold"/>
                                        <p:tgtEl>
                                          <p:spTgt spid="13315"/>
                                        </p:tgtEl>
                                        <p:attrNameLst>
                                          <p:attrName>ppt_h</p:attrName>
                                        </p:attrNameLst>
                                      </p:cBhvr>
                                      <p:tavLst>
                                        <p:tav tm="0">
                                          <p:val>
                                            <p:fltVal val="0"/>
                                          </p:val>
                                        </p:tav>
                                        <p:tav tm="100000">
                                          <p:val>
                                            <p:strVal val="#ppt_h"/>
                                          </p:val>
                                        </p:tav>
                                      </p:tavLst>
                                    </p:anim>
                                    <p:animEffect>
                                      <p:cBhvr>
                                        <p:cTn id="9" dur="500"/>
                                        <p:tgtEl>
                                          <p:spTgt spid="13315"/>
                                        </p:tgtEl>
                                      </p:cBhvr>
                                    </p:animEffect>
                                  </p:childTnLst>
                                </p:cTn>
                              </p:par>
                              <p:par>
                                <p:cTn id="10" presetID="10" presetClass="entr" presetSubtype="0" fill="hold" nodeType="withEffect">
                                  <p:stCondLst>
                                    <p:cond delay="0"/>
                                  </p:stCondLst>
                                  <p:childTnLst>
                                    <p:set>
                                      <p:cBhvr>
                                        <p:cTn id="11" dur="1" fill="hold">
                                          <p:stCondLst>
                                            <p:cond delay="0"/>
                                          </p:stCondLst>
                                        </p:cTn>
                                        <p:tgtEl>
                                          <p:spTgt spid="13317"/>
                                        </p:tgtEl>
                                        <p:attrNameLst>
                                          <p:attrName>style.visibility</p:attrName>
                                        </p:attrNameLst>
                                      </p:cBhvr>
                                      <p:to>
                                        <p:strVal val="visible"/>
                                      </p:to>
                                    </p:set>
                                    <p:animEffect>
                                      <p:cBhvr>
                                        <p:cTn id="12" dur="500"/>
                                        <p:tgtEl>
                                          <p:spTgt spid="13317"/>
                                        </p:tgtEl>
                                      </p:cBhvr>
                                    </p:animEffect>
                                  </p:childTnLst>
                                </p:cTn>
                              </p:par>
                              <p:par>
                                <p:cTn id="13" presetID="10" presetClass="entr" presetSubtype="0" fill="hold" nodeType="withEffect">
                                  <p:stCondLst>
                                    <p:cond delay="0"/>
                                  </p:stCondLst>
                                  <p:childTnLst>
                                    <p:set>
                                      <p:cBhvr>
                                        <p:cTn id="14" dur="1" fill="hold">
                                          <p:stCondLst>
                                            <p:cond delay="0"/>
                                          </p:stCondLst>
                                        </p:cTn>
                                        <p:tgtEl>
                                          <p:spTgt spid="13319"/>
                                        </p:tgtEl>
                                        <p:attrNameLst>
                                          <p:attrName>style.visibility</p:attrName>
                                        </p:attrNameLst>
                                      </p:cBhvr>
                                      <p:to>
                                        <p:strVal val="visible"/>
                                      </p:to>
                                    </p:set>
                                    <p:animEffect>
                                      <p:cBhvr>
                                        <p:cTn id="15" dur="500"/>
                                        <p:tgtEl>
                                          <p:spTgt spid="13319"/>
                                        </p:tgtEl>
                                      </p:cBhvr>
                                    </p:animEffect>
                                  </p:childTnLst>
                                </p:cTn>
                              </p:par>
                              <p:par>
                                <p:cTn id="16" presetID="10" presetClass="entr" presetSubtype="0" fill="hold" nodeType="withEffect">
                                  <p:stCondLst>
                                    <p:cond delay="0"/>
                                  </p:stCondLst>
                                  <p:childTnLst>
                                    <p:set>
                                      <p:cBhvr>
                                        <p:cTn id="17" dur="1" fill="hold">
                                          <p:stCondLst>
                                            <p:cond delay="0"/>
                                          </p:stCondLst>
                                        </p:cTn>
                                        <p:tgtEl>
                                          <p:spTgt spid="13318"/>
                                        </p:tgtEl>
                                        <p:attrNameLst>
                                          <p:attrName>style.visibility</p:attrName>
                                        </p:attrNameLst>
                                      </p:cBhvr>
                                      <p:to>
                                        <p:strVal val="visible"/>
                                      </p:to>
                                    </p:set>
                                    <p:animEffect>
                                      <p:cBhvr>
                                        <p:cTn id="18" dur="500"/>
                                        <p:tgtEl>
                                          <p:spTgt spid="13318"/>
                                        </p:tgtEl>
                                      </p:cBhvr>
                                    </p:animEffect>
                                  </p:childTnLst>
                                </p:cTn>
                              </p:par>
                              <p:par>
                                <p:cTn id="19" presetID="10" presetClass="entr" presetSubtype="0" fill="hold" nodeType="withEffect">
                                  <p:stCondLst>
                                    <p:cond delay="0"/>
                                  </p:stCondLst>
                                  <p:childTnLst>
                                    <p:set>
                                      <p:cBhvr>
                                        <p:cTn id="20" dur="1" fill="hold">
                                          <p:stCondLst>
                                            <p:cond delay="0"/>
                                          </p:stCondLst>
                                        </p:cTn>
                                        <p:tgtEl>
                                          <p:spTgt spid="13321"/>
                                        </p:tgtEl>
                                        <p:attrNameLst>
                                          <p:attrName>style.visibility</p:attrName>
                                        </p:attrNameLst>
                                      </p:cBhvr>
                                      <p:to>
                                        <p:strVal val="visible"/>
                                      </p:to>
                                    </p:set>
                                    <p:animEffect>
                                      <p:cBhvr>
                                        <p:cTn id="21" dur="500"/>
                                        <p:tgtEl>
                                          <p:spTgt spid="13321"/>
                                        </p:tgtEl>
                                      </p:cBhvr>
                                    </p:animEffect>
                                  </p:childTnLst>
                                  <p:subTnLst>
                                    <p:set>
                                      <p:cBhvr override="childStyle">
                                        <p:cTn dur="1" fill="hold" display="0" masterRel="nextClick" afterEffect="1"/>
                                        <p:tgtEl>
                                          <p:spTgt spid="13321"/>
                                        </p:tgtEl>
                                        <p:attrNameLst>
                                          <p:attrName>style.visibility</p:attrName>
                                        </p:attrNameLst>
                                      </p:cBhvr>
                                      <p:to>
                                        <p:strVal val="hidden"/>
                                      </p:to>
                                    </p:set>
                                  </p:subTnLst>
                                </p:cTn>
                              </p:par>
                            </p:childTnLst>
                          </p:cTn>
                        </p:par>
                      </p:childTnLst>
                    </p:cTn>
                  </p:par>
                  <p:par>
                    <p:cTn id="22" fill="hold" nodeType="clickPar">
                      <p:stCondLst>
                        <p:cond delay="indefinite"/>
                      </p:stCondLst>
                      <p:childTnLst>
                        <p:par>
                          <p:cTn id="23" fill="hold" nodeType="withGroup">
                            <p:stCondLst>
                              <p:cond delay="0"/>
                            </p:stCondLst>
                            <p:childTnLst>
                              <p:par>
                                <p:cTn id="24" presetID="31"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2000" fill="hold"/>
                                        <p:tgtEl>
                                          <p:spTgt spid="3"/>
                                        </p:tgtEl>
                                        <p:attrNameLst>
                                          <p:attrName>ppt_w</p:attrName>
                                        </p:attrNameLst>
                                      </p:cBhvr>
                                      <p:tavLst>
                                        <p:tav tm="0">
                                          <p:val>
                                            <p:fltVal val="0"/>
                                          </p:val>
                                        </p:tav>
                                        <p:tav tm="100000">
                                          <p:val>
                                            <p:strVal val="#ppt_w"/>
                                          </p:val>
                                        </p:tav>
                                      </p:tavLst>
                                    </p:anim>
                                    <p:anim calcmode="lin" valueType="num">
                                      <p:cBhvr>
                                        <p:cTn id="27" dur="2000" fill="hold"/>
                                        <p:tgtEl>
                                          <p:spTgt spid="3"/>
                                        </p:tgtEl>
                                        <p:attrNameLst>
                                          <p:attrName>ppt_h</p:attrName>
                                        </p:attrNameLst>
                                      </p:cBhvr>
                                      <p:tavLst>
                                        <p:tav tm="0">
                                          <p:val>
                                            <p:fltVal val="0"/>
                                          </p:val>
                                        </p:tav>
                                        <p:tav tm="100000">
                                          <p:val>
                                            <p:strVal val="#ppt_h"/>
                                          </p:val>
                                        </p:tav>
                                      </p:tavLst>
                                    </p:anim>
                                    <p:anim calcmode="lin" valueType="num">
                                      <p:cBhvr>
                                        <p:cTn id="28" dur="2000" fill="hold"/>
                                        <p:tgtEl>
                                          <p:spTgt spid="3"/>
                                        </p:tgtEl>
                                        <p:attrNameLst>
                                          <p:attrName>style.rotation</p:attrName>
                                        </p:attrNameLst>
                                      </p:cBhvr>
                                      <p:tavLst>
                                        <p:tav tm="0">
                                          <p:val>
                                            <p:fltVal val="90"/>
                                          </p:val>
                                        </p:tav>
                                        <p:tav tm="100000">
                                          <p:val>
                                            <p:fltVal val="0"/>
                                          </p:val>
                                        </p:tav>
                                      </p:tavLst>
                                    </p:anim>
                                    <p:animEffect transition="in" filter="fade">
                                      <p:cBhvr>
                                        <p:cTn id="29" dur="2000"/>
                                        <p:tgtEl>
                                          <p:spTgt spid="3"/>
                                        </p:tgtEl>
                                      </p:cBhvr>
                                    </p:animEffect>
                                  </p:childTnLst>
                                </p:cTn>
                              </p:par>
                              <p:par>
                                <p:cTn id="30" presetID="53" presetClass="entr" presetSubtype="16"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2000" fill="hold"/>
                                        <p:tgtEl>
                                          <p:spTgt spid="5"/>
                                        </p:tgtEl>
                                        <p:attrNameLst>
                                          <p:attrName>ppt_w</p:attrName>
                                        </p:attrNameLst>
                                      </p:cBhvr>
                                      <p:tavLst>
                                        <p:tav tm="0">
                                          <p:val>
                                            <p:fltVal val="0"/>
                                          </p:val>
                                        </p:tav>
                                        <p:tav tm="100000">
                                          <p:val>
                                            <p:strVal val="#ppt_w"/>
                                          </p:val>
                                        </p:tav>
                                      </p:tavLst>
                                    </p:anim>
                                    <p:anim calcmode="lin" valueType="num">
                                      <p:cBhvr>
                                        <p:cTn id="33" dur="2000" fill="hold"/>
                                        <p:tgtEl>
                                          <p:spTgt spid="5"/>
                                        </p:tgtEl>
                                        <p:attrNameLst>
                                          <p:attrName>ppt_h</p:attrName>
                                        </p:attrNameLst>
                                      </p:cBhvr>
                                      <p:tavLst>
                                        <p:tav tm="0">
                                          <p:val>
                                            <p:fltVal val="0"/>
                                          </p:val>
                                        </p:tav>
                                        <p:tav tm="100000">
                                          <p:val>
                                            <p:strVal val="#ppt_h"/>
                                          </p:val>
                                        </p:tav>
                                      </p:tavLst>
                                    </p:anim>
                                    <p:animEffect transition="in" filter="fade">
                                      <p:cBhvr>
                                        <p:cTn id="34" dur="2000"/>
                                        <p:tgtEl>
                                          <p:spTgt spid="5"/>
                                        </p:tgtEl>
                                      </p:cBhvr>
                                    </p:animEffect>
                                  </p:childTnLst>
                                </p:cTn>
                              </p:par>
                              <p:par>
                                <p:cTn id="35" presetID="31" presetClass="entr" presetSubtype="0" fill="hold" nodeType="withEffect">
                                  <p:stCondLst>
                                    <p:cond delay="0"/>
                                  </p:stCondLst>
                                  <p:childTnLst>
                                    <p:set>
                                      <p:cBhvr>
                                        <p:cTn id="36" dur="1" fill="hold">
                                          <p:stCondLst>
                                            <p:cond delay="0"/>
                                          </p:stCondLst>
                                        </p:cTn>
                                        <p:tgtEl>
                                          <p:spTgt spid="24592"/>
                                        </p:tgtEl>
                                        <p:attrNameLst>
                                          <p:attrName>style.visibility</p:attrName>
                                        </p:attrNameLst>
                                      </p:cBhvr>
                                      <p:to>
                                        <p:strVal val="visible"/>
                                      </p:to>
                                    </p:set>
                                    <p:anim calcmode="lin" valueType="num">
                                      <p:cBhvr>
                                        <p:cTn id="37" dur="2000" fill="hold"/>
                                        <p:tgtEl>
                                          <p:spTgt spid="24592"/>
                                        </p:tgtEl>
                                        <p:attrNameLst>
                                          <p:attrName>ppt_w</p:attrName>
                                        </p:attrNameLst>
                                      </p:cBhvr>
                                      <p:tavLst>
                                        <p:tav tm="0">
                                          <p:val>
                                            <p:fltVal val="0"/>
                                          </p:val>
                                        </p:tav>
                                        <p:tav tm="100000">
                                          <p:val>
                                            <p:strVal val="#ppt_w"/>
                                          </p:val>
                                        </p:tav>
                                      </p:tavLst>
                                    </p:anim>
                                    <p:anim calcmode="lin" valueType="num">
                                      <p:cBhvr>
                                        <p:cTn id="38" dur="2000" fill="hold"/>
                                        <p:tgtEl>
                                          <p:spTgt spid="24592"/>
                                        </p:tgtEl>
                                        <p:attrNameLst>
                                          <p:attrName>ppt_h</p:attrName>
                                        </p:attrNameLst>
                                      </p:cBhvr>
                                      <p:tavLst>
                                        <p:tav tm="0">
                                          <p:val>
                                            <p:fltVal val="0"/>
                                          </p:val>
                                        </p:tav>
                                        <p:tav tm="100000">
                                          <p:val>
                                            <p:strVal val="#ppt_h"/>
                                          </p:val>
                                        </p:tav>
                                      </p:tavLst>
                                    </p:anim>
                                    <p:anim calcmode="lin" valueType="num">
                                      <p:cBhvr>
                                        <p:cTn id="39" dur="2000" fill="hold"/>
                                        <p:tgtEl>
                                          <p:spTgt spid="24592"/>
                                        </p:tgtEl>
                                        <p:attrNameLst>
                                          <p:attrName>style.rotation</p:attrName>
                                        </p:attrNameLst>
                                      </p:cBhvr>
                                      <p:tavLst>
                                        <p:tav tm="0">
                                          <p:val>
                                            <p:fltVal val="90"/>
                                          </p:val>
                                        </p:tav>
                                        <p:tav tm="100000">
                                          <p:val>
                                            <p:fltVal val="0"/>
                                          </p:val>
                                        </p:tav>
                                      </p:tavLst>
                                    </p:anim>
                                    <p:animEffect transition="in" filter="fade">
                                      <p:cBhvr>
                                        <p:cTn id="40" dur="2000"/>
                                        <p:tgtEl>
                                          <p:spTgt spid="24592"/>
                                        </p:tgtEl>
                                      </p:cBhvr>
                                    </p:animEffect>
                                  </p:childTnLst>
                                </p:cTn>
                              </p:par>
                            </p:childTnLst>
                          </p:cTn>
                        </p:par>
                        <p:par>
                          <p:cTn id="41" fill="hold" nodeType="afterGroup">
                            <p:stCondLst>
                              <p:cond delay="2000"/>
                            </p:stCondLst>
                            <p:childTnLst>
                              <p:par>
                                <p:cTn id="42" presetID="53" presetClass="entr" presetSubtype="0"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1000" fill="hold"/>
                                        <p:tgtEl>
                                          <p:spTgt spid="15"/>
                                        </p:tgtEl>
                                        <p:attrNameLst>
                                          <p:attrName>ppt_w</p:attrName>
                                        </p:attrNameLst>
                                      </p:cBhvr>
                                      <p:tavLst>
                                        <p:tav tm="0">
                                          <p:val>
                                            <p:fltVal val="0"/>
                                          </p:val>
                                        </p:tav>
                                        <p:tav tm="100000">
                                          <p:val>
                                            <p:strVal val="#ppt_w"/>
                                          </p:val>
                                        </p:tav>
                                      </p:tavLst>
                                    </p:anim>
                                    <p:anim calcmode="lin" valueType="num">
                                      <p:cBhvr>
                                        <p:cTn id="45" dur="1000" fill="hold"/>
                                        <p:tgtEl>
                                          <p:spTgt spid="15"/>
                                        </p:tgtEl>
                                        <p:attrNameLst>
                                          <p:attrName>ppt_h</p:attrName>
                                        </p:attrNameLst>
                                      </p:cBhvr>
                                      <p:tavLst>
                                        <p:tav tm="0">
                                          <p:val>
                                            <p:fltVal val="0"/>
                                          </p:val>
                                        </p:tav>
                                        <p:tav tm="100000">
                                          <p:val>
                                            <p:strVal val="#ppt_h"/>
                                          </p:val>
                                        </p:tav>
                                      </p:tavLst>
                                    </p:anim>
                                    <p:animEffect>
                                      <p:cBhvr>
                                        <p:cTn id="46" dur="1000"/>
                                        <p:tgtEl>
                                          <p:spTgt spid="15"/>
                                        </p:tgtEl>
                                      </p:cBhvr>
                                    </p:animEffect>
                                  </p:childTnLst>
                                </p:cTn>
                              </p:par>
                            </p:childTnLst>
                          </p:cTn>
                        </p:par>
                        <p:par>
                          <p:cTn id="47" fill="hold" nodeType="afterGroup">
                            <p:stCondLst>
                              <p:cond delay="3000"/>
                            </p:stCondLst>
                            <p:childTnLst>
                              <p:par>
                                <p:cTn id="48" presetID="10" presetClass="entr" presetSubtype="0" fill="hold" nodeType="afterEffect">
                                  <p:stCondLst>
                                    <p:cond delay="0"/>
                                  </p:stCondLst>
                                  <p:childTnLst>
                                    <p:set>
                                      <p:cBhvr>
                                        <p:cTn id="49" dur="1" fill="hold">
                                          <p:stCondLst>
                                            <p:cond delay="0"/>
                                          </p:stCondLst>
                                        </p:cTn>
                                        <p:tgtEl>
                                          <p:spTgt spid="16">
                                            <p:txEl>
                                              <p:pRg st="0" end="0"/>
                                            </p:txEl>
                                          </p:spTgt>
                                        </p:tgtEl>
                                        <p:attrNameLst>
                                          <p:attrName>style.visibility</p:attrName>
                                        </p:attrNameLst>
                                      </p:cBhvr>
                                      <p:to>
                                        <p:strVal val="visible"/>
                                      </p:to>
                                    </p:set>
                                    <p:animEffect>
                                      <p:cBhvr>
                                        <p:cTn id="50" dur="1000"/>
                                        <p:tgtEl>
                                          <p:spTgt spid="16">
                                            <p:txEl>
                                              <p:pRg st="0" end="0"/>
                                            </p:txEl>
                                          </p:spTgt>
                                        </p:tgtEl>
                                      </p:cBhvr>
                                    </p:animEffect>
                                  </p:childTnLst>
                                </p:cTn>
                              </p:par>
                            </p:childTnLst>
                          </p:cTn>
                        </p:par>
                        <p:par>
                          <p:cTn id="51" fill="hold" nodeType="afterGroup">
                            <p:stCondLst>
                              <p:cond delay="4000"/>
                            </p:stCondLst>
                            <p:childTnLst>
                              <p:par>
                                <p:cTn id="52" presetID="1" presetClass="entr" presetSubtype="0" fill="hold" nodeType="afterEffect">
                                  <p:stCondLst>
                                    <p:cond delay="0"/>
                                  </p:stCondLst>
                                  <p:childTnLst>
                                    <p:set>
                                      <p:cBhvr>
                                        <p:cTn id="53" dur="1" fill="hold">
                                          <p:stCondLst>
                                            <p:cond delay="0"/>
                                          </p:stCondLst>
                                        </p:cTn>
                                        <p:tgtEl>
                                          <p:spTgt spid="16">
                                            <p:txEl>
                                              <p:pRg st="2" end="2"/>
                                            </p:txEl>
                                          </p:spTgt>
                                        </p:tgtEl>
                                        <p:attrNameLst>
                                          <p:attrName>style.visibility</p:attrName>
                                        </p:attrNameLst>
                                      </p:cBhvr>
                                      <p:to>
                                        <p:strVal val="visible"/>
                                      </p:to>
                                    </p:set>
                                  </p:childTnLst>
                                </p:cTn>
                              </p:par>
                            </p:childTnLst>
                          </p:cTn>
                        </p:par>
                        <p:par>
                          <p:cTn id="54" fill="hold" nodeType="afterGroup">
                            <p:stCondLst>
                              <p:cond delay="4000"/>
                            </p:stCondLst>
                            <p:childTnLst>
                              <p:par>
                                <p:cTn id="55" presetID="10" presetClass="entr" presetSubtype="0" fill="hold" nodeType="afterEffect">
                                  <p:stCondLst>
                                    <p:cond delay="0"/>
                                  </p:stCondLst>
                                  <p:childTnLst>
                                    <p:set>
                                      <p:cBhvr>
                                        <p:cTn id="56" dur="1" fill="hold">
                                          <p:stCondLst>
                                            <p:cond delay="0"/>
                                          </p:stCondLst>
                                        </p:cTn>
                                        <p:tgtEl>
                                          <p:spTgt spid="16">
                                            <p:txEl>
                                              <p:pRg st="3" end="3"/>
                                            </p:txEl>
                                          </p:spTgt>
                                        </p:tgtEl>
                                        <p:attrNameLst>
                                          <p:attrName>style.visibility</p:attrName>
                                        </p:attrNameLst>
                                      </p:cBhvr>
                                      <p:to>
                                        <p:strVal val="visible"/>
                                      </p:to>
                                    </p:set>
                                    <p:animEffect>
                                      <p:cBhvr>
                                        <p:cTn id="57" dur="1000"/>
                                        <p:tgtEl>
                                          <p:spTgt spid="16">
                                            <p:txEl>
                                              <p:pRg st="3" end="3"/>
                                            </p:txEl>
                                          </p:spTgt>
                                        </p:tgtEl>
                                      </p:cBhvr>
                                    </p:animEffect>
                                  </p:childTnLst>
                                </p:cTn>
                              </p:par>
                            </p:childTnLst>
                          </p:cTn>
                        </p:par>
                        <p:par>
                          <p:cTn id="58" fill="hold" nodeType="afterGroup">
                            <p:stCondLst>
                              <p:cond delay="5000"/>
                            </p:stCondLst>
                            <p:childTnLst>
                              <p:par>
                                <p:cTn id="59" presetID="10" presetClass="entr" presetSubtype="0" fill="hold" nodeType="afterEffect">
                                  <p:stCondLst>
                                    <p:cond delay="0"/>
                                  </p:stCondLst>
                                  <p:childTnLst>
                                    <p:set>
                                      <p:cBhvr>
                                        <p:cTn id="60" dur="1" fill="hold">
                                          <p:stCondLst>
                                            <p:cond delay="0"/>
                                          </p:stCondLst>
                                        </p:cTn>
                                        <p:tgtEl>
                                          <p:spTgt spid="16">
                                            <p:txEl>
                                              <p:pRg st="4" end="4"/>
                                            </p:txEl>
                                          </p:spTgt>
                                        </p:tgtEl>
                                        <p:attrNameLst>
                                          <p:attrName>style.visibility</p:attrName>
                                        </p:attrNameLst>
                                      </p:cBhvr>
                                      <p:to>
                                        <p:strVal val="visible"/>
                                      </p:to>
                                    </p:set>
                                    <p:animEffect>
                                      <p:cBhvr>
                                        <p:cTn id="61" dur="1000"/>
                                        <p:tgtEl>
                                          <p:spTgt spid="16">
                                            <p:txEl>
                                              <p:pRg st="4" end="4"/>
                                            </p:txEl>
                                          </p:spTgt>
                                        </p:tgtEl>
                                      </p:cBhvr>
                                    </p:animEffect>
                                  </p:childTnLst>
                                </p:cTn>
                              </p:par>
                            </p:childTnLst>
                          </p:cTn>
                        </p:par>
                        <p:par>
                          <p:cTn id="62" fill="hold" nodeType="afterGroup">
                            <p:stCondLst>
                              <p:cond delay="6000"/>
                            </p:stCondLst>
                            <p:childTnLst>
                              <p:par>
                                <p:cTn id="63" presetID="10" presetClass="entr" presetSubtype="0" fill="hold" nodeType="afterEffect">
                                  <p:stCondLst>
                                    <p:cond delay="0"/>
                                  </p:stCondLst>
                                  <p:childTnLst>
                                    <p:set>
                                      <p:cBhvr>
                                        <p:cTn id="64" dur="1" fill="hold">
                                          <p:stCondLst>
                                            <p:cond delay="0"/>
                                          </p:stCondLst>
                                        </p:cTn>
                                        <p:tgtEl>
                                          <p:spTgt spid="16">
                                            <p:txEl>
                                              <p:pRg st="5" end="5"/>
                                            </p:txEl>
                                          </p:spTgt>
                                        </p:tgtEl>
                                        <p:attrNameLst>
                                          <p:attrName>style.visibility</p:attrName>
                                        </p:attrNameLst>
                                      </p:cBhvr>
                                      <p:to>
                                        <p:strVal val="visible"/>
                                      </p:to>
                                    </p:set>
                                    <p:animEffect>
                                      <p:cBhvr>
                                        <p:cTn id="65" dur="10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bldLvl="0" autoUpdateAnimBg="0"/>
      <p:bldP spid="15" grpId="0" bldLvl="0" animBg="1" autoUpdateAnimBg="0"/>
      <p:bldP spid="16" grpId="0" uiExpand="1" build="p"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001 social">
            <a:extLst>
              <a:ext uri="{FF2B5EF4-FFF2-40B4-BE49-F238E27FC236}">
                <a16:creationId xmlns:a16="http://schemas.microsoft.com/office/drawing/2014/main" id="{E454E968-4BE8-3837-0905-8ECF3041563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62200" y="0"/>
            <a:ext cx="15363825"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A80E606F-7B6C-E99C-F763-E5827460D6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8806" y="1537319"/>
            <a:ext cx="8228085" cy="4592843"/>
          </a:xfrm>
          <a:prstGeom prst="rect">
            <a:avLst/>
          </a:prstGeom>
          <a:effectLst>
            <a:softEdge rad="152400"/>
          </a:effectLst>
        </p:spPr>
      </p:pic>
      <p:grpSp>
        <p:nvGrpSpPr>
          <p:cNvPr id="26628" name="Group 15">
            <a:extLst>
              <a:ext uri="{FF2B5EF4-FFF2-40B4-BE49-F238E27FC236}">
                <a16:creationId xmlns:a16="http://schemas.microsoft.com/office/drawing/2014/main" id="{A26D5367-AD9A-E13D-7E03-A3AE89BBB3E0}"/>
              </a:ext>
            </a:extLst>
          </p:cNvPr>
          <p:cNvGrpSpPr>
            <a:grpSpLocks/>
          </p:cNvGrpSpPr>
          <p:nvPr/>
        </p:nvGrpSpPr>
        <p:grpSpPr bwMode="auto">
          <a:xfrm>
            <a:off x="395288" y="166688"/>
            <a:ext cx="5949950" cy="1246187"/>
            <a:chOff x="916151" y="69601"/>
            <a:chExt cx="5949269" cy="1246307"/>
          </a:xfrm>
        </p:grpSpPr>
        <p:sp>
          <p:nvSpPr>
            <p:cNvPr id="26633" name="Rounded Rectangle 16">
              <a:extLst>
                <a:ext uri="{FF2B5EF4-FFF2-40B4-BE49-F238E27FC236}">
                  <a16:creationId xmlns:a16="http://schemas.microsoft.com/office/drawing/2014/main" id="{FF9190DA-2C1E-6214-6F4F-8D47DD170D8E}"/>
                </a:ext>
              </a:extLst>
            </p:cNvPr>
            <p:cNvSpPr>
              <a:spLocks noChangeArrowheads="1"/>
            </p:cNvSpPr>
            <p:nvPr/>
          </p:nvSpPr>
          <p:spPr bwMode="auto">
            <a:xfrm>
              <a:off x="1681060" y="360613"/>
              <a:ext cx="5184360" cy="664285"/>
            </a:xfrm>
            <a:prstGeom prst="roundRect">
              <a:avLst>
                <a:gd name="adj" fmla="val 16667"/>
              </a:avLst>
            </a:prstGeom>
            <a:solidFill>
              <a:srgbClr val="8C0000"/>
            </a:solidFill>
            <a:ln w="19050"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GB" altLang="en-US" sz="1800"/>
            </a:p>
          </p:txBody>
        </p:sp>
        <p:sp>
          <p:nvSpPr>
            <p:cNvPr id="18" name="TextBox 17">
              <a:extLst>
                <a:ext uri="{FF2B5EF4-FFF2-40B4-BE49-F238E27FC236}">
                  <a16:creationId xmlns:a16="http://schemas.microsoft.com/office/drawing/2014/main" id="{9D095D14-EDC7-96FF-61BE-2DA033C7FF14}"/>
                </a:ext>
              </a:extLst>
            </p:cNvPr>
            <p:cNvSpPr txBox="1"/>
            <p:nvPr/>
          </p:nvSpPr>
          <p:spPr>
            <a:xfrm>
              <a:off x="2162458" y="461923"/>
              <a:ext cx="4702962" cy="461665"/>
            </a:xfrm>
            <a:prstGeom prst="rect">
              <a:avLst/>
            </a:prstGeom>
            <a:noFill/>
            <a:effectLst>
              <a:innerShdw blurRad="63500" dist="50800" dir="2700000">
                <a:schemeClr val="tx1"/>
              </a:innerShdw>
            </a:effectLst>
          </p:spPr>
          <p:txBody>
            <a:bodyPr>
              <a:spAutoFit/>
            </a:bodyPr>
            <a:lstStyle/>
            <a:p>
              <a:pPr>
                <a:defRPr/>
              </a:pPr>
              <a:r>
                <a:rPr lang="en-GB" sz="2400" b="1" dirty="0">
                  <a:solidFill>
                    <a:schemeClr val="bg1"/>
                  </a:solidFill>
                  <a:effectLst>
                    <a:outerShdw blurRad="50800" dist="76200" dir="5400000" algn="t" rotWithShape="0">
                      <a:prstClr val="black">
                        <a:alpha val="85000"/>
                      </a:prstClr>
                    </a:outerShdw>
                  </a:effectLst>
                </a:rPr>
                <a:t>NORTHUMBRIA</a:t>
              </a:r>
              <a:r>
                <a:rPr lang="en-GB" sz="2400" b="1" dirty="0">
                  <a:solidFill>
                    <a:schemeClr val="bg1"/>
                  </a:solidFill>
                </a:rPr>
                <a:t> </a:t>
              </a:r>
              <a:r>
                <a:rPr lang="en-GB" sz="2400" b="1" dirty="0">
                  <a:solidFill>
                    <a:schemeClr val="bg1"/>
                  </a:solidFill>
                  <a:effectLst>
                    <a:outerShdw blurRad="50800" dist="76200" dir="5400000" algn="t" rotWithShape="0">
                      <a:prstClr val="black">
                        <a:alpha val="85000"/>
                      </a:prstClr>
                    </a:outerShdw>
                  </a:effectLst>
                </a:rPr>
                <a:t>BLOODBIKES</a:t>
              </a:r>
            </a:p>
          </p:txBody>
        </p:sp>
        <p:pic>
          <p:nvPicPr>
            <p:cNvPr id="26637" name="Picture 18">
              <a:extLst>
                <a:ext uri="{FF2B5EF4-FFF2-40B4-BE49-F238E27FC236}">
                  <a16:creationId xmlns:a16="http://schemas.microsoft.com/office/drawing/2014/main" id="{80355538-05DC-8F03-FBB9-6A41B1F7774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16151" y="69601"/>
              <a:ext cx="1246307" cy="124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a:extLst>
              <a:ext uri="{FF2B5EF4-FFF2-40B4-BE49-F238E27FC236}">
                <a16:creationId xmlns:a16="http://schemas.microsoft.com/office/drawing/2014/main" id="{A8817954-26E5-6E81-D506-4AAD47C5A4A1}"/>
              </a:ext>
            </a:extLst>
          </p:cNvPr>
          <p:cNvGrpSpPr>
            <a:grpSpLocks/>
          </p:cNvGrpSpPr>
          <p:nvPr/>
        </p:nvGrpSpPr>
        <p:grpSpPr bwMode="auto">
          <a:xfrm>
            <a:off x="2041525" y="1752600"/>
            <a:ext cx="5627688" cy="3602038"/>
            <a:chOff x="2041041" y="1850471"/>
            <a:chExt cx="5180567" cy="3601241"/>
          </a:xfrm>
        </p:grpSpPr>
        <p:sp>
          <p:nvSpPr>
            <p:cNvPr id="26631" name="AutoShape 3">
              <a:extLst>
                <a:ext uri="{FF2B5EF4-FFF2-40B4-BE49-F238E27FC236}">
                  <a16:creationId xmlns:a16="http://schemas.microsoft.com/office/drawing/2014/main" id="{08602C2C-3DD7-8997-6599-FAE46E69C9AF}"/>
                </a:ext>
              </a:extLst>
            </p:cNvPr>
            <p:cNvSpPr>
              <a:spLocks noChangeArrowheads="1"/>
            </p:cNvSpPr>
            <p:nvPr/>
          </p:nvSpPr>
          <p:spPr bwMode="auto">
            <a:xfrm>
              <a:off x="2041041" y="2006238"/>
              <a:ext cx="4924903" cy="3445474"/>
            </a:xfrm>
            <a:prstGeom prst="roundRect">
              <a:avLst>
                <a:gd name="adj" fmla="val 16667"/>
              </a:avLst>
            </a:prstGeom>
            <a:solidFill>
              <a:srgbClr val="000000">
                <a:alpha val="63136"/>
              </a:srgbClr>
            </a:solidFill>
            <a:ln w="952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26632" name="Text Box 5">
              <a:extLst>
                <a:ext uri="{FF2B5EF4-FFF2-40B4-BE49-F238E27FC236}">
                  <a16:creationId xmlns:a16="http://schemas.microsoft.com/office/drawing/2014/main" id="{1C03C045-4AF8-3ED8-C265-4F2C1A36D008}"/>
                </a:ext>
              </a:extLst>
            </p:cNvPr>
            <p:cNvSpPr>
              <a:spLocks noChangeArrowheads="1"/>
            </p:cNvSpPr>
            <p:nvPr/>
          </p:nvSpPr>
          <p:spPr bwMode="auto">
            <a:xfrm>
              <a:off x="2757125" y="1850471"/>
              <a:ext cx="4464483" cy="178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FontTx/>
                <a:buNone/>
              </a:pPr>
              <a:endParaRPr lang="en-US"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eaLnBrk="1" hangingPunct="1">
                <a:spcBef>
                  <a:spcPct val="0"/>
                </a:spcBef>
                <a:buFontTx/>
                <a:buNone/>
              </a:pPr>
              <a:r>
                <a:rPr lang="en-US"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rPr>
                <a:t>  Yamaha FJR 1300</a:t>
              </a:r>
            </a:p>
            <a:p>
              <a:pPr eaLnBrk="1" hangingPunct="1">
                <a:spcBef>
                  <a:spcPct val="0"/>
                </a:spcBef>
                <a:buFontTx/>
                <a:buNone/>
              </a:pPr>
              <a:r>
                <a:rPr lang="en-US"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rPr>
                <a:t>  BMW R1250RT</a:t>
              </a:r>
            </a:p>
            <a:p>
              <a:pPr eaLnBrk="1" hangingPunct="1">
                <a:spcBef>
                  <a:spcPct val="0"/>
                </a:spcBef>
                <a:buFontTx/>
                <a:buNone/>
              </a:pPr>
              <a:r>
                <a:rPr lang="en-US"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rPr>
                <a:t>  BMW F800 GT</a:t>
              </a:r>
            </a:p>
            <a:p>
              <a:pPr eaLnBrk="1" hangingPunct="1">
                <a:spcBef>
                  <a:spcPct val="0"/>
                </a:spcBef>
              </a:pPr>
              <a:endParaRPr lang="en-US"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14" name="Text Box 5">
            <a:extLst>
              <a:ext uri="{FF2B5EF4-FFF2-40B4-BE49-F238E27FC236}">
                <a16:creationId xmlns:a16="http://schemas.microsoft.com/office/drawing/2014/main" id="{07059CBF-D216-B430-A3EC-4C1D52BA3C16}"/>
              </a:ext>
            </a:extLst>
          </p:cNvPr>
          <p:cNvSpPr>
            <a:spLocks noChangeArrowheads="1"/>
          </p:cNvSpPr>
          <p:nvPr/>
        </p:nvSpPr>
        <p:spPr bwMode="auto">
          <a:xfrm>
            <a:off x="2503488" y="3276600"/>
            <a:ext cx="4849812"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FontTx/>
              <a:buNone/>
            </a:pPr>
            <a:endParaRPr lang="en-US"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eaLnBrk="1" hangingPunct="1">
              <a:spcBef>
                <a:spcPct val="0"/>
              </a:spcBef>
              <a:buFontTx/>
              <a:buNone/>
            </a:pPr>
            <a:r>
              <a:rPr lang="en-US"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rPr>
              <a:t>      Skoda Octavia Scout</a:t>
            </a:r>
          </a:p>
          <a:p>
            <a:pPr eaLnBrk="1" hangingPunct="1">
              <a:spcBef>
                <a:spcPct val="0"/>
              </a:spcBef>
              <a:buFontTx/>
              <a:buNone/>
            </a:pPr>
            <a:r>
              <a:rPr lang="en-US"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rPr>
              <a:t>      Skoda Yeti</a:t>
            </a:r>
          </a:p>
          <a:p>
            <a:pPr eaLnBrk="1" hangingPunct="1">
              <a:spcBef>
                <a:spcPct val="0"/>
              </a:spcBef>
              <a:buFontTx/>
              <a:buNone/>
            </a:pPr>
            <a:r>
              <a:rPr lang="en-US"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rPr>
              <a:t>      Toyota Corolla Hybrid</a:t>
            </a:r>
          </a:p>
          <a:p>
            <a:pPr eaLnBrk="1" hangingPunct="1">
              <a:spcBef>
                <a:spcPct val="0"/>
              </a:spcBef>
              <a:buFontTx/>
              <a:buNone/>
            </a:pPr>
            <a:r>
              <a:rPr lang="en-US"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rPr>
              <a:t>      Yaris Cross Hybrid</a:t>
            </a:r>
          </a:p>
          <a:p>
            <a:pPr eaLnBrk="1" hangingPunct="1">
              <a:spcBef>
                <a:spcPct val="0"/>
              </a:spcBef>
              <a:buFontTx/>
              <a:buNone/>
            </a:pPr>
            <a:r>
              <a:rPr lang="en-US"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rPr>
              <a:t>      Volkswagen Transporter</a:t>
            </a:r>
          </a:p>
          <a:p>
            <a:pPr eaLnBrk="1" hangingPunct="1">
              <a:spcBef>
                <a:spcPct val="0"/>
              </a:spcBef>
              <a:buFontTx/>
              <a:buNone/>
            </a:pPr>
            <a:endParaRPr lang="en-US" altLang="zh-CN" sz="2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Rectangle 2">
            <a:extLst>
              <a:ext uri="{FF2B5EF4-FFF2-40B4-BE49-F238E27FC236}">
                <a16:creationId xmlns:a16="http://schemas.microsoft.com/office/drawing/2014/main" id="{A1313539-5E45-E51B-DB7B-3C7061282A89}"/>
              </a:ext>
            </a:extLst>
          </p:cNvPr>
          <p:cNvSpPr>
            <a:spLocks noGrp="1" noChangeArrowheads="1"/>
          </p:cNvSpPr>
          <p:nvPr/>
        </p:nvSpPr>
        <p:spPr bwMode="auto">
          <a:xfrm>
            <a:off x="516543" y="1034720"/>
            <a:ext cx="316806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FontTx/>
              <a:buNone/>
            </a:pPr>
            <a:r>
              <a:rPr lang="en-US" altLang="zh-CN" dirty="0">
                <a:solidFill>
                  <a:srgbClr val="FFFFFF"/>
                </a:solidFill>
                <a:latin typeface="Calibri" panose="020F0502020204030204" pitchFamily="34" charset="0"/>
              </a:rPr>
              <a:t>Our fleet</a:t>
            </a:r>
            <a:endParaRPr lang="en-US" altLang="zh-CN" sz="18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001 social">
            <a:extLst>
              <a:ext uri="{FF2B5EF4-FFF2-40B4-BE49-F238E27FC236}">
                <a16:creationId xmlns:a16="http://schemas.microsoft.com/office/drawing/2014/main" id="{67A8288B-878D-3E70-0FA8-C77949E15D7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95550" y="0"/>
            <a:ext cx="15363825"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5" name="Group 25">
            <a:extLst>
              <a:ext uri="{FF2B5EF4-FFF2-40B4-BE49-F238E27FC236}">
                <a16:creationId xmlns:a16="http://schemas.microsoft.com/office/drawing/2014/main" id="{9D31E1ED-B54E-FF3A-C743-D3735B612C43}"/>
              </a:ext>
            </a:extLst>
          </p:cNvPr>
          <p:cNvGrpSpPr>
            <a:grpSpLocks/>
          </p:cNvGrpSpPr>
          <p:nvPr/>
        </p:nvGrpSpPr>
        <p:grpSpPr bwMode="auto">
          <a:xfrm>
            <a:off x="325438" y="128588"/>
            <a:ext cx="5949950" cy="1246187"/>
            <a:chOff x="916151" y="69601"/>
            <a:chExt cx="5949269" cy="1246307"/>
          </a:xfrm>
        </p:grpSpPr>
        <p:sp>
          <p:nvSpPr>
            <p:cNvPr id="28682" name="Rounded Rectangle 26">
              <a:extLst>
                <a:ext uri="{FF2B5EF4-FFF2-40B4-BE49-F238E27FC236}">
                  <a16:creationId xmlns:a16="http://schemas.microsoft.com/office/drawing/2014/main" id="{402FDD1B-D865-7F26-04BD-2B0664378C30}"/>
                </a:ext>
              </a:extLst>
            </p:cNvPr>
            <p:cNvSpPr>
              <a:spLocks noChangeArrowheads="1"/>
            </p:cNvSpPr>
            <p:nvPr/>
          </p:nvSpPr>
          <p:spPr bwMode="auto">
            <a:xfrm>
              <a:off x="1681060" y="360613"/>
              <a:ext cx="5184360" cy="664285"/>
            </a:xfrm>
            <a:prstGeom prst="roundRect">
              <a:avLst>
                <a:gd name="adj" fmla="val 16667"/>
              </a:avLst>
            </a:prstGeom>
            <a:solidFill>
              <a:srgbClr val="8C0000"/>
            </a:solidFill>
            <a:ln w="19050"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GB" altLang="en-US" sz="1800"/>
            </a:p>
          </p:txBody>
        </p:sp>
        <p:sp>
          <p:nvSpPr>
            <p:cNvPr id="28" name="TextBox 27">
              <a:extLst>
                <a:ext uri="{FF2B5EF4-FFF2-40B4-BE49-F238E27FC236}">
                  <a16:creationId xmlns:a16="http://schemas.microsoft.com/office/drawing/2014/main" id="{FEA5FBC2-9607-B1DA-B758-E8B70447FC71}"/>
                </a:ext>
              </a:extLst>
            </p:cNvPr>
            <p:cNvSpPr txBox="1"/>
            <p:nvPr/>
          </p:nvSpPr>
          <p:spPr>
            <a:xfrm>
              <a:off x="2162458" y="461923"/>
              <a:ext cx="4702962" cy="461665"/>
            </a:xfrm>
            <a:prstGeom prst="rect">
              <a:avLst/>
            </a:prstGeom>
            <a:noFill/>
            <a:effectLst>
              <a:innerShdw blurRad="63500" dist="50800" dir="2700000">
                <a:schemeClr val="tx1"/>
              </a:innerShdw>
            </a:effectLst>
          </p:spPr>
          <p:txBody>
            <a:bodyPr>
              <a:spAutoFit/>
            </a:bodyPr>
            <a:lstStyle/>
            <a:p>
              <a:pPr>
                <a:defRPr/>
              </a:pPr>
              <a:r>
                <a:rPr lang="en-GB" sz="2400" b="1" dirty="0">
                  <a:solidFill>
                    <a:schemeClr val="bg1"/>
                  </a:solidFill>
                  <a:effectLst>
                    <a:outerShdw blurRad="50800" dist="76200" dir="5400000" algn="t" rotWithShape="0">
                      <a:prstClr val="black">
                        <a:alpha val="85000"/>
                      </a:prstClr>
                    </a:outerShdw>
                  </a:effectLst>
                </a:rPr>
                <a:t>NORTHUMBRIA</a:t>
              </a:r>
              <a:r>
                <a:rPr lang="en-GB" sz="2400" b="1" dirty="0">
                  <a:solidFill>
                    <a:schemeClr val="bg1"/>
                  </a:solidFill>
                </a:rPr>
                <a:t> </a:t>
              </a:r>
              <a:r>
                <a:rPr lang="en-GB" sz="2400" b="1" dirty="0">
                  <a:solidFill>
                    <a:schemeClr val="bg1"/>
                  </a:solidFill>
                  <a:effectLst>
                    <a:outerShdw blurRad="50800" dist="76200" dir="5400000" algn="t" rotWithShape="0">
                      <a:prstClr val="black">
                        <a:alpha val="85000"/>
                      </a:prstClr>
                    </a:outerShdw>
                  </a:effectLst>
                </a:rPr>
                <a:t>BLOODBIKES</a:t>
              </a:r>
            </a:p>
          </p:txBody>
        </p:sp>
        <p:pic>
          <p:nvPicPr>
            <p:cNvPr id="28686" name="Picture 28">
              <a:extLst>
                <a:ext uri="{FF2B5EF4-FFF2-40B4-BE49-F238E27FC236}">
                  <a16:creationId xmlns:a16="http://schemas.microsoft.com/office/drawing/2014/main" id="{A51889A1-D983-8F28-68C0-BA2B43A2D0F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6151" y="69601"/>
              <a:ext cx="1246307" cy="124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76" name="Rounded Rectangle 29">
            <a:extLst>
              <a:ext uri="{FF2B5EF4-FFF2-40B4-BE49-F238E27FC236}">
                <a16:creationId xmlns:a16="http://schemas.microsoft.com/office/drawing/2014/main" id="{7302730A-1384-DD19-419C-81AA35F2151F}"/>
              </a:ext>
            </a:extLst>
          </p:cNvPr>
          <p:cNvSpPr>
            <a:spLocks noChangeArrowheads="1"/>
          </p:cNvSpPr>
          <p:nvPr/>
        </p:nvSpPr>
        <p:spPr bwMode="auto">
          <a:xfrm>
            <a:off x="7956550" y="298450"/>
            <a:ext cx="1008063" cy="908050"/>
          </a:xfrm>
          <a:prstGeom prst="roundRect">
            <a:avLst>
              <a:gd name="adj" fmla="val 16667"/>
            </a:avLst>
          </a:prstGeom>
          <a:blipFill dpi="0" rotWithShape="1">
            <a:blip r:embed="rId5" cstate="screen">
              <a:extLst>
                <a:ext uri="{28A0092B-C50C-407E-A947-70E740481C1C}">
                  <a14:useLocalDpi xmlns:a14="http://schemas.microsoft.com/office/drawing/2010/main"/>
                </a:ext>
              </a:extLst>
            </a:blip>
            <a:srcRect/>
            <a:stretch>
              <a:fillRect/>
            </a:stretch>
          </a:blip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GB" altLang="en-US" sz="1800"/>
          </a:p>
        </p:txBody>
      </p:sp>
      <p:sp>
        <p:nvSpPr>
          <p:cNvPr id="28677" name="Title 1">
            <a:extLst>
              <a:ext uri="{FF2B5EF4-FFF2-40B4-BE49-F238E27FC236}">
                <a16:creationId xmlns:a16="http://schemas.microsoft.com/office/drawing/2014/main" id="{E0E0304D-A9AA-6338-B6A5-22F9F91397E7}"/>
              </a:ext>
            </a:extLst>
          </p:cNvPr>
          <p:cNvSpPr txBox="1">
            <a:spLocks/>
          </p:cNvSpPr>
          <p:nvPr/>
        </p:nvSpPr>
        <p:spPr bwMode="auto">
          <a:xfrm>
            <a:off x="1090613" y="1176338"/>
            <a:ext cx="4389437"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r>
              <a:rPr lang="en-GB" altLang="en-US" dirty="0">
                <a:solidFill>
                  <a:schemeClr val="bg1"/>
                </a:solidFill>
                <a:latin typeface="Calibri" panose="020F0502020204030204" pitchFamily="34" charset="0"/>
                <a:cs typeface="Calibri" panose="020F0502020204030204" pitchFamily="34" charset="0"/>
              </a:rPr>
              <a:t>Breast Milk relays</a:t>
            </a:r>
          </a:p>
        </p:txBody>
      </p:sp>
      <p:sp>
        <p:nvSpPr>
          <p:cNvPr id="28678" name="AutoShape 3">
            <a:extLst>
              <a:ext uri="{FF2B5EF4-FFF2-40B4-BE49-F238E27FC236}">
                <a16:creationId xmlns:a16="http://schemas.microsoft.com/office/drawing/2014/main" id="{D6A1DA45-6422-013D-4C47-2405881867C1}"/>
              </a:ext>
            </a:extLst>
          </p:cNvPr>
          <p:cNvSpPr>
            <a:spLocks noChangeArrowheads="1"/>
          </p:cNvSpPr>
          <p:nvPr/>
        </p:nvSpPr>
        <p:spPr bwMode="auto">
          <a:xfrm>
            <a:off x="395288" y="1946275"/>
            <a:ext cx="8388350" cy="4794250"/>
          </a:xfrm>
          <a:prstGeom prst="roundRect">
            <a:avLst>
              <a:gd name="adj" fmla="val 16667"/>
            </a:avLst>
          </a:prstGeom>
          <a:solidFill>
            <a:srgbClr val="000000">
              <a:alpha val="83136"/>
            </a:srgbClr>
          </a:solidFill>
          <a:ln w="952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11" name="Text Box 5">
            <a:extLst>
              <a:ext uri="{FF2B5EF4-FFF2-40B4-BE49-F238E27FC236}">
                <a16:creationId xmlns:a16="http://schemas.microsoft.com/office/drawing/2014/main" id="{611C6B20-1F8E-451D-D2C9-6A92E4E7B710}"/>
              </a:ext>
            </a:extLst>
          </p:cNvPr>
          <p:cNvSpPr>
            <a:spLocks noChangeArrowheads="1"/>
          </p:cNvSpPr>
          <p:nvPr/>
        </p:nvSpPr>
        <p:spPr bwMode="auto">
          <a:xfrm>
            <a:off x="485775" y="2255155"/>
            <a:ext cx="4810125" cy="449353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FontTx/>
              <a:buNone/>
              <a:defRPr/>
            </a:pPr>
            <a:r>
              <a:rPr lang="en-US"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rPr>
              <a:t> As </a:t>
            </a:r>
            <a:r>
              <a:rPr lang="en-GB"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rPr>
              <a:t>part of a national network of blood bike groups, we help transport donated breast milk nationwide.</a:t>
            </a:r>
          </a:p>
          <a:p>
            <a:pPr eaLnBrk="1" hangingPunct="1">
              <a:spcBef>
                <a:spcPct val="0"/>
              </a:spcBef>
              <a:buFontTx/>
              <a:buNone/>
              <a:defRPr/>
            </a:pPr>
            <a:endParaRPr lang="en-GB"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eaLnBrk="1" hangingPunct="1">
              <a:spcBef>
                <a:spcPct val="0"/>
              </a:spcBef>
              <a:buFontTx/>
              <a:buNone/>
              <a:defRPr/>
            </a:pPr>
            <a:r>
              <a:rPr lang="en-GB"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rPr>
              <a:t>Morpeth to Northwest Human Milk Bank in Cheshire</a:t>
            </a:r>
          </a:p>
          <a:p>
            <a:pPr eaLnBrk="1" hangingPunct="1">
              <a:spcBef>
                <a:spcPct val="0"/>
              </a:spcBef>
              <a:buFontTx/>
              <a:buNone/>
              <a:defRPr/>
            </a:pPr>
            <a:endParaRPr lang="en-GB"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1200150" lvl="1" indent="-457200" eaLnBrk="1" hangingPunct="1">
              <a:spcBef>
                <a:spcPct val="0"/>
              </a:spcBef>
              <a:buFont typeface="+mj-lt"/>
              <a:buAutoNum type="arabicPeriod"/>
              <a:defRPr/>
            </a:pPr>
            <a:r>
              <a:rPr lang="en-GB"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rPr>
              <a:t>Northumbria Blood Bikes</a:t>
            </a:r>
          </a:p>
          <a:p>
            <a:pPr marL="1200150" lvl="1" indent="-457200" eaLnBrk="1" hangingPunct="1">
              <a:spcBef>
                <a:spcPct val="0"/>
              </a:spcBef>
              <a:buFont typeface="+mj-lt"/>
              <a:buAutoNum type="arabicPeriod"/>
              <a:defRPr/>
            </a:pPr>
            <a:r>
              <a:rPr lang="en-GB"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rPr>
              <a:t>White Knights</a:t>
            </a:r>
          </a:p>
          <a:p>
            <a:pPr marL="1200150" lvl="1" indent="-457200" eaLnBrk="1" hangingPunct="1">
              <a:spcBef>
                <a:spcPct val="0"/>
              </a:spcBef>
              <a:buFont typeface="+mj-lt"/>
              <a:buAutoNum type="arabicPeriod"/>
              <a:defRPr/>
            </a:pPr>
            <a:r>
              <a:rPr lang="en-GB"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rPr>
              <a:t>Blood Bikes Manchester</a:t>
            </a:r>
          </a:p>
          <a:p>
            <a:pPr marL="1200150" lvl="1" indent="-457200" eaLnBrk="1" hangingPunct="1">
              <a:spcBef>
                <a:spcPct val="0"/>
              </a:spcBef>
              <a:buFont typeface="+mj-lt"/>
              <a:buAutoNum type="arabicPeriod"/>
              <a:defRPr/>
            </a:pPr>
            <a:r>
              <a:rPr lang="en-GB"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rPr>
              <a:t>Mersey &amp; Cheshire Blood Bikes</a:t>
            </a:r>
          </a:p>
          <a:p>
            <a:pPr lvl="1" indent="0" eaLnBrk="1" hangingPunct="1">
              <a:spcBef>
                <a:spcPct val="0"/>
              </a:spcBef>
              <a:buFontTx/>
              <a:buNone/>
              <a:defRPr/>
            </a:pPr>
            <a:r>
              <a:rPr lang="en-GB"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rPr>
              <a:t>Distance 202 miles</a:t>
            </a:r>
            <a:endParaRPr lang="en-US"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28680" name="Picture 3">
            <a:extLst>
              <a:ext uri="{FF2B5EF4-FFF2-40B4-BE49-F238E27FC236}">
                <a16:creationId xmlns:a16="http://schemas.microsoft.com/office/drawing/2014/main" id="{A943B8CC-4583-34D5-7DE9-7312F0A9DB3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449888" y="3462338"/>
            <a:ext cx="2522537"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1C19C21B-F8CA-DE32-D52B-EE9652884A03}"/>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424488" y="2066925"/>
            <a:ext cx="2573337"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1000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p:cTn id="7"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2" end="2"/>
                                            </p:txEl>
                                          </p:spTgt>
                                        </p:tgtEl>
                                        <p:attrNameLst>
                                          <p:attrName>ppt_h</p:attrName>
                                        </p:attrNameLst>
                                      </p:cBhvr>
                                      <p:tavLst>
                                        <p:tav tm="0">
                                          <p:val>
                                            <p:fltVal val="0"/>
                                          </p:val>
                                        </p:tav>
                                        <p:tav tm="100000">
                                          <p:val>
                                            <p:strVal val="#ppt_h"/>
                                          </p:val>
                                        </p:tav>
                                      </p:tavLst>
                                    </p:anim>
                                    <p:animEffect>
                                      <p:cBhvr>
                                        <p:cTn id="9" dur="1000"/>
                                        <p:tgtEl>
                                          <p:spTgt spid="11">
                                            <p:txEl>
                                              <p:pRg st="2" end="2"/>
                                            </p:txEl>
                                          </p:spTgt>
                                        </p:tgtEl>
                                      </p:cBhvr>
                                    </p:animEffect>
                                  </p:childTnLst>
                                </p:cTn>
                              </p:par>
                              <p:par>
                                <p:cTn id="10" presetID="53" presetClass="entr" presetSubtype="16" fill="hold" nodeType="withEffect">
                                  <p:stCondLst>
                                    <p:cond delay="1000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Effect transition="in" filter="fade">
                                      <p:cBhvr>
                                        <p:cTn id="14" dur="1000"/>
                                        <p:tgtEl>
                                          <p:spTgt spid="2"/>
                                        </p:tgtEl>
                                      </p:cBhvr>
                                    </p:animEffect>
                                  </p:childTnLst>
                                </p:cTn>
                              </p:par>
                            </p:childTnLst>
                          </p:cTn>
                        </p:par>
                        <p:par>
                          <p:cTn id="15" fill="hold" nodeType="afterGroup">
                            <p:stCondLst>
                              <p:cond delay="11000"/>
                            </p:stCondLst>
                            <p:childTnLst>
                              <p:par>
                                <p:cTn id="16" presetID="53" presetClass="entr" presetSubtype="16" fill="hold" nodeType="afterEffect">
                                  <p:stCondLst>
                                    <p:cond delay="8000"/>
                                  </p:stCondLst>
                                  <p:childTnLst>
                                    <p:set>
                                      <p:cBhvr>
                                        <p:cTn id="17" dur="1" fill="hold">
                                          <p:stCondLst>
                                            <p:cond delay="0"/>
                                          </p:stCondLst>
                                        </p:cTn>
                                        <p:tgtEl>
                                          <p:spTgt spid="11">
                                            <p:txEl>
                                              <p:pRg st="4" end="4"/>
                                            </p:txEl>
                                          </p:spTgt>
                                        </p:tgtEl>
                                        <p:attrNameLst>
                                          <p:attrName>style.visibility</p:attrName>
                                        </p:attrNameLst>
                                      </p:cBhvr>
                                      <p:to>
                                        <p:strVal val="visible"/>
                                      </p:to>
                                    </p:set>
                                    <p:anim calcmode="lin" valueType="num">
                                      <p:cBhvr>
                                        <p:cTn id="18" dur="750" fill="hold"/>
                                        <p:tgtEl>
                                          <p:spTgt spid="11">
                                            <p:txEl>
                                              <p:pRg st="4" end="4"/>
                                            </p:txEl>
                                          </p:spTgt>
                                        </p:tgtEl>
                                        <p:attrNameLst>
                                          <p:attrName>ppt_w</p:attrName>
                                        </p:attrNameLst>
                                      </p:cBhvr>
                                      <p:tavLst>
                                        <p:tav tm="0">
                                          <p:val>
                                            <p:fltVal val="0"/>
                                          </p:val>
                                        </p:tav>
                                        <p:tav tm="100000">
                                          <p:val>
                                            <p:strVal val="#ppt_w"/>
                                          </p:val>
                                        </p:tav>
                                      </p:tavLst>
                                    </p:anim>
                                    <p:anim calcmode="lin" valueType="num">
                                      <p:cBhvr>
                                        <p:cTn id="19" dur="75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20" dur="750"/>
                                        <p:tgtEl>
                                          <p:spTgt spid="11">
                                            <p:txEl>
                                              <p:pRg st="4" end="4"/>
                                            </p:txEl>
                                          </p:spTgt>
                                        </p:tgtEl>
                                      </p:cBhvr>
                                    </p:animEffect>
                                  </p:childTnLst>
                                </p:cTn>
                              </p:par>
                            </p:childTnLst>
                          </p:cTn>
                        </p:par>
                        <p:par>
                          <p:cTn id="21" fill="hold" nodeType="afterGroup">
                            <p:stCondLst>
                              <p:cond delay="19750"/>
                            </p:stCondLst>
                            <p:childTnLst>
                              <p:par>
                                <p:cTn id="22" presetID="53" presetClass="entr" presetSubtype="0" fill="hold" nodeType="afterEffect">
                                  <p:stCondLst>
                                    <p:cond delay="1000"/>
                                  </p:stCondLst>
                                  <p:childTnLst>
                                    <p:set>
                                      <p:cBhvr>
                                        <p:cTn id="23" dur="1" fill="hold">
                                          <p:stCondLst>
                                            <p:cond delay="0"/>
                                          </p:stCondLst>
                                        </p:cTn>
                                        <p:tgtEl>
                                          <p:spTgt spid="11">
                                            <p:txEl>
                                              <p:pRg st="5" end="5"/>
                                            </p:txEl>
                                          </p:spTgt>
                                        </p:tgtEl>
                                        <p:attrNameLst>
                                          <p:attrName>style.visibility</p:attrName>
                                        </p:attrNameLst>
                                      </p:cBhvr>
                                      <p:to>
                                        <p:strVal val="visible"/>
                                      </p:to>
                                    </p:set>
                                    <p:anim calcmode="lin" valueType="num">
                                      <p:cBhvr>
                                        <p:cTn id="24" dur="10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25" dur="1000" fill="hold"/>
                                        <p:tgtEl>
                                          <p:spTgt spid="11">
                                            <p:txEl>
                                              <p:pRg st="5" end="5"/>
                                            </p:txEl>
                                          </p:spTgt>
                                        </p:tgtEl>
                                        <p:attrNameLst>
                                          <p:attrName>ppt_h</p:attrName>
                                        </p:attrNameLst>
                                      </p:cBhvr>
                                      <p:tavLst>
                                        <p:tav tm="0">
                                          <p:val>
                                            <p:fltVal val="0"/>
                                          </p:val>
                                        </p:tav>
                                        <p:tav tm="100000">
                                          <p:val>
                                            <p:strVal val="#ppt_h"/>
                                          </p:val>
                                        </p:tav>
                                      </p:tavLst>
                                    </p:anim>
                                    <p:animEffect>
                                      <p:cBhvr>
                                        <p:cTn id="26" dur="1000"/>
                                        <p:tgtEl>
                                          <p:spTgt spid="11">
                                            <p:txEl>
                                              <p:pRg st="5" end="5"/>
                                            </p:txEl>
                                          </p:spTgt>
                                        </p:tgtEl>
                                      </p:cBhvr>
                                    </p:animEffect>
                                  </p:childTnLst>
                                </p:cTn>
                              </p:par>
                            </p:childTnLst>
                          </p:cTn>
                        </p:par>
                        <p:par>
                          <p:cTn id="27" fill="hold" nodeType="afterGroup">
                            <p:stCondLst>
                              <p:cond delay="21750"/>
                            </p:stCondLst>
                            <p:childTnLst>
                              <p:par>
                                <p:cTn id="28" presetID="53" presetClass="entr" presetSubtype="0" fill="hold" nodeType="afterEffect">
                                  <p:stCondLst>
                                    <p:cond delay="1000"/>
                                  </p:stCondLst>
                                  <p:childTnLst>
                                    <p:set>
                                      <p:cBhvr>
                                        <p:cTn id="29" dur="1" fill="hold">
                                          <p:stCondLst>
                                            <p:cond delay="0"/>
                                          </p:stCondLst>
                                        </p:cTn>
                                        <p:tgtEl>
                                          <p:spTgt spid="11">
                                            <p:txEl>
                                              <p:pRg st="6" end="6"/>
                                            </p:txEl>
                                          </p:spTgt>
                                        </p:tgtEl>
                                        <p:attrNameLst>
                                          <p:attrName>style.visibility</p:attrName>
                                        </p:attrNameLst>
                                      </p:cBhvr>
                                      <p:to>
                                        <p:strVal val="visible"/>
                                      </p:to>
                                    </p:set>
                                    <p:anim calcmode="lin" valueType="num">
                                      <p:cBhvr>
                                        <p:cTn id="30" dur="10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1" dur="1000" fill="hold"/>
                                        <p:tgtEl>
                                          <p:spTgt spid="11">
                                            <p:txEl>
                                              <p:pRg st="6" end="6"/>
                                            </p:txEl>
                                          </p:spTgt>
                                        </p:tgtEl>
                                        <p:attrNameLst>
                                          <p:attrName>ppt_h</p:attrName>
                                        </p:attrNameLst>
                                      </p:cBhvr>
                                      <p:tavLst>
                                        <p:tav tm="0">
                                          <p:val>
                                            <p:fltVal val="0"/>
                                          </p:val>
                                        </p:tav>
                                        <p:tav tm="100000">
                                          <p:val>
                                            <p:strVal val="#ppt_h"/>
                                          </p:val>
                                        </p:tav>
                                      </p:tavLst>
                                    </p:anim>
                                    <p:animEffect>
                                      <p:cBhvr>
                                        <p:cTn id="32" dur="1000"/>
                                        <p:tgtEl>
                                          <p:spTgt spid="11">
                                            <p:txEl>
                                              <p:pRg st="6" end="6"/>
                                            </p:txEl>
                                          </p:spTgt>
                                        </p:tgtEl>
                                      </p:cBhvr>
                                    </p:animEffect>
                                  </p:childTnLst>
                                </p:cTn>
                              </p:par>
                            </p:childTnLst>
                          </p:cTn>
                        </p:par>
                        <p:par>
                          <p:cTn id="33" fill="hold" nodeType="afterGroup">
                            <p:stCondLst>
                              <p:cond delay="23750"/>
                            </p:stCondLst>
                            <p:childTnLst>
                              <p:par>
                                <p:cTn id="34" presetID="53" presetClass="entr" presetSubtype="0" fill="hold" nodeType="afterEffect">
                                  <p:stCondLst>
                                    <p:cond delay="1000"/>
                                  </p:stCondLst>
                                  <p:childTnLst>
                                    <p:set>
                                      <p:cBhvr>
                                        <p:cTn id="35" dur="1" fill="hold">
                                          <p:stCondLst>
                                            <p:cond delay="0"/>
                                          </p:stCondLst>
                                        </p:cTn>
                                        <p:tgtEl>
                                          <p:spTgt spid="11">
                                            <p:txEl>
                                              <p:pRg st="7" end="7"/>
                                            </p:txEl>
                                          </p:spTgt>
                                        </p:tgtEl>
                                        <p:attrNameLst>
                                          <p:attrName>style.visibility</p:attrName>
                                        </p:attrNameLst>
                                      </p:cBhvr>
                                      <p:to>
                                        <p:strVal val="visible"/>
                                      </p:to>
                                    </p:set>
                                    <p:anim calcmode="lin" valueType="num">
                                      <p:cBhvr>
                                        <p:cTn id="36" dur="1000" fill="hold"/>
                                        <p:tgtEl>
                                          <p:spTgt spid="11">
                                            <p:txEl>
                                              <p:pRg st="7" end="7"/>
                                            </p:txEl>
                                          </p:spTgt>
                                        </p:tgtEl>
                                        <p:attrNameLst>
                                          <p:attrName>ppt_w</p:attrName>
                                        </p:attrNameLst>
                                      </p:cBhvr>
                                      <p:tavLst>
                                        <p:tav tm="0">
                                          <p:val>
                                            <p:fltVal val="0"/>
                                          </p:val>
                                        </p:tav>
                                        <p:tav tm="100000">
                                          <p:val>
                                            <p:strVal val="#ppt_w"/>
                                          </p:val>
                                        </p:tav>
                                      </p:tavLst>
                                    </p:anim>
                                    <p:anim calcmode="lin" valueType="num">
                                      <p:cBhvr>
                                        <p:cTn id="37" dur="1000" fill="hold"/>
                                        <p:tgtEl>
                                          <p:spTgt spid="11">
                                            <p:txEl>
                                              <p:pRg st="7" end="7"/>
                                            </p:txEl>
                                          </p:spTgt>
                                        </p:tgtEl>
                                        <p:attrNameLst>
                                          <p:attrName>ppt_h</p:attrName>
                                        </p:attrNameLst>
                                      </p:cBhvr>
                                      <p:tavLst>
                                        <p:tav tm="0">
                                          <p:val>
                                            <p:fltVal val="0"/>
                                          </p:val>
                                        </p:tav>
                                        <p:tav tm="100000">
                                          <p:val>
                                            <p:strVal val="#ppt_h"/>
                                          </p:val>
                                        </p:tav>
                                      </p:tavLst>
                                    </p:anim>
                                    <p:animEffect>
                                      <p:cBhvr>
                                        <p:cTn id="38" dur="1000"/>
                                        <p:tgtEl>
                                          <p:spTgt spid="11">
                                            <p:txEl>
                                              <p:pRg st="7" end="7"/>
                                            </p:txEl>
                                          </p:spTgt>
                                        </p:tgtEl>
                                      </p:cBhvr>
                                    </p:animEffect>
                                  </p:childTnLst>
                                </p:cTn>
                              </p:par>
                            </p:childTnLst>
                          </p:cTn>
                        </p:par>
                        <p:par>
                          <p:cTn id="39" fill="hold" nodeType="afterGroup">
                            <p:stCondLst>
                              <p:cond delay="25750"/>
                            </p:stCondLst>
                            <p:childTnLst>
                              <p:par>
                                <p:cTn id="40" presetID="53" presetClass="entr" presetSubtype="0" fill="hold" nodeType="afterEffect">
                                  <p:stCondLst>
                                    <p:cond delay="1000"/>
                                  </p:stCondLst>
                                  <p:childTnLst>
                                    <p:set>
                                      <p:cBhvr>
                                        <p:cTn id="41" dur="1" fill="hold">
                                          <p:stCondLst>
                                            <p:cond delay="0"/>
                                          </p:stCondLst>
                                        </p:cTn>
                                        <p:tgtEl>
                                          <p:spTgt spid="11">
                                            <p:txEl>
                                              <p:pRg st="8" end="8"/>
                                            </p:txEl>
                                          </p:spTgt>
                                        </p:tgtEl>
                                        <p:attrNameLst>
                                          <p:attrName>style.visibility</p:attrName>
                                        </p:attrNameLst>
                                      </p:cBhvr>
                                      <p:to>
                                        <p:strVal val="visible"/>
                                      </p:to>
                                    </p:set>
                                    <p:anim calcmode="lin" valueType="num">
                                      <p:cBhvr>
                                        <p:cTn id="42" dur="1000" fill="hold"/>
                                        <p:tgtEl>
                                          <p:spTgt spid="11">
                                            <p:txEl>
                                              <p:pRg st="8" end="8"/>
                                            </p:txEl>
                                          </p:spTgt>
                                        </p:tgtEl>
                                        <p:attrNameLst>
                                          <p:attrName>ppt_w</p:attrName>
                                        </p:attrNameLst>
                                      </p:cBhvr>
                                      <p:tavLst>
                                        <p:tav tm="0">
                                          <p:val>
                                            <p:fltVal val="0"/>
                                          </p:val>
                                        </p:tav>
                                        <p:tav tm="100000">
                                          <p:val>
                                            <p:strVal val="#ppt_w"/>
                                          </p:val>
                                        </p:tav>
                                      </p:tavLst>
                                    </p:anim>
                                    <p:anim calcmode="lin" valueType="num">
                                      <p:cBhvr>
                                        <p:cTn id="43" dur="1000" fill="hold"/>
                                        <p:tgtEl>
                                          <p:spTgt spid="11">
                                            <p:txEl>
                                              <p:pRg st="8" end="8"/>
                                            </p:txEl>
                                          </p:spTgt>
                                        </p:tgtEl>
                                        <p:attrNameLst>
                                          <p:attrName>ppt_h</p:attrName>
                                        </p:attrNameLst>
                                      </p:cBhvr>
                                      <p:tavLst>
                                        <p:tav tm="0">
                                          <p:val>
                                            <p:fltVal val="0"/>
                                          </p:val>
                                        </p:tav>
                                        <p:tav tm="100000">
                                          <p:val>
                                            <p:strVal val="#ppt_h"/>
                                          </p:val>
                                        </p:tav>
                                      </p:tavLst>
                                    </p:anim>
                                    <p:animEffect>
                                      <p:cBhvr>
                                        <p:cTn id="44" dur="1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10974155_10152750672067832_5573862321236861141_o">
            <a:extLst>
              <a:ext uri="{FF2B5EF4-FFF2-40B4-BE49-F238E27FC236}">
                <a16:creationId xmlns:a16="http://schemas.microsoft.com/office/drawing/2014/main" id="{0C017F18-2045-1B78-3DF2-B1D6A19F5A1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16238" y="11113"/>
            <a:ext cx="12272963"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AutoShape 3">
            <a:extLst>
              <a:ext uri="{FF2B5EF4-FFF2-40B4-BE49-F238E27FC236}">
                <a16:creationId xmlns:a16="http://schemas.microsoft.com/office/drawing/2014/main" id="{F298A62C-EBFF-21CF-E901-6B84747310ED}"/>
              </a:ext>
            </a:extLst>
          </p:cNvPr>
          <p:cNvSpPr>
            <a:spLocks noChangeArrowheads="1"/>
          </p:cNvSpPr>
          <p:nvPr/>
        </p:nvSpPr>
        <p:spPr bwMode="auto">
          <a:xfrm>
            <a:off x="252413" y="1887538"/>
            <a:ext cx="8531225" cy="3733800"/>
          </a:xfrm>
          <a:prstGeom prst="roundRect">
            <a:avLst>
              <a:gd name="adj" fmla="val 16667"/>
            </a:avLst>
          </a:prstGeom>
          <a:solidFill>
            <a:srgbClr val="000000">
              <a:alpha val="83136"/>
            </a:srgbClr>
          </a:solidFill>
          <a:ln w="952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30724" name="Rectangle 4">
            <a:extLst>
              <a:ext uri="{FF2B5EF4-FFF2-40B4-BE49-F238E27FC236}">
                <a16:creationId xmlns:a16="http://schemas.microsoft.com/office/drawing/2014/main" id="{37C1D9C8-071E-CF70-2D8E-52D042283322}"/>
              </a:ext>
            </a:extLst>
          </p:cNvPr>
          <p:cNvSpPr>
            <a:spLocks noGrp="1" noChangeArrowheads="1"/>
          </p:cNvSpPr>
          <p:nvPr>
            <p:ph type="subTitle" idx="1"/>
          </p:nvPr>
        </p:nvSpPr>
        <p:spPr>
          <a:xfrm>
            <a:off x="1182688" y="1543050"/>
            <a:ext cx="6543675" cy="3657600"/>
          </a:xfrm>
        </p:spPr>
        <p:txBody>
          <a:bodyPr/>
          <a:lstStyle/>
          <a:p>
            <a:pPr marL="342900" indent="-342900" algn="l">
              <a:lnSpc>
                <a:spcPct val="80000"/>
              </a:lnSpc>
              <a:buFontTx/>
              <a:buChar char="•"/>
            </a:pPr>
            <a:endParaRPr lang="en-US" altLang="zh-CN" sz="3200">
              <a:solidFill>
                <a:schemeClr val="bg1"/>
              </a:solidFill>
              <a:ea typeface="SimSun" panose="02010600030101010101" pitchFamily="2" charset="-122"/>
            </a:endParaRPr>
          </a:p>
          <a:p>
            <a:pPr marL="342900" indent="-342900" algn="l">
              <a:lnSpc>
                <a:spcPct val="80000"/>
              </a:lnSpc>
              <a:buFontTx/>
              <a:buChar char="•"/>
            </a:pPr>
            <a:endParaRPr lang="en-US" altLang="zh-CN" sz="3200">
              <a:solidFill>
                <a:schemeClr val="bg1"/>
              </a:solidFill>
              <a:ea typeface="SimSun" panose="02010600030101010101" pitchFamily="2" charset="-122"/>
            </a:endParaRPr>
          </a:p>
          <a:p>
            <a:pPr marL="342900" indent="-342900" algn="l">
              <a:lnSpc>
                <a:spcPct val="80000"/>
              </a:lnSpc>
              <a:buFontTx/>
              <a:buChar char="•"/>
            </a:pPr>
            <a:endParaRPr lang="en-US" altLang="zh-CN" sz="800">
              <a:solidFill>
                <a:schemeClr val="bg1"/>
              </a:solidFill>
              <a:ea typeface="SimSun" panose="02010600030101010101" pitchFamily="2" charset="-122"/>
            </a:endParaRPr>
          </a:p>
        </p:txBody>
      </p:sp>
      <p:sp>
        <p:nvSpPr>
          <p:cNvPr id="19461" name="Text Box 5">
            <a:extLst>
              <a:ext uri="{FF2B5EF4-FFF2-40B4-BE49-F238E27FC236}">
                <a16:creationId xmlns:a16="http://schemas.microsoft.com/office/drawing/2014/main" id="{8FC2C9A8-9085-AA84-4F30-546DA3BA1EE8}"/>
              </a:ext>
            </a:extLst>
          </p:cNvPr>
          <p:cNvSpPr>
            <a:spLocks noChangeArrowheads="1"/>
          </p:cNvSpPr>
          <p:nvPr/>
        </p:nvSpPr>
        <p:spPr bwMode="auto">
          <a:xfrm>
            <a:off x="353422" y="1916113"/>
            <a:ext cx="83883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FontTx/>
              <a:buNone/>
            </a:pPr>
            <a:br>
              <a:rPr lang="en-US"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n-US"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rPr>
              <a:t>Nightly delivery to both Great North Air Ambulance helicopters.</a:t>
            </a:r>
          </a:p>
          <a:p>
            <a:pPr eaLnBrk="1" hangingPunct="1">
              <a:spcBef>
                <a:spcPct val="0"/>
              </a:spcBef>
              <a:buFontTx/>
              <a:buNone/>
            </a:pPr>
            <a:r>
              <a:rPr lang="en-US"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rPr>
              <a:t>Enables transfusions at scene</a:t>
            </a:r>
          </a:p>
          <a:p>
            <a:pPr eaLnBrk="1" hangingPunct="1">
              <a:spcBef>
                <a:spcPct val="0"/>
              </a:spcBef>
              <a:buFontTx/>
              <a:buNone/>
            </a:pPr>
            <a:r>
              <a:rPr lang="en-US"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rPr>
              <a:t>Idea came from military operations in Afghanistan</a:t>
            </a:r>
          </a:p>
          <a:p>
            <a:pPr eaLnBrk="1" hangingPunct="1">
              <a:spcBef>
                <a:spcPct val="0"/>
              </a:spcBef>
              <a:buFontTx/>
              <a:buNone/>
            </a:pPr>
            <a:r>
              <a:rPr lang="en-US"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rPr>
              <a:t>"O negative" blood used – compatible with all blood types</a:t>
            </a:r>
          </a:p>
          <a:p>
            <a:pPr eaLnBrk="1" hangingPunct="1">
              <a:spcBef>
                <a:spcPct val="0"/>
              </a:spcBef>
              <a:buFontTx/>
              <a:buNone/>
            </a:pPr>
            <a:endParaRPr lang="en-US"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eaLnBrk="1" hangingPunct="1">
              <a:spcBef>
                <a:spcPct val="0"/>
              </a:spcBef>
              <a:buFontTx/>
              <a:buNone/>
            </a:pPr>
            <a:r>
              <a:rPr lang="en-US"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rPr>
              <a:t>Specially designed boxes maintain and monitor temperature for up to 48 hours</a:t>
            </a:r>
          </a:p>
          <a:p>
            <a:pPr eaLnBrk="1" hangingPunct="1">
              <a:spcBef>
                <a:spcPct val="0"/>
              </a:spcBef>
              <a:buFontTx/>
              <a:buNone/>
            </a:pPr>
            <a:r>
              <a:rPr lang="en-US"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rPr>
              <a:t>Transfused blood heated to body temperature on scene </a:t>
            </a:r>
          </a:p>
          <a:p>
            <a:pPr eaLnBrk="1" hangingPunct="1">
              <a:spcBef>
                <a:spcPct val="0"/>
              </a:spcBef>
              <a:buFontTx/>
              <a:buNone/>
            </a:pPr>
            <a:r>
              <a:rPr lang="en-US"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rPr>
              <a:t>Unused blood returned to hospitals &amp; used in operations - No waste !</a:t>
            </a:r>
          </a:p>
          <a:p>
            <a:pPr eaLnBrk="1" hangingPunct="1">
              <a:spcBef>
                <a:spcPct val="0"/>
              </a:spcBef>
              <a:buFontTx/>
              <a:buNone/>
            </a:pPr>
            <a:r>
              <a:rPr lang="en-US"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pPr algn="ctr" eaLnBrk="1" hangingPunct="1">
              <a:spcBef>
                <a:spcPct val="0"/>
              </a:spcBef>
              <a:buFontTx/>
              <a:buNone/>
            </a:pPr>
            <a:endParaRPr lang="en-US"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9468" name="Oval 12">
            <a:extLst>
              <a:ext uri="{FF2B5EF4-FFF2-40B4-BE49-F238E27FC236}">
                <a16:creationId xmlns:a16="http://schemas.microsoft.com/office/drawing/2014/main" id="{F8E4FB14-5C5A-161E-FDD9-647E47DA3C85}"/>
              </a:ext>
            </a:extLst>
          </p:cNvPr>
          <p:cNvSpPr>
            <a:spLocks noChangeArrowheads="1"/>
          </p:cNvSpPr>
          <p:nvPr/>
        </p:nvSpPr>
        <p:spPr bwMode="auto">
          <a:xfrm>
            <a:off x="6619875" y="200025"/>
            <a:ext cx="1106488" cy="1104900"/>
          </a:xfrm>
          <a:prstGeom prst="ellipse">
            <a:avLst/>
          </a:prstGeom>
          <a:solidFill>
            <a:schemeClr val="tx1"/>
          </a:solidFill>
          <a:ln w="19050">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grpSp>
        <p:nvGrpSpPr>
          <p:cNvPr id="30727" name="Group 14">
            <a:extLst>
              <a:ext uri="{FF2B5EF4-FFF2-40B4-BE49-F238E27FC236}">
                <a16:creationId xmlns:a16="http://schemas.microsoft.com/office/drawing/2014/main" id="{7266FC54-9E41-0CE8-AC73-7B7B89296A44}"/>
              </a:ext>
            </a:extLst>
          </p:cNvPr>
          <p:cNvGrpSpPr>
            <a:grpSpLocks/>
          </p:cNvGrpSpPr>
          <p:nvPr/>
        </p:nvGrpSpPr>
        <p:grpSpPr bwMode="auto">
          <a:xfrm>
            <a:off x="782638" y="128588"/>
            <a:ext cx="5949950" cy="1246187"/>
            <a:chOff x="916151" y="69601"/>
            <a:chExt cx="5949269" cy="1246307"/>
          </a:xfrm>
        </p:grpSpPr>
        <p:sp>
          <p:nvSpPr>
            <p:cNvPr id="30730" name="Rounded Rectangle 15">
              <a:extLst>
                <a:ext uri="{FF2B5EF4-FFF2-40B4-BE49-F238E27FC236}">
                  <a16:creationId xmlns:a16="http://schemas.microsoft.com/office/drawing/2014/main" id="{88185FE4-30BF-D1C1-03C3-C85DF605CB1C}"/>
                </a:ext>
              </a:extLst>
            </p:cNvPr>
            <p:cNvSpPr>
              <a:spLocks noChangeArrowheads="1"/>
            </p:cNvSpPr>
            <p:nvPr/>
          </p:nvSpPr>
          <p:spPr bwMode="auto">
            <a:xfrm>
              <a:off x="1681060" y="360613"/>
              <a:ext cx="5184360" cy="664285"/>
            </a:xfrm>
            <a:prstGeom prst="roundRect">
              <a:avLst>
                <a:gd name="adj" fmla="val 16667"/>
              </a:avLst>
            </a:prstGeom>
            <a:solidFill>
              <a:srgbClr val="8C0000"/>
            </a:solidFill>
            <a:ln w="19050"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GB" altLang="en-US" sz="1800"/>
            </a:p>
          </p:txBody>
        </p:sp>
        <p:sp>
          <p:nvSpPr>
            <p:cNvPr id="17" name="TextBox 16">
              <a:extLst>
                <a:ext uri="{FF2B5EF4-FFF2-40B4-BE49-F238E27FC236}">
                  <a16:creationId xmlns:a16="http://schemas.microsoft.com/office/drawing/2014/main" id="{6A624634-BDE3-E32B-EC9B-18BB54CAC48C}"/>
                </a:ext>
              </a:extLst>
            </p:cNvPr>
            <p:cNvSpPr txBox="1"/>
            <p:nvPr/>
          </p:nvSpPr>
          <p:spPr>
            <a:xfrm>
              <a:off x="2162458" y="461923"/>
              <a:ext cx="4702962" cy="461665"/>
            </a:xfrm>
            <a:prstGeom prst="rect">
              <a:avLst/>
            </a:prstGeom>
            <a:noFill/>
            <a:effectLst>
              <a:innerShdw blurRad="63500" dist="50800" dir="2700000">
                <a:schemeClr val="tx1"/>
              </a:innerShdw>
            </a:effectLst>
          </p:spPr>
          <p:txBody>
            <a:bodyPr>
              <a:spAutoFit/>
            </a:bodyPr>
            <a:lstStyle/>
            <a:p>
              <a:pPr>
                <a:defRPr/>
              </a:pPr>
              <a:r>
                <a:rPr lang="en-GB" sz="2400" b="1" dirty="0">
                  <a:solidFill>
                    <a:schemeClr val="bg1"/>
                  </a:solidFill>
                  <a:effectLst>
                    <a:outerShdw blurRad="50800" dist="76200" dir="5400000" algn="t" rotWithShape="0">
                      <a:prstClr val="black">
                        <a:alpha val="85000"/>
                      </a:prstClr>
                    </a:outerShdw>
                  </a:effectLst>
                </a:rPr>
                <a:t>NORTHUMBRIA</a:t>
              </a:r>
              <a:r>
                <a:rPr lang="en-GB" sz="2400" b="1" dirty="0">
                  <a:solidFill>
                    <a:schemeClr val="bg1"/>
                  </a:solidFill>
                </a:rPr>
                <a:t> </a:t>
              </a:r>
              <a:r>
                <a:rPr lang="en-GB" sz="2400" b="1" dirty="0">
                  <a:solidFill>
                    <a:schemeClr val="bg1"/>
                  </a:solidFill>
                  <a:effectLst>
                    <a:outerShdw blurRad="50800" dist="76200" dir="5400000" algn="t" rotWithShape="0">
                      <a:prstClr val="black">
                        <a:alpha val="85000"/>
                      </a:prstClr>
                    </a:outerShdw>
                  </a:effectLst>
                </a:rPr>
                <a:t>BLOODBIKES</a:t>
              </a:r>
            </a:p>
          </p:txBody>
        </p:sp>
        <p:pic>
          <p:nvPicPr>
            <p:cNvPr id="30734" name="Picture 17">
              <a:extLst>
                <a:ext uri="{FF2B5EF4-FFF2-40B4-BE49-F238E27FC236}">
                  <a16:creationId xmlns:a16="http://schemas.microsoft.com/office/drawing/2014/main" id="{6EFCB53A-937C-CEE4-740F-DD5E9C1B45C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6151" y="69601"/>
              <a:ext cx="1246307" cy="124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469" name="Picture 13" descr="19454213-99f7-4ce0-9d88-f3b37534fbcf">
            <a:extLst>
              <a:ext uri="{FF2B5EF4-FFF2-40B4-BE49-F238E27FC236}">
                <a16:creationId xmlns:a16="http://schemas.microsoft.com/office/drawing/2014/main" id="{D6B2610E-40F2-925B-C49B-879B3D17267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67488" y="134938"/>
            <a:ext cx="1214437"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Title 1">
            <a:extLst>
              <a:ext uri="{FF2B5EF4-FFF2-40B4-BE49-F238E27FC236}">
                <a16:creationId xmlns:a16="http://schemas.microsoft.com/office/drawing/2014/main" id="{94B586C8-BCA4-75C1-831B-BEC3D83DD4DF}"/>
              </a:ext>
            </a:extLst>
          </p:cNvPr>
          <p:cNvSpPr>
            <a:spLocks noGrp="1" noChangeArrowheads="1"/>
          </p:cNvSpPr>
          <p:nvPr>
            <p:ph type="ctrTitle"/>
          </p:nvPr>
        </p:nvSpPr>
        <p:spPr>
          <a:xfrm>
            <a:off x="827088" y="1122363"/>
            <a:ext cx="6858000" cy="641350"/>
          </a:xfrm>
        </p:spPr>
        <p:txBody>
          <a:bodyPr/>
          <a:lstStyle/>
          <a:p>
            <a:r>
              <a:rPr lang="en-GB" altLang="en-US" sz="3200" b="1"/>
              <a:t>Blood On Board (“BoB”)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9468"/>
                                        </p:tgtEl>
                                        <p:attrNameLst>
                                          <p:attrName>style.visibility</p:attrName>
                                        </p:attrNameLst>
                                      </p:cBhvr>
                                      <p:to>
                                        <p:strVal val="visible"/>
                                      </p:to>
                                    </p:set>
                                    <p:animEffect>
                                      <p:cBhvr>
                                        <p:cTn id="7" dur="500"/>
                                        <p:tgtEl>
                                          <p:spTgt spid="19468"/>
                                        </p:tgtEl>
                                      </p:cBhvr>
                                    </p:animEffect>
                                  </p:childTnLst>
                                </p:cTn>
                              </p:par>
                            </p:childTnLst>
                          </p:cTn>
                        </p:par>
                        <p:par>
                          <p:cTn id="8" fill="hold" nodeType="afterGroup">
                            <p:stCondLst>
                              <p:cond delay="500"/>
                            </p:stCondLst>
                            <p:childTnLst>
                              <p:par>
                                <p:cTn id="9" presetID="19" presetClass="entr" presetSubtype="10" fill="hold" nodeType="afterEffect">
                                  <p:stCondLst>
                                    <p:cond delay="0"/>
                                  </p:stCondLst>
                                  <p:childTnLst>
                                    <p:set>
                                      <p:cBhvr>
                                        <p:cTn id="10" dur="1" fill="hold">
                                          <p:stCondLst>
                                            <p:cond delay="0"/>
                                          </p:stCondLst>
                                        </p:cTn>
                                        <p:tgtEl>
                                          <p:spTgt spid="19469"/>
                                        </p:tgtEl>
                                        <p:attrNameLst>
                                          <p:attrName>style.visibility</p:attrName>
                                        </p:attrNameLst>
                                      </p:cBhvr>
                                      <p:to>
                                        <p:strVal val="visible"/>
                                      </p:to>
                                    </p:set>
                                    <p:anim calcmode="lin" valueType="num">
                                      <p:cBhvr>
                                        <p:cTn id="11" dur="1000" fill="hold"/>
                                        <p:tgtEl>
                                          <p:spTgt spid="19469"/>
                                        </p:tgtEl>
                                        <p:attrNameLst>
                                          <p:attrName>ppt_w</p:attrName>
                                        </p:attrNameLst>
                                      </p:cBhvr>
                                      <p:tavLst>
                                        <p:tav tm="0" fmla="#ppt_w*sin(2.5*pi*$)">
                                          <p:val>
                                            <p:fltVal val="0"/>
                                          </p:val>
                                        </p:tav>
                                        <p:tav tm="100000">
                                          <p:val>
                                            <p:fltVal val="1"/>
                                          </p:val>
                                        </p:tav>
                                      </p:tavLst>
                                    </p:anim>
                                    <p:anim calcmode="lin" valueType="num">
                                      <p:cBhvr>
                                        <p:cTn id="12" dur="1000" fill="hold"/>
                                        <p:tgtEl>
                                          <p:spTgt spid="19469"/>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500"/>
                            </p:stCondLst>
                            <p:childTnLst>
                              <p:par>
                                <p:cTn id="14" presetID="53" presetClass="entr" presetSubtype="0" fill="hold" nodeType="afterEffect">
                                  <p:stCondLst>
                                    <p:cond delay="0"/>
                                  </p:stCondLst>
                                  <p:childTnLst>
                                    <p:set>
                                      <p:cBhvr>
                                        <p:cTn id="15" dur="1" fill="hold">
                                          <p:stCondLst>
                                            <p:cond delay="0"/>
                                          </p:stCondLst>
                                        </p:cTn>
                                        <p:tgtEl>
                                          <p:spTgt spid="19459"/>
                                        </p:tgtEl>
                                        <p:attrNameLst>
                                          <p:attrName>style.visibility</p:attrName>
                                        </p:attrNameLst>
                                      </p:cBhvr>
                                      <p:to>
                                        <p:strVal val="visible"/>
                                      </p:to>
                                    </p:set>
                                    <p:anim calcmode="lin" valueType="num">
                                      <p:cBhvr>
                                        <p:cTn id="16" dur="500" fill="hold"/>
                                        <p:tgtEl>
                                          <p:spTgt spid="19459"/>
                                        </p:tgtEl>
                                        <p:attrNameLst>
                                          <p:attrName>ppt_w</p:attrName>
                                        </p:attrNameLst>
                                      </p:cBhvr>
                                      <p:tavLst>
                                        <p:tav tm="0">
                                          <p:val>
                                            <p:fltVal val="0"/>
                                          </p:val>
                                        </p:tav>
                                        <p:tav tm="100000">
                                          <p:val>
                                            <p:strVal val="#ppt_w"/>
                                          </p:val>
                                        </p:tav>
                                      </p:tavLst>
                                    </p:anim>
                                    <p:anim calcmode="lin" valueType="num">
                                      <p:cBhvr>
                                        <p:cTn id="17" dur="500" fill="hold"/>
                                        <p:tgtEl>
                                          <p:spTgt spid="19459"/>
                                        </p:tgtEl>
                                        <p:attrNameLst>
                                          <p:attrName>ppt_h</p:attrName>
                                        </p:attrNameLst>
                                      </p:cBhvr>
                                      <p:tavLst>
                                        <p:tav tm="0">
                                          <p:val>
                                            <p:fltVal val="0"/>
                                          </p:val>
                                        </p:tav>
                                        <p:tav tm="100000">
                                          <p:val>
                                            <p:strVal val="#ppt_h"/>
                                          </p:val>
                                        </p:tav>
                                      </p:tavLst>
                                    </p:anim>
                                    <p:animEffect>
                                      <p:cBhvr>
                                        <p:cTn id="18" dur="500"/>
                                        <p:tgtEl>
                                          <p:spTgt spid="19459"/>
                                        </p:tgtEl>
                                      </p:cBhvr>
                                    </p:animEffect>
                                  </p:childTnLst>
                                </p:cTn>
                              </p:par>
                            </p:childTnLst>
                          </p:cTn>
                        </p:par>
                        <p:par>
                          <p:cTn id="19" fill="hold" nodeType="afterGroup">
                            <p:stCondLst>
                              <p:cond delay="2000"/>
                            </p:stCondLst>
                            <p:childTnLst>
                              <p:par>
                                <p:cTn id="20" presetID="53" presetClass="entr" presetSubtype="0" fill="hold" nodeType="afterEffect">
                                  <p:stCondLst>
                                    <p:cond delay="0"/>
                                  </p:stCondLst>
                                  <p:childTnLst>
                                    <p:set>
                                      <p:cBhvr>
                                        <p:cTn id="21" dur="1" fill="hold">
                                          <p:stCondLst>
                                            <p:cond delay="0"/>
                                          </p:stCondLst>
                                        </p:cTn>
                                        <p:tgtEl>
                                          <p:spTgt spid="19461">
                                            <p:txEl>
                                              <p:pRg st="0" end="0"/>
                                            </p:txEl>
                                          </p:spTgt>
                                        </p:tgtEl>
                                        <p:attrNameLst>
                                          <p:attrName>style.visibility</p:attrName>
                                        </p:attrNameLst>
                                      </p:cBhvr>
                                      <p:to>
                                        <p:strVal val="visible"/>
                                      </p:to>
                                    </p:set>
                                    <p:anim calcmode="lin" valueType="num">
                                      <p:cBhvr>
                                        <p:cTn id="22" dur="1000" fill="hold"/>
                                        <p:tgtEl>
                                          <p:spTgt spid="19461">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19461">
                                            <p:txEl>
                                              <p:pRg st="0" end="0"/>
                                            </p:txEl>
                                          </p:spTgt>
                                        </p:tgtEl>
                                        <p:attrNameLst>
                                          <p:attrName>ppt_h</p:attrName>
                                        </p:attrNameLst>
                                      </p:cBhvr>
                                      <p:tavLst>
                                        <p:tav tm="0">
                                          <p:val>
                                            <p:fltVal val="0"/>
                                          </p:val>
                                        </p:tav>
                                        <p:tav tm="100000">
                                          <p:val>
                                            <p:strVal val="#ppt_h"/>
                                          </p:val>
                                        </p:tav>
                                      </p:tavLst>
                                    </p:anim>
                                    <p:animEffect>
                                      <p:cBhvr>
                                        <p:cTn id="24" dur="1000"/>
                                        <p:tgtEl>
                                          <p:spTgt spid="19461">
                                            <p:txEl>
                                              <p:pRg st="0" end="0"/>
                                            </p:txEl>
                                          </p:spTgt>
                                        </p:tgtEl>
                                      </p:cBhvr>
                                    </p:animEffect>
                                  </p:childTnLst>
                                </p:cTn>
                              </p:par>
                            </p:childTnLst>
                          </p:cTn>
                        </p:par>
                        <p:par>
                          <p:cTn id="25" fill="hold" nodeType="afterGroup">
                            <p:stCondLst>
                              <p:cond delay="3000"/>
                            </p:stCondLst>
                            <p:childTnLst>
                              <p:par>
                                <p:cTn id="26" presetID="53" presetClass="entr" presetSubtype="0" fill="hold" nodeType="afterEffect">
                                  <p:stCondLst>
                                    <p:cond delay="0"/>
                                  </p:stCondLst>
                                  <p:childTnLst>
                                    <p:set>
                                      <p:cBhvr>
                                        <p:cTn id="27" dur="1" fill="hold">
                                          <p:stCondLst>
                                            <p:cond delay="0"/>
                                          </p:stCondLst>
                                        </p:cTn>
                                        <p:tgtEl>
                                          <p:spTgt spid="19461">
                                            <p:txEl>
                                              <p:pRg st="1" end="1"/>
                                            </p:txEl>
                                          </p:spTgt>
                                        </p:tgtEl>
                                        <p:attrNameLst>
                                          <p:attrName>style.visibility</p:attrName>
                                        </p:attrNameLst>
                                      </p:cBhvr>
                                      <p:to>
                                        <p:strVal val="visible"/>
                                      </p:to>
                                    </p:set>
                                    <p:anim calcmode="lin" valueType="num">
                                      <p:cBhvr>
                                        <p:cTn id="28" dur="1000" fill="hold"/>
                                        <p:tgtEl>
                                          <p:spTgt spid="19461">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19461">
                                            <p:txEl>
                                              <p:pRg st="1" end="1"/>
                                            </p:txEl>
                                          </p:spTgt>
                                        </p:tgtEl>
                                        <p:attrNameLst>
                                          <p:attrName>ppt_h</p:attrName>
                                        </p:attrNameLst>
                                      </p:cBhvr>
                                      <p:tavLst>
                                        <p:tav tm="0">
                                          <p:val>
                                            <p:fltVal val="0"/>
                                          </p:val>
                                        </p:tav>
                                        <p:tav tm="100000">
                                          <p:val>
                                            <p:strVal val="#ppt_h"/>
                                          </p:val>
                                        </p:tav>
                                      </p:tavLst>
                                    </p:anim>
                                    <p:animEffect>
                                      <p:cBhvr>
                                        <p:cTn id="30" dur="1000"/>
                                        <p:tgtEl>
                                          <p:spTgt spid="19461">
                                            <p:txEl>
                                              <p:pRg st="1" end="1"/>
                                            </p:txEl>
                                          </p:spTgt>
                                        </p:tgtEl>
                                      </p:cBhvr>
                                    </p:animEffect>
                                  </p:childTnLst>
                                </p:cTn>
                              </p:par>
                            </p:childTnLst>
                          </p:cTn>
                        </p:par>
                        <p:par>
                          <p:cTn id="31" fill="hold" nodeType="afterGroup">
                            <p:stCondLst>
                              <p:cond delay="4000"/>
                            </p:stCondLst>
                            <p:childTnLst>
                              <p:par>
                                <p:cTn id="32" presetID="53" presetClass="entr" presetSubtype="0" fill="hold" nodeType="afterEffect">
                                  <p:stCondLst>
                                    <p:cond delay="0"/>
                                  </p:stCondLst>
                                  <p:childTnLst>
                                    <p:set>
                                      <p:cBhvr>
                                        <p:cTn id="33" dur="1" fill="hold">
                                          <p:stCondLst>
                                            <p:cond delay="0"/>
                                          </p:stCondLst>
                                        </p:cTn>
                                        <p:tgtEl>
                                          <p:spTgt spid="19461">
                                            <p:txEl>
                                              <p:pRg st="2" end="2"/>
                                            </p:txEl>
                                          </p:spTgt>
                                        </p:tgtEl>
                                        <p:attrNameLst>
                                          <p:attrName>style.visibility</p:attrName>
                                        </p:attrNameLst>
                                      </p:cBhvr>
                                      <p:to>
                                        <p:strVal val="visible"/>
                                      </p:to>
                                    </p:set>
                                    <p:anim calcmode="lin" valueType="num">
                                      <p:cBhvr>
                                        <p:cTn id="34" dur="1000" fill="hold"/>
                                        <p:tgtEl>
                                          <p:spTgt spid="19461">
                                            <p:txEl>
                                              <p:pRg st="2" end="2"/>
                                            </p:txEl>
                                          </p:spTgt>
                                        </p:tgtEl>
                                        <p:attrNameLst>
                                          <p:attrName>ppt_w</p:attrName>
                                        </p:attrNameLst>
                                      </p:cBhvr>
                                      <p:tavLst>
                                        <p:tav tm="0">
                                          <p:val>
                                            <p:fltVal val="0"/>
                                          </p:val>
                                        </p:tav>
                                        <p:tav tm="100000">
                                          <p:val>
                                            <p:strVal val="#ppt_w"/>
                                          </p:val>
                                        </p:tav>
                                      </p:tavLst>
                                    </p:anim>
                                    <p:anim calcmode="lin" valueType="num">
                                      <p:cBhvr>
                                        <p:cTn id="35" dur="1000" fill="hold"/>
                                        <p:tgtEl>
                                          <p:spTgt spid="19461">
                                            <p:txEl>
                                              <p:pRg st="2" end="2"/>
                                            </p:txEl>
                                          </p:spTgt>
                                        </p:tgtEl>
                                        <p:attrNameLst>
                                          <p:attrName>ppt_h</p:attrName>
                                        </p:attrNameLst>
                                      </p:cBhvr>
                                      <p:tavLst>
                                        <p:tav tm="0">
                                          <p:val>
                                            <p:fltVal val="0"/>
                                          </p:val>
                                        </p:tav>
                                        <p:tav tm="100000">
                                          <p:val>
                                            <p:strVal val="#ppt_h"/>
                                          </p:val>
                                        </p:tav>
                                      </p:tavLst>
                                    </p:anim>
                                    <p:animEffect>
                                      <p:cBhvr>
                                        <p:cTn id="36" dur="1000"/>
                                        <p:tgtEl>
                                          <p:spTgt spid="19461">
                                            <p:txEl>
                                              <p:pRg st="2" end="2"/>
                                            </p:txEl>
                                          </p:spTgt>
                                        </p:tgtEl>
                                      </p:cBhvr>
                                    </p:animEffect>
                                  </p:childTnLst>
                                </p:cTn>
                              </p:par>
                            </p:childTnLst>
                          </p:cTn>
                        </p:par>
                        <p:par>
                          <p:cTn id="37" fill="hold" nodeType="afterGroup">
                            <p:stCondLst>
                              <p:cond delay="5000"/>
                            </p:stCondLst>
                            <p:childTnLst>
                              <p:par>
                                <p:cTn id="38" presetID="53" presetClass="entr" presetSubtype="0" fill="hold" nodeType="afterEffect">
                                  <p:stCondLst>
                                    <p:cond delay="0"/>
                                  </p:stCondLst>
                                  <p:childTnLst>
                                    <p:set>
                                      <p:cBhvr>
                                        <p:cTn id="39" dur="1" fill="hold">
                                          <p:stCondLst>
                                            <p:cond delay="0"/>
                                          </p:stCondLst>
                                        </p:cTn>
                                        <p:tgtEl>
                                          <p:spTgt spid="19461">
                                            <p:txEl>
                                              <p:pRg st="3" end="3"/>
                                            </p:txEl>
                                          </p:spTgt>
                                        </p:tgtEl>
                                        <p:attrNameLst>
                                          <p:attrName>style.visibility</p:attrName>
                                        </p:attrNameLst>
                                      </p:cBhvr>
                                      <p:to>
                                        <p:strVal val="visible"/>
                                      </p:to>
                                    </p:set>
                                    <p:anim calcmode="lin" valueType="num">
                                      <p:cBhvr>
                                        <p:cTn id="40" dur="1000" fill="hold"/>
                                        <p:tgtEl>
                                          <p:spTgt spid="19461">
                                            <p:txEl>
                                              <p:pRg st="3" end="3"/>
                                            </p:txEl>
                                          </p:spTgt>
                                        </p:tgtEl>
                                        <p:attrNameLst>
                                          <p:attrName>ppt_w</p:attrName>
                                        </p:attrNameLst>
                                      </p:cBhvr>
                                      <p:tavLst>
                                        <p:tav tm="0">
                                          <p:val>
                                            <p:fltVal val="0"/>
                                          </p:val>
                                        </p:tav>
                                        <p:tav tm="100000">
                                          <p:val>
                                            <p:strVal val="#ppt_w"/>
                                          </p:val>
                                        </p:tav>
                                      </p:tavLst>
                                    </p:anim>
                                    <p:anim calcmode="lin" valueType="num">
                                      <p:cBhvr>
                                        <p:cTn id="41" dur="1000" fill="hold"/>
                                        <p:tgtEl>
                                          <p:spTgt spid="19461">
                                            <p:txEl>
                                              <p:pRg st="3" end="3"/>
                                            </p:txEl>
                                          </p:spTgt>
                                        </p:tgtEl>
                                        <p:attrNameLst>
                                          <p:attrName>ppt_h</p:attrName>
                                        </p:attrNameLst>
                                      </p:cBhvr>
                                      <p:tavLst>
                                        <p:tav tm="0">
                                          <p:val>
                                            <p:fltVal val="0"/>
                                          </p:val>
                                        </p:tav>
                                        <p:tav tm="100000">
                                          <p:val>
                                            <p:strVal val="#ppt_h"/>
                                          </p:val>
                                        </p:tav>
                                      </p:tavLst>
                                    </p:anim>
                                    <p:animEffect>
                                      <p:cBhvr>
                                        <p:cTn id="42" dur="1000"/>
                                        <p:tgtEl>
                                          <p:spTgt spid="19461">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nodeType="clickEffect">
                                  <p:stCondLst>
                                    <p:cond delay="0"/>
                                  </p:stCondLst>
                                  <p:childTnLst>
                                    <p:set>
                                      <p:cBhvr>
                                        <p:cTn id="46" dur="1" fill="hold">
                                          <p:stCondLst>
                                            <p:cond delay="0"/>
                                          </p:stCondLst>
                                        </p:cTn>
                                        <p:tgtEl>
                                          <p:spTgt spid="19461">
                                            <p:txEl>
                                              <p:pRg st="5" end="5"/>
                                            </p:txEl>
                                          </p:spTgt>
                                        </p:tgtEl>
                                        <p:attrNameLst>
                                          <p:attrName>style.visibility</p:attrName>
                                        </p:attrNameLst>
                                      </p:cBhvr>
                                      <p:to>
                                        <p:strVal val="visible"/>
                                      </p:to>
                                    </p:set>
                                    <p:anim calcmode="lin" valueType="num">
                                      <p:cBhvr>
                                        <p:cTn id="47" dur="500" fill="hold"/>
                                        <p:tgtEl>
                                          <p:spTgt spid="19461">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19461">
                                            <p:txEl>
                                              <p:pRg st="5" end="5"/>
                                            </p:txEl>
                                          </p:spTgt>
                                        </p:tgtEl>
                                        <p:attrNameLst>
                                          <p:attrName>ppt_h</p:attrName>
                                        </p:attrNameLst>
                                      </p:cBhvr>
                                      <p:tavLst>
                                        <p:tav tm="0">
                                          <p:val>
                                            <p:fltVal val="0"/>
                                          </p:val>
                                        </p:tav>
                                        <p:tav tm="100000">
                                          <p:val>
                                            <p:strVal val="#ppt_h"/>
                                          </p:val>
                                        </p:tav>
                                      </p:tavLst>
                                    </p:anim>
                                    <p:animEffect>
                                      <p:cBhvr>
                                        <p:cTn id="49" dur="500"/>
                                        <p:tgtEl>
                                          <p:spTgt spid="19461">
                                            <p:txEl>
                                              <p:pRg st="5" end="5"/>
                                            </p:txEl>
                                          </p:spTgt>
                                        </p:tgtEl>
                                      </p:cBhvr>
                                    </p:animEffect>
                                  </p:childTnLst>
                                </p:cTn>
                              </p:par>
                            </p:childTnLst>
                          </p:cTn>
                        </p:par>
                        <p:par>
                          <p:cTn id="50" fill="hold" nodeType="afterGroup">
                            <p:stCondLst>
                              <p:cond delay="500"/>
                            </p:stCondLst>
                            <p:childTnLst>
                              <p:par>
                                <p:cTn id="51" presetID="53" presetClass="entr" presetSubtype="0" fill="hold" nodeType="afterEffect">
                                  <p:stCondLst>
                                    <p:cond delay="0"/>
                                  </p:stCondLst>
                                  <p:childTnLst>
                                    <p:set>
                                      <p:cBhvr>
                                        <p:cTn id="52" dur="1" fill="hold">
                                          <p:stCondLst>
                                            <p:cond delay="0"/>
                                          </p:stCondLst>
                                        </p:cTn>
                                        <p:tgtEl>
                                          <p:spTgt spid="19461">
                                            <p:txEl>
                                              <p:pRg st="6" end="6"/>
                                            </p:txEl>
                                          </p:spTgt>
                                        </p:tgtEl>
                                        <p:attrNameLst>
                                          <p:attrName>style.visibility</p:attrName>
                                        </p:attrNameLst>
                                      </p:cBhvr>
                                      <p:to>
                                        <p:strVal val="visible"/>
                                      </p:to>
                                    </p:set>
                                    <p:anim calcmode="lin" valueType="num">
                                      <p:cBhvr>
                                        <p:cTn id="53" dur="1000" fill="hold"/>
                                        <p:tgtEl>
                                          <p:spTgt spid="19461">
                                            <p:txEl>
                                              <p:pRg st="6" end="6"/>
                                            </p:txEl>
                                          </p:spTgt>
                                        </p:tgtEl>
                                        <p:attrNameLst>
                                          <p:attrName>ppt_w</p:attrName>
                                        </p:attrNameLst>
                                      </p:cBhvr>
                                      <p:tavLst>
                                        <p:tav tm="0">
                                          <p:val>
                                            <p:fltVal val="0"/>
                                          </p:val>
                                        </p:tav>
                                        <p:tav tm="100000">
                                          <p:val>
                                            <p:strVal val="#ppt_w"/>
                                          </p:val>
                                        </p:tav>
                                      </p:tavLst>
                                    </p:anim>
                                    <p:anim calcmode="lin" valueType="num">
                                      <p:cBhvr>
                                        <p:cTn id="54" dur="1000" fill="hold"/>
                                        <p:tgtEl>
                                          <p:spTgt spid="19461">
                                            <p:txEl>
                                              <p:pRg st="6" end="6"/>
                                            </p:txEl>
                                          </p:spTgt>
                                        </p:tgtEl>
                                        <p:attrNameLst>
                                          <p:attrName>ppt_h</p:attrName>
                                        </p:attrNameLst>
                                      </p:cBhvr>
                                      <p:tavLst>
                                        <p:tav tm="0">
                                          <p:val>
                                            <p:fltVal val="0"/>
                                          </p:val>
                                        </p:tav>
                                        <p:tav tm="100000">
                                          <p:val>
                                            <p:strVal val="#ppt_h"/>
                                          </p:val>
                                        </p:tav>
                                      </p:tavLst>
                                    </p:anim>
                                    <p:animEffect>
                                      <p:cBhvr>
                                        <p:cTn id="55" dur="1000"/>
                                        <p:tgtEl>
                                          <p:spTgt spid="19461">
                                            <p:txEl>
                                              <p:pRg st="6" end="6"/>
                                            </p:txEl>
                                          </p:spTgt>
                                        </p:tgtEl>
                                      </p:cBhvr>
                                    </p:animEffect>
                                  </p:childTnLst>
                                </p:cTn>
                              </p:par>
                            </p:childTnLst>
                          </p:cTn>
                        </p:par>
                        <p:par>
                          <p:cTn id="56" fill="hold" nodeType="afterGroup">
                            <p:stCondLst>
                              <p:cond delay="1500"/>
                            </p:stCondLst>
                            <p:childTnLst>
                              <p:par>
                                <p:cTn id="57" presetID="53" presetClass="entr" presetSubtype="0" fill="hold" nodeType="afterEffect">
                                  <p:stCondLst>
                                    <p:cond delay="0"/>
                                  </p:stCondLst>
                                  <p:childTnLst>
                                    <p:set>
                                      <p:cBhvr>
                                        <p:cTn id="58" dur="1" fill="hold">
                                          <p:stCondLst>
                                            <p:cond delay="0"/>
                                          </p:stCondLst>
                                        </p:cTn>
                                        <p:tgtEl>
                                          <p:spTgt spid="19461">
                                            <p:txEl>
                                              <p:pRg st="7" end="7"/>
                                            </p:txEl>
                                          </p:spTgt>
                                        </p:tgtEl>
                                        <p:attrNameLst>
                                          <p:attrName>style.visibility</p:attrName>
                                        </p:attrNameLst>
                                      </p:cBhvr>
                                      <p:to>
                                        <p:strVal val="visible"/>
                                      </p:to>
                                    </p:set>
                                    <p:anim calcmode="lin" valueType="num">
                                      <p:cBhvr>
                                        <p:cTn id="59" dur="1000" fill="hold"/>
                                        <p:tgtEl>
                                          <p:spTgt spid="19461">
                                            <p:txEl>
                                              <p:pRg st="7" end="7"/>
                                            </p:txEl>
                                          </p:spTgt>
                                        </p:tgtEl>
                                        <p:attrNameLst>
                                          <p:attrName>ppt_w</p:attrName>
                                        </p:attrNameLst>
                                      </p:cBhvr>
                                      <p:tavLst>
                                        <p:tav tm="0">
                                          <p:val>
                                            <p:fltVal val="0"/>
                                          </p:val>
                                        </p:tav>
                                        <p:tav tm="100000">
                                          <p:val>
                                            <p:strVal val="#ppt_w"/>
                                          </p:val>
                                        </p:tav>
                                      </p:tavLst>
                                    </p:anim>
                                    <p:anim calcmode="lin" valueType="num">
                                      <p:cBhvr>
                                        <p:cTn id="60" dur="1000" fill="hold"/>
                                        <p:tgtEl>
                                          <p:spTgt spid="19461">
                                            <p:txEl>
                                              <p:pRg st="7" end="7"/>
                                            </p:txEl>
                                          </p:spTgt>
                                        </p:tgtEl>
                                        <p:attrNameLst>
                                          <p:attrName>ppt_h</p:attrName>
                                        </p:attrNameLst>
                                      </p:cBhvr>
                                      <p:tavLst>
                                        <p:tav tm="0">
                                          <p:val>
                                            <p:fltVal val="0"/>
                                          </p:val>
                                        </p:tav>
                                        <p:tav tm="100000">
                                          <p:val>
                                            <p:strVal val="#ppt_h"/>
                                          </p:val>
                                        </p:tav>
                                      </p:tavLst>
                                    </p:anim>
                                    <p:animEffect>
                                      <p:cBhvr>
                                        <p:cTn id="61" dur="1000"/>
                                        <p:tgtEl>
                                          <p:spTgt spid="1946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ldLvl="0" animBg="1" autoUpdateAnimBg="0"/>
      <p:bldP spid="19461" grpId="0" build="allAtOnce" bldLvl="0" autoUpdateAnimBg="0"/>
      <p:bldP spid="19468" grpId="0" bldLvl="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10974155_10152750672067832_5573862321236861141_o">
            <a:extLst>
              <a:ext uri="{FF2B5EF4-FFF2-40B4-BE49-F238E27FC236}">
                <a16:creationId xmlns:a16="http://schemas.microsoft.com/office/drawing/2014/main" id="{DE431097-D29F-6EDC-E2A3-CA76B7F4314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97200" y="11113"/>
            <a:ext cx="12272963"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4">
            <a:extLst>
              <a:ext uri="{FF2B5EF4-FFF2-40B4-BE49-F238E27FC236}">
                <a16:creationId xmlns:a16="http://schemas.microsoft.com/office/drawing/2014/main" id="{A9BA9C41-4CF3-0B58-84DB-A5E4AF316F25}"/>
              </a:ext>
            </a:extLst>
          </p:cNvPr>
          <p:cNvSpPr>
            <a:spLocks noGrp="1" noChangeArrowheads="1"/>
          </p:cNvSpPr>
          <p:nvPr>
            <p:ph type="subTitle" idx="1"/>
          </p:nvPr>
        </p:nvSpPr>
        <p:spPr>
          <a:xfrm>
            <a:off x="1182688" y="1543050"/>
            <a:ext cx="6543675" cy="3657600"/>
          </a:xfrm>
        </p:spPr>
        <p:txBody>
          <a:bodyPr/>
          <a:lstStyle/>
          <a:p>
            <a:pPr marL="342900" indent="-342900" algn="l">
              <a:lnSpc>
                <a:spcPct val="80000"/>
              </a:lnSpc>
              <a:buFontTx/>
              <a:buChar char="•"/>
            </a:pPr>
            <a:endParaRPr lang="en-US" altLang="zh-CN" sz="3200">
              <a:solidFill>
                <a:schemeClr val="bg1"/>
              </a:solidFill>
              <a:ea typeface="SimSun" panose="02010600030101010101" pitchFamily="2" charset="-122"/>
            </a:endParaRPr>
          </a:p>
          <a:p>
            <a:pPr marL="342900" indent="-342900" algn="l">
              <a:lnSpc>
                <a:spcPct val="80000"/>
              </a:lnSpc>
              <a:buFontTx/>
              <a:buChar char="•"/>
            </a:pPr>
            <a:endParaRPr lang="en-US" altLang="zh-CN" sz="3200">
              <a:solidFill>
                <a:schemeClr val="bg1"/>
              </a:solidFill>
              <a:ea typeface="SimSun" panose="02010600030101010101" pitchFamily="2" charset="-122"/>
            </a:endParaRPr>
          </a:p>
          <a:p>
            <a:pPr marL="342900" indent="-342900" algn="l">
              <a:lnSpc>
                <a:spcPct val="80000"/>
              </a:lnSpc>
              <a:buFontTx/>
              <a:buChar char="•"/>
            </a:pPr>
            <a:endParaRPr lang="en-US" altLang="zh-CN" sz="800">
              <a:solidFill>
                <a:schemeClr val="bg1"/>
              </a:solidFill>
              <a:ea typeface="SimSun" panose="02010600030101010101" pitchFamily="2" charset="-122"/>
            </a:endParaRPr>
          </a:p>
        </p:txBody>
      </p:sp>
      <p:sp>
        <p:nvSpPr>
          <p:cNvPr id="19468" name="Oval 12">
            <a:extLst>
              <a:ext uri="{FF2B5EF4-FFF2-40B4-BE49-F238E27FC236}">
                <a16:creationId xmlns:a16="http://schemas.microsoft.com/office/drawing/2014/main" id="{E895CA49-D92C-CBAF-67BF-FE1DEA6AD149}"/>
              </a:ext>
            </a:extLst>
          </p:cNvPr>
          <p:cNvSpPr>
            <a:spLocks noChangeArrowheads="1"/>
          </p:cNvSpPr>
          <p:nvPr/>
        </p:nvSpPr>
        <p:spPr bwMode="auto">
          <a:xfrm>
            <a:off x="6619875" y="200025"/>
            <a:ext cx="1106488" cy="1104900"/>
          </a:xfrm>
          <a:prstGeom prst="ellipse">
            <a:avLst/>
          </a:prstGeom>
          <a:solidFill>
            <a:schemeClr val="tx1"/>
          </a:solidFill>
          <a:ln w="19050">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grpSp>
        <p:nvGrpSpPr>
          <p:cNvPr id="32773" name="Group 14">
            <a:extLst>
              <a:ext uri="{FF2B5EF4-FFF2-40B4-BE49-F238E27FC236}">
                <a16:creationId xmlns:a16="http://schemas.microsoft.com/office/drawing/2014/main" id="{6A7EDA6B-0436-67E1-8A32-0539E05F11EB}"/>
              </a:ext>
            </a:extLst>
          </p:cNvPr>
          <p:cNvGrpSpPr>
            <a:grpSpLocks/>
          </p:cNvGrpSpPr>
          <p:nvPr/>
        </p:nvGrpSpPr>
        <p:grpSpPr bwMode="auto">
          <a:xfrm>
            <a:off x="782638" y="128588"/>
            <a:ext cx="5949950" cy="1246187"/>
            <a:chOff x="916151" y="69601"/>
            <a:chExt cx="5949269" cy="1246307"/>
          </a:xfrm>
        </p:grpSpPr>
        <p:sp>
          <p:nvSpPr>
            <p:cNvPr id="32778" name="Rounded Rectangle 15">
              <a:extLst>
                <a:ext uri="{FF2B5EF4-FFF2-40B4-BE49-F238E27FC236}">
                  <a16:creationId xmlns:a16="http://schemas.microsoft.com/office/drawing/2014/main" id="{9AF31F17-D864-BD15-B1A5-F9655FD3DF0F}"/>
                </a:ext>
              </a:extLst>
            </p:cNvPr>
            <p:cNvSpPr>
              <a:spLocks noChangeArrowheads="1"/>
            </p:cNvSpPr>
            <p:nvPr/>
          </p:nvSpPr>
          <p:spPr bwMode="auto">
            <a:xfrm>
              <a:off x="1681060" y="360613"/>
              <a:ext cx="5184360" cy="664285"/>
            </a:xfrm>
            <a:prstGeom prst="roundRect">
              <a:avLst>
                <a:gd name="adj" fmla="val 16667"/>
              </a:avLst>
            </a:prstGeom>
            <a:solidFill>
              <a:srgbClr val="8C0000"/>
            </a:solidFill>
            <a:ln w="19050"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GB" altLang="en-US" sz="1800"/>
            </a:p>
          </p:txBody>
        </p:sp>
        <p:sp>
          <p:nvSpPr>
            <p:cNvPr id="17" name="TextBox 16">
              <a:extLst>
                <a:ext uri="{FF2B5EF4-FFF2-40B4-BE49-F238E27FC236}">
                  <a16:creationId xmlns:a16="http://schemas.microsoft.com/office/drawing/2014/main" id="{D7C5B60D-846E-2BE3-B36D-F9474A7A400D}"/>
                </a:ext>
              </a:extLst>
            </p:cNvPr>
            <p:cNvSpPr txBox="1"/>
            <p:nvPr/>
          </p:nvSpPr>
          <p:spPr>
            <a:xfrm>
              <a:off x="2162458" y="461923"/>
              <a:ext cx="4702962" cy="461665"/>
            </a:xfrm>
            <a:prstGeom prst="rect">
              <a:avLst/>
            </a:prstGeom>
            <a:noFill/>
            <a:effectLst>
              <a:innerShdw blurRad="63500" dist="50800" dir="2700000">
                <a:schemeClr val="tx1"/>
              </a:innerShdw>
            </a:effectLst>
          </p:spPr>
          <p:txBody>
            <a:bodyPr>
              <a:spAutoFit/>
            </a:bodyPr>
            <a:lstStyle/>
            <a:p>
              <a:pPr>
                <a:defRPr/>
              </a:pPr>
              <a:r>
                <a:rPr lang="en-GB" sz="2400" b="1" dirty="0">
                  <a:solidFill>
                    <a:schemeClr val="bg1"/>
                  </a:solidFill>
                  <a:effectLst>
                    <a:outerShdw blurRad="50800" dist="76200" dir="5400000" algn="t" rotWithShape="0">
                      <a:prstClr val="black">
                        <a:alpha val="85000"/>
                      </a:prstClr>
                    </a:outerShdw>
                  </a:effectLst>
                </a:rPr>
                <a:t>NORTHUMBRIA</a:t>
              </a:r>
              <a:r>
                <a:rPr lang="en-GB" sz="2400" b="1" dirty="0">
                  <a:solidFill>
                    <a:schemeClr val="bg1"/>
                  </a:solidFill>
                </a:rPr>
                <a:t> </a:t>
              </a:r>
              <a:r>
                <a:rPr lang="en-GB" sz="2400" b="1" dirty="0">
                  <a:solidFill>
                    <a:schemeClr val="bg1"/>
                  </a:solidFill>
                  <a:effectLst>
                    <a:outerShdw blurRad="50800" dist="76200" dir="5400000" algn="t" rotWithShape="0">
                      <a:prstClr val="black">
                        <a:alpha val="85000"/>
                      </a:prstClr>
                    </a:outerShdw>
                  </a:effectLst>
                </a:rPr>
                <a:t>BLOODBIKES</a:t>
              </a:r>
            </a:p>
          </p:txBody>
        </p:sp>
        <p:pic>
          <p:nvPicPr>
            <p:cNvPr id="32782" name="Picture 17">
              <a:extLst>
                <a:ext uri="{FF2B5EF4-FFF2-40B4-BE49-F238E27FC236}">
                  <a16:creationId xmlns:a16="http://schemas.microsoft.com/office/drawing/2014/main" id="{BA15C80C-9DD6-184F-82D6-BE1E5086035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6151" y="69601"/>
              <a:ext cx="1246307" cy="124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469" name="Picture 13" descr="19454213-99f7-4ce0-9d88-f3b37534fbcf">
            <a:extLst>
              <a:ext uri="{FF2B5EF4-FFF2-40B4-BE49-F238E27FC236}">
                <a16:creationId xmlns:a16="http://schemas.microsoft.com/office/drawing/2014/main" id="{4A60454E-2D8D-2ADB-F941-D6108A463B8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67488" y="134938"/>
            <a:ext cx="1214437"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itle 1">
            <a:extLst>
              <a:ext uri="{FF2B5EF4-FFF2-40B4-BE49-F238E27FC236}">
                <a16:creationId xmlns:a16="http://schemas.microsoft.com/office/drawing/2014/main" id="{24258A8A-1CB9-31D4-8CB2-8A2ADB746B99}"/>
              </a:ext>
            </a:extLst>
          </p:cNvPr>
          <p:cNvSpPr>
            <a:spLocks noGrp="1" noChangeArrowheads="1"/>
          </p:cNvSpPr>
          <p:nvPr>
            <p:ph type="ctrTitle"/>
          </p:nvPr>
        </p:nvSpPr>
        <p:spPr>
          <a:xfrm>
            <a:off x="827088" y="1122363"/>
            <a:ext cx="6858000" cy="641350"/>
          </a:xfrm>
        </p:spPr>
        <p:txBody>
          <a:bodyPr/>
          <a:lstStyle/>
          <a:p>
            <a:r>
              <a:rPr lang="en-GB" altLang="en-US" sz="3200" b="1"/>
              <a:t>Blood On Board (“BoB”)</a:t>
            </a:r>
          </a:p>
        </p:txBody>
      </p:sp>
      <p:sp>
        <p:nvSpPr>
          <p:cNvPr id="3" name="Rectangle: Rounded Corners 2">
            <a:extLst>
              <a:ext uri="{FF2B5EF4-FFF2-40B4-BE49-F238E27FC236}">
                <a16:creationId xmlns:a16="http://schemas.microsoft.com/office/drawing/2014/main" id="{A4C1CB2B-B4DD-30FD-F121-ED5DFB4B3A19}"/>
              </a:ext>
            </a:extLst>
          </p:cNvPr>
          <p:cNvSpPr/>
          <p:nvPr/>
        </p:nvSpPr>
        <p:spPr bwMode="auto">
          <a:xfrm>
            <a:off x="228600" y="1927225"/>
            <a:ext cx="6797675" cy="2408238"/>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n-US"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rPr>
              <a:t>Update from GNAAS</a:t>
            </a:r>
          </a:p>
          <a:p>
            <a:pPr algn="ctr" eaLnBrk="1" hangingPunct="1">
              <a:defRPr/>
            </a:pPr>
            <a:endParaRPr lang="en-US"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endParaRPr>
          </a:p>
          <a:p>
            <a:pPr marL="342900" indent="-342900" eaLnBrk="1" hangingPunct="1">
              <a:buFont typeface="Arial" panose="020B0604020202020204" pitchFamily="34" charset="0"/>
              <a:buChar char="•"/>
              <a:defRPr/>
            </a:pPr>
            <a:r>
              <a:rPr lang="en-US"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rPr>
              <a:t>Used within 24hrs of launch in 2015</a:t>
            </a:r>
          </a:p>
          <a:p>
            <a:pPr marL="342900" indent="-342900" eaLnBrk="1" hangingPunct="1">
              <a:buFont typeface="Arial" panose="020B0604020202020204" pitchFamily="34" charset="0"/>
              <a:buChar char="•"/>
              <a:defRPr/>
            </a:pPr>
            <a:r>
              <a:rPr lang="en-US"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rPr>
              <a:t>Around a third of transfusions contributed to survival</a:t>
            </a:r>
          </a:p>
          <a:p>
            <a:pPr marL="342900" indent="-342900" eaLnBrk="1" hangingPunct="1">
              <a:buFont typeface="Arial" panose="020B0604020202020204" pitchFamily="34" charset="0"/>
              <a:buChar char="•"/>
              <a:defRPr/>
            </a:pPr>
            <a:r>
              <a:rPr lang="en-US"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rPr>
              <a:t>100% record on delivery, tracking and traceability</a:t>
            </a:r>
          </a:p>
          <a:p>
            <a:pPr marL="342900" indent="-342900" eaLnBrk="1" hangingPunct="1">
              <a:buFont typeface="Arial" panose="020B0604020202020204" pitchFamily="34" charset="0"/>
              <a:buChar char="•"/>
              <a:defRPr/>
            </a:pPr>
            <a:r>
              <a:rPr lang="en-US" altLang="zh-CN" sz="2200"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rPr>
              <a:t>Scheme now expanded to HEMS car</a:t>
            </a:r>
          </a:p>
        </p:txBody>
      </p:sp>
      <p:pic>
        <p:nvPicPr>
          <p:cNvPr id="4" name="Picture 3">
            <a:extLst>
              <a:ext uri="{FF2B5EF4-FFF2-40B4-BE49-F238E27FC236}">
                <a16:creationId xmlns:a16="http://schemas.microsoft.com/office/drawing/2014/main" id="{1C133334-0CD3-8D26-7CC0-EC74D05E91F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21238" y="4114800"/>
            <a:ext cx="4094162"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9468"/>
                                        </p:tgtEl>
                                        <p:attrNameLst>
                                          <p:attrName>style.visibility</p:attrName>
                                        </p:attrNameLst>
                                      </p:cBhvr>
                                      <p:to>
                                        <p:strVal val="visible"/>
                                      </p:to>
                                    </p:set>
                                    <p:animEffect>
                                      <p:cBhvr>
                                        <p:cTn id="7" dur="500"/>
                                        <p:tgtEl>
                                          <p:spTgt spid="19468"/>
                                        </p:tgtEl>
                                      </p:cBhvr>
                                    </p:animEffect>
                                  </p:childTnLst>
                                </p:cTn>
                              </p:par>
                            </p:childTnLst>
                          </p:cTn>
                        </p:par>
                        <p:par>
                          <p:cTn id="8" fill="hold" nodeType="afterGroup">
                            <p:stCondLst>
                              <p:cond delay="500"/>
                            </p:stCondLst>
                            <p:childTnLst>
                              <p:par>
                                <p:cTn id="9" presetID="19" presetClass="entr" presetSubtype="10" fill="hold" nodeType="afterEffect">
                                  <p:stCondLst>
                                    <p:cond delay="0"/>
                                  </p:stCondLst>
                                  <p:childTnLst>
                                    <p:set>
                                      <p:cBhvr>
                                        <p:cTn id="10" dur="1" fill="hold">
                                          <p:stCondLst>
                                            <p:cond delay="0"/>
                                          </p:stCondLst>
                                        </p:cTn>
                                        <p:tgtEl>
                                          <p:spTgt spid="19469"/>
                                        </p:tgtEl>
                                        <p:attrNameLst>
                                          <p:attrName>style.visibility</p:attrName>
                                        </p:attrNameLst>
                                      </p:cBhvr>
                                      <p:to>
                                        <p:strVal val="visible"/>
                                      </p:to>
                                    </p:set>
                                    <p:anim calcmode="lin" valueType="num">
                                      <p:cBhvr>
                                        <p:cTn id="11" dur="1000" fill="hold"/>
                                        <p:tgtEl>
                                          <p:spTgt spid="19469"/>
                                        </p:tgtEl>
                                        <p:attrNameLst>
                                          <p:attrName>ppt_w</p:attrName>
                                        </p:attrNameLst>
                                      </p:cBhvr>
                                      <p:tavLst>
                                        <p:tav tm="0" fmla="#ppt_w*sin(2.5*pi*$)">
                                          <p:val>
                                            <p:fltVal val="0"/>
                                          </p:val>
                                        </p:tav>
                                        <p:tav tm="100000">
                                          <p:val>
                                            <p:fltVal val="1"/>
                                          </p:val>
                                        </p:tav>
                                      </p:tavLst>
                                    </p:anim>
                                    <p:anim calcmode="lin" valueType="num">
                                      <p:cBhvr>
                                        <p:cTn id="12" dur="1000" fill="hold"/>
                                        <p:tgtEl>
                                          <p:spTgt spid="19469"/>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8" grpId="0" bldLvl="0" animBg="1" autoUpdateAnimBg="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96CEB-525C-8804-3DDE-DA94010D3EAB}"/>
            </a:ext>
          </a:extLst>
        </p:cNvPr>
        <p:cNvGrpSpPr/>
        <p:nvPr/>
      </p:nvGrpSpPr>
      <p:grpSpPr>
        <a:xfrm>
          <a:off x="0" y="0"/>
          <a:ext cx="0" cy="0"/>
          <a:chOff x="0" y="0"/>
          <a:chExt cx="0" cy="0"/>
        </a:xfrm>
      </p:grpSpPr>
      <p:sp>
        <p:nvSpPr>
          <p:cNvPr id="443" name="Subtitle 2">
            <a:extLst>
              <a:ext uri="{FF2B5EF4-FFF2-40B4-BE49-F238E27FC236}">
                <a16:creationId xmlns:a16="http://schemas.microsoft.com/office/drawing/2014/main" id="{752758F8-C301-A09D-AB7E-81D4DDDA154B}"/>
              </a:ext>
            </a:extLst>
          </p:cNvPr>
          <p:cNvSpPr/>
          <p:nvPr/>
        </p:nvSpPr>
        <p:spPr>
          <a:xfrm>
            <a:off x="5867280" y="6332400"/>
            <a:ext cx="367308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spcBef>
                <a:spcPts val="241"/>
              </a:spcBef>
            </a:pPr>
            <a:r>
              <a:rPr lang="en-US" sz="1200" b="1" strike="noStrike" spc="-1">
                <a:solidFill>
                  <a:srgbClr val="FFFFFF"/>
                </a:solidFill>
                <a:latin typeface="Arial"/>
                <a:ea typeface="SimSun"/>
              </a:rPr>
              <a:t>www.northumbriabloodbikes.org.uk</a:t>
            </a:r>
            <a:endParaRPr lang="en-GB" sz="1200" b="0" strike="noStrike" spc="-1">
              <a:latin typeface="Arial"/>
            </a:endParaRPr>
          </a:p>
        </p:txBody>
      </p:sp>
      <p:pic>
        <p:nvPicPr>
          <p:cNvPr id="444" name="Picture 7">
            <a:extLst>
              <a:ext uri="{FF2B5EF4-FFF2-40B4-BE49-F238E27FC236}">
                <a16:creationId xmlns:a16="http://schemas.microsoft.com/office/drawing/2014/main" id="{AD5407A7-DE17-5577-4433-BA31919AD312}"/>
              </a:ext>
            </a:extLst>
          </p:cNvPr>
          <p:cNvPicPr/>
          <p:nvPr/>
        </p:nvPicPr>
        <p:blipFill>
          <a:blip r:embed="rId3" cstate="screen">
            <a:extLst>
              <a:ext uri="{28A0092B-C50C-407E-A947-70E740481C1C}">
                <a14:useLocalDpi xmlns:a14="http://schemas.microsoft.com/office/drawing/2010/main"/>
              </a:ext>
            </a:extLst>
          </a:blip>
          <a:stretch/>
        </p:blipFill>
        <p:spPr>
          <a:xfrm>
            <a:off x="6537240" y="5553000"/>
            <a:ext cx="759960" cy="761760"/>
          </a:xfrm>
          <a:prstGeom prst="rect">
            <a:avLst/>
          </a:prstGeom>
          <a:ln w="0">
            <a:noFill/>
          </a:ln>
        </p:spPr>
      </p:pic>
      <p:pic>
        <p:nvPicPr>
          <p:cNvPr id="445" name="Picture 8">
            <a:extLst>
              <a:ext uri="{FF2B5EF4-FFF2-40B4-BE49-F238E27FC236}">
                <a16:creationId xmlns:a16="http://schemas.microsoft.com/office/drawing/2014/main" id="{DF478678-AFA7-3B28-C457-91BCA305CBBB}"/>
              </a:ext>
            </a:extLst>
          </p:cNvPr>
          <p:cNvPicPr/>
          <p:nvPr/>
        </p:nvPicPr>
        <p:blipFill>
          <a:blip r:embed="rId4" cstate="screen">
            <a:extLst>
              <a:ext uri="{28A0092B-C50C-407E-A947-70E740481C1C}">
                <a14:useLocalDpi xmlns:a14="http://schemas.microsoft.com/office/drawing/2010/main"/>
              </a:ext>
            </a:extLst>
          </a:blip>
          <a:stretch/>
        </p:blipFill>
        <p:spPr>
          <a:xfrm>
            <a:off x="8327520" y="5553000"/>
            <a:ext cx="780480" cy="779040"/>
          </a:xfrm>
          <a:prstGeom prst="rect">
            <a:avLst/>
          </a:prstGeom>
          <a:ln w="0">
            <a:noFill/>
          </a:ln>
        </p:spPr>
      </p:pic>
      <p:pic>
        <p:nvPicPr>
          <p:cNvPr id="446" name="Picture 9">
            <a:extLst>
              <a:ext uri="{FF2B5EF4-FFF2-40B4-BE49-F238E27FC236}">
                <a16:creationId xmlns:a16="http://schemas.microsoft.com/office/drawing/2014/main" id="{EE82A61E-9644-57E8-D4EA-5AE798881732}"/>
              </a:ext>
            </a:extLst>
          </p:cNvPr>
          <p:cNvPicPr/>
          <p:nvPr/>
        </p:nvPicPr>
        <p:blipFill>
          <a:blip r:embed="rId5" cstate="screen">
            <a:extLst>
              <a:ext uri="{28A0092B-C50C-407E-A947-70E740481C1C}">
                <a14:useLocalDpi xmlns:a14="http://schemas.microsoft.com/office/drawing/2010/main"/>
              </a:ext>
            </a:extLst>
          </a:blip>
          <a:stretch/>
        </p:blipFill>
        <p:spPr>
          <a:xfrm>
            <a:off x="7465680" y="5530680"/>
            <a:ext cx="788760" cy="790200"/>
          </a:xfrm>
          <a:prstGeom prst="rect">
            <a:avLst/>
          </a:prstGeom>
          <a:ln w="0">
            <a:noFill/>
          </a:ln>
        </p:spPr>
      </p:pic>
      <p:sp>
        <p:nvSpPr>
          <p:cNvPr id="447" name="Subtitle 2">
            <a:extLst>
              <a:ext uri="{FF2B5EF4-FFF2-40B4-BE49-F238E27FC236}">
                <a16:creationId xmlns:a16="http://schemas.microsoft.com/office/drawing/2014/main" id="{4973FBE9-FD33-F315-21EF-F08A460B8A48}"/>
              </a:ext>
            </a:extLst>
          </p:cNvPr>
          <p:cNvSpPr/>
          <p:nvPr/>
        </p:nvSpPr>
        <p:spPr>
          <a:xfrm>
            <a:off x="6635160" y="2400480"/>
            <a:ext cx="2449080" cy="39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spcBef>
                <a:spcPts val="201"/>
              </a:spcBef>
            </a:pPr>
            <a:r>
              <a:rPr lang="en-US" sz="1000" b="1" strike="noStrike" spc="-1">
                <a:solidFill>
                  <a:srgbClr val="FFFFFF"/>
                </a:solidFill>
                <a:latin typeface="Arial"/>
                <a:ea typeface="SimSun"/>
              </a:rPr>
              <a:t>Registered Charity no. 1166689</a:t>
            </a:r>
            <a:endParaRPr lang="en-GB" sz="1000" b="0" strike="noStrike" spc="-1">
              <a:latin typeface="Arial"/>
            </a:endParaRPr>
          </a:p>
        </p:txBody>
      </p:sp>
      <p:pic>
        <p:nvPicPr>
          <p:cNvPr id="448" name="Picture 1">
            <a:extLst>
              <a:ext uri="{FF2B5EF4-FFF2-40B4-BE49-F238E27FC236}">
                <a16:creationId xmlns:a16="http://schemas.microsoft.com/office/drawing/2014/main" id="{F8F629DB-7A2E-B7ED-BFFE-31B85EC6F45D}"/>
              </a:ext>
            </a:extLst>
          </p:cNvPr>
          <p:cNvPicPr/>
          <p:nvPr/>
        </p:nvPicPr>
        <p:blipFill>
          <a:blip r:embed="rId6"/>
          <a:stretch/>
        </p:blipFill>
        <p:spPr>
          <a:xfrm>
            <a:off x="6759360" y="199080"/>
            <a:ext cx="2201040" cy="2201040"/>
          </a:xfrm>
          <a:prstGeom prst="rect">
            <a:avLst/>
          </a:prstGeom>
          <a:ln w="0">
            <a:noFill/>
          </a:ln>
        </p:spPr>
      </p:pic>
      <p:sp>
        <p:nvSpPr>
          <p:cNvPr id="449" name="Rectangle 5">
            <a:extLst>
              <a:ext uri="{FF2B5EF4-FFF2-40B4-BE49-F238E27FC236}">
                <a16:creationId xmlns:a16="http://schemas.microsoft.com/office/drawing/2014/main" id="{8357319B-B72D-ACB3-6C3C-10F7460E9B8D}"/>
              </a:ext>
            </a:extLst>
          </p:cNvPr>
          <p:cNvSpPr/>
          <p:nvPr/>
        </p:nvSpPr>
        <p:spPr>
          <a:xfrm>
            <a:off x="6885720" y="3175920"/>
            <a:ext cx="1948680" cy="1830240"/>
          </a:xfrm>
          <a:prstGeom prst="rect">
            <a:avLst/>
          </a:prstGeom>
          <a:blipFill rotWithShape="0">
            <a:blip r:embed="rId7" cstate="screen">
              <a:alphaModFix amt="80000"/>
              <a:extLst>
                <a:ext uri="{28A0092B-C50C-407E-A947-70E740481C1C}">
                  <a14:useLocalDpi xmlns:a14="http://schemas.microsoft.com/office/drawing/2010/main"/>
                </a:ext>
              </a:extLst>
            </a:blip>
            <a:srcRect/>
            <a:stretch/>
          </a:blipFill>
          <a:ln w="9525">
            <a:noFill/>
          </a:ln>
          <a:effectLst>
            <a:softEdge rad="25400"/>
          </a:effectLst>
        </p:spPr>
        <p:style>
          <a:lnRef idx="0">
            <a:scrgbClr r="0" g="0" b="0"/>
          </a:lnRef>
          <a:fillRef idx="0">
            <a:scrgbClr r="0" g="0" b="0"/>
          </a:fillRef>
          <a:effectRef idx="0">
            <a:scrgbClr r="0" g="0" b="0"/>
          </a:effectRef>
          <a:fontRef idx="minor"/>
        </p:style>
        <p:txBody>
          <a:bodyPr/>
          <a:lstStyle/>
          <a:p>
            <a:endParaRPr lang="en-GB"/>
          </a:p>
        </p:txBody>
      </p:sp>
      <p:pic>
        <p:nvPicPr>
          <p:cNvPr id="5" name="Picture 4" descr="A poster with text and symbols&#10;&#10;AI-generated content may be incorrect.">
            <a:extLst>
              <a:ext uri="{FF2B5EF4-FFF2-40B4-BE49-F238E27FC236}">
                <a16:creationId xmlns:a16="http://schemas.microsoft.com/office/drawing/2014/main" id="{6A4854F7-8AB4-6642-A0AC-436E13C45E1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76602" y="473183"/>
            <a:ext cx="4178998" cy="5911633"/>
          </a:xfrm>
          <a:prstGeom prst="rect">
            <a:avLst/>
          </a:prstGeom>
          <a:effectLst>
            <a:softEdge rad="50800"/>
          </a:effectLst>
        </p:spPr>
      </p:pic>
    </p:spTree>
    <p:extLst>
      <p:ext uri="{BB962C8B-B14F-4D97-AF65-F5344CB8AC3E}">
        <p14:creationId xmlns:p14="http://schemas.microsoft.com/office/powerpoint/2010/main" val="3130005990"/>
      </p:ext>
    </p:extLst>
  </p:cSld>
  <p:clrMapOvr>
    <a:masterClrMapping/>
  </p:clrMapOvr>
  <p:transition spd="slow">
    <p:wedge/>
  </p:transition>
  <p:timing>
    <p:tnLst>
      <p:par>
        <p:cTn id="1" dur="indefinite" restart="never" nodeType="tmRoot">
          <p:childTnLst>
            <p:seq>
              <p:cTn id="2" dur="indefinite" nodeType="mainSeq">
                <p:childTnLst>
                  <p:par>
                    <p:cTn id="3" fill="hold" nodeType="clickEffect">
                      <p:stCondLst>
                        <p:cond delay="0"/>
                      </p:stCondLst>
                      <p:childTnLst>
                        <p:par>
                          <p:cTn id="4" fill="hold">
                            <p:stCondLst>
                              <p:cond delay="0"/>
                            </p:stCondLst>
                            <p:childTnLst>
                              <p:par>
                                <p:cTn id="5" presetID="53" presetClass="entr" fill="hold" nodeType="afterEffect">
                                  <p:stCondLst>
                                    <p:cond delay="0"/>
                                  </p:stCondLst>
                                  <p:childTnLst>
                                    <p:set>
                                      <p:cBhvr>
                                        <p:cTn id="6" dur="1" fill="hold">
                                          <p:stCondLst>
                                            <p:cond delay="0"/>
                                          </p:stCondLst>
                                        </p:cTn>
                                        <p:tgtEl>
                                          <p:spTgt spid="443"/>
                                        </p:tgtEl>
                                        <p:attrNameLst>
                                          <p:attrName>style.visibility</p:attrName>
                                        </p:attrNameLst>
                                      </p:cBhvr>
                                      <p:to>
                                        <p:strVal val="visible"/>
                                      </p:to>
                                    </p:set>
                                    <p:anim calcmode="lin" valueType="num">
                                      <p:cBhvr additive="repl">
                                        <p:cTn id="7" dur="500" fill="hold"/>
                                        <p:tgtEl>
                                          <p:spTgt spid="443"/>
                                        </p:tgtEl>
                                        <p:attrNameLst>
                                          <p:attrName>ppt_w</p:attrName>
                                        </p:attrNameLst>
                                      </p:cBhvr>
                                      <p:tavLst>
                                        <p:tav tm="0">
                                          <p:val>
                                            <p:fltVal val="0"/>
                                          </p:val>
                                        </p:tav>
                                        <p:tav tm="100000">
                                          <p:val>
                                            <p:strVal val="#ppt_w"/>
                                          </p:val>
                                        </p:tav>
                                      </p:tavLst>
                                    </p:anim>
                                    <p:anim calcmode="lin" valueType="num">
                                      <p:cBhvr additive="repl">
                                        <p:cTn id="8" dur="500" fill="hold"/>
                                        <p:tgtEl>
                                          <p:spTgt spid="443"/>
                                        </p:tgtEl>
                                        <p:attrNameLst>
                                          <p:attrName>ppt_h</p:attrName>
                                        </p:attrNameLst>
                                      </p:cBhvr>
                                      <p:tavLst>
                                        <p:tav tm="0">
                                          <p:val>
                                            <p:fltVal val="0"/>
                                          </p:val>
                                        </p:tav>
                                        <p:tav tm="100000">
                                          <p:val>
                                            <p:strVal val="#ppt_h"/>
                                          </p:val>
                                        </p:tav>
                                      </p:tavLst>
                                    </p:anim>
                                    <p:animEffect transition="in" filter="dissolve">
                                      <p:cBhvr additive="repl">
                                        <p:cTn id="9" dur="500"/>
                                        <p:tgtEl>
                                          <p:spTgt spid="443"/>
                                        </p:tgtEl>
                                      </p:cBhvr>
                                    </p:animEffect>
                                  </p:childTnLst>
                                </p:cTn>
                              </p:par>
                              <p:par>
                                <p:cTn id="10" presetID="10" presetClass="entr" presetSubtype="0" fill="hold"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PlaceHolder 1"/>
          <p:cNvSpPr>
            <a:spLocks noGrp="1"/>
          </p:cNvSpPr>
          <p:nvPr>
            <p:ph type="title"/>
          </p:nvPr>
        </p:nvSpPr>
        <p:spPr>
          <a:xfrm>
            <a:off x="1143000" y="1122480"/>
            <a:ext cx="6857640" cy="2387160"/>
          </a:xfrm>
          <a:prstGeom prst="rect">
            <a:avLst/>
          </a:prstGeom>
          <a:noFill/>
          <a:ln w="0">
            <a:noFill/>
          </a:ln>
        </p:spPr>
        <p:txBody>
          <a:bodyPr numCol="1" spcCol="0" anchor="b">
            <a:noAutofit/>
          </a:bodyPr>
          <a:lstStyle/>
          <a:p>
            <a:pPr algn="ctr">
              <a:lnSpc>
                <a:spcPct val="100000"/>
              </a:lnSpc>
            </a:pPr>
            <a:r>
              <a:rPr lang="en-GB" sz="6000" b="0" strike="noStrike" spc="-1" dirty="0">
                <a:solidFill>
                  <a:srgbClr val="000000"/>
                </a:solidFill>
                <a:latin typeface="Arial"/>
              </a:rPr>
              <a:t>Closing Slide</a:t>
            </a:r>
          </a:p>
        </p:txBody>
      </p:sp>
      <p:sp>
        <p:nvSpPr>
          <p:cNvPr id="443" name="Subtitle 2"/>
          <p:cNvSpPr/>
          <p:nvPr/>
        </p:nvSpPr>
        <p:spPr>
          <a:xfrm>
            <a:off x="5867280" y="6332400"/>
            <a:ext cx="367308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spcBef>
                <a:spcPts val="241"/>
              </a:spcBef>
            </a:pPr>
            <a:r>
              <a:rPr lang="en-US" sz="1200" b="1" strike="noStrike" spc="-1">
                <a:solidFill>
                  <a:srgbClr val="FFFFFF"/>
                </a:solidFill>
                <a:latin typeface="Arial"/>
                <a:ea typeface="SimSun"/>
              </a:rPr>
              <a:t>www.northumbriabloodbikes.org.uk</a:t>
            </a:r>
            <a:endParaRPr lang="en-GB" sz="1200" b="0" strike="noStrike" spc="-1">
              <a:latin typeface="Arial"/>
            </a:endParaRPr>
          </a:p>
        </p:txBody>
      </p:sp>
      <p:pic>
        <p:nvPicPr>
          <p:cNvPr id="444" name="Picture 7"/>
          <p:cNvPicPr/>
          <p:nvPr/>
        </p:nvPicPr>
        <p:blipFill>
          <a:blip r:embed="rId3" cstate="screen">
            <a:extLst>
              <a:ext uri="{28A0092B-C50C-407E-A947-70E740481C1C}">
                <a14:useLocalDpi xmlns:a14="http://schemas.microsoft.com/office/drawing/2010/main"/>
              </a:ext>
            </a:extLst>
          </a:blip>
          <a:stretch/>
        </p:blipFill>
        <p:spPr>
          <a:xfrm>
            <a:off x="6759360" y="5735520"/>
            <a:ext cx="537840" cy="579240"/>
          </a:xfrm>
          <a:prstGeom prst="rect">
            <a:avLst/>
          </a:prstGeom>
          <a:ln w="0">
            <a:noFill/>
          </a:ln>
        </p:spPr>
      </p:pic>
      <p:pic>
        <p:nvPicPr>
          <p:cNvPr id="445" name="Picture 8"/>
          <p:cNvPicPr/>
          <p:nvPr/>
        </p:nvPicPr>
        <p:blipFill>
          <a:blip r:embed="rId4" cstate="screen">
            <a:extLst>
              <a:ext uri="{28A0092B-C50C-407E-A947-70E740481C1C}">
                <a14:useLocalDpi xmlns:a14="http://schemas.microsoft.com/office/drawing/2010/main"/>
              </a:ext>
            </a:extLst>
          </a:blip>
          <a:stretch/>
        </p:blipFill>
        <p:spPr>
          <a:xfrm>
            <a:off x="8459704" y="5783760"/>
            <a:ext cx="648295" cy="548280"/>
          </a:xfrm>
          <a:prstGeom prst="rect">
            <a:avLst/>
          </a:prstGeom>
          <a:ln w="0">
            <a:noFill/>
          </a:ln>
        </p:spPr>
      </p:pic>
      <p:pic>
        <p:nvPicPr>
          <p:cNvPr id="446" name="Picture 9"/>
          <p:cNvPicPr/>
          <p:nvPr/>
        </p:nvPicPr>
        <p:blipFill>
          <a:blip r:embed="rId5" cstate="screen">
            <a:extLst>
              <a:ext uri="{28A0092B-C50C-407E-A947-70E740481C1C}">
                <a14:useLocalDpi xmlns:a14="http://schemas.microsoft.com/office/drawing/2010/main"/>
              </a:ext>
            </a:extLst>
          </a:blip>
          <a:stretch/>
        </p:blipFill>
        <p:spPr>
          <a:xfrm>
            <a:off x="7606144" y="5783760"/>
            <a:ext cx="648295" cy="537120"/>
          </a:xfrm>
          <a:prstGeom prst="rect">
            <a:avLst/>
          </a:prstGeom>
          <a:ln w="0">
            <a:noFill/>
          </a:ln>
        </p:spPr>
      </p:pic>
      <p:sp>
        <p:nvSpPr>
          <p:cNvPr id="447" name="Subtitle 2"/>
          <p:cNvSpPr/>
          <p:nvPr/>
        </p:nvSpPr>
        <p:spPr>
          <a:xfrm>
            <a:off x="6759360" y="3095984"/>
            <a:ext cx="2249067" cy="33301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spcBef>
                <a:spcPts val="201"/>
              </a:spcBef>
            </a:pPr>
            <a:r>
              <a:rPr lang="en-US" sz="1000" b="1" strike="noStrike" spc="-1" dirty="0">
                <a:solidFill>
                  <a:srgbClr val="FFFFFF"/>
                </a:solidFill>
                <a:latin typeface="Arial"/>
                <a:ea typeface="SimSun"/>
              </a:rPr>
              <a:t>Registered Charity no. 1166689</a:t>
            </a:r>
            <a:endParaRPr lang="en-GB" sz="1000" b="0" strike="noStrike" spc="-1" dirty="0">
              <a:latin typeface="Arial"/>
            </a:endParaRPr>
          </a:p>
        </p:txBody>
      </p:sp>
      <p:pic>
        <p:nvPicPr>
          <p:cNvPr id="448" name="Picture 1"/>
          <p:cNvPicPr/>
          <p:nvPr/>
        </p:nvPicPr>
        <p:blipFill>
          <a:blip r:embed="rId6"/>
          <a:stretch/>
        </p:blipFill>
        <p:spPr>
          <a:xfrm>
            <a:off x="7146211" y="1485900"/>
            <a:ext cx="1570528" cy="1319564"/>
          </a:xfrm>
          <a:prstGeom prst="rect">
            <a:avLst/>
          </a:prstGeom>
          <a:ln w="0">
            <a:noFill/>
          </a:ln>
        </p:spPr>
      </p:pic>
      <p:sp>
        <p:nvSpPr>
          <p:cNvPr id="449" name="Rectangle 5"/>
          <p:cNvSpPr/>
          <p:nvPr/>
        </p:nvSpPr>
        <p:spPr>
          <a:xfrm>
            <a:off x="7344784" y="3843016"/>
            <a:ext cx="1114920" cy="1161524"/>
          </a:xfrm>
          <a:prstGeom prst="rect">
            <a:avLst/>
          </a:prstGeom>
          <a:blipFill rotWithShape="0">
            <a:blip r:embed="rId7" cstate="screen">
              <a:alphaModFix amt="80000"/>
              <a:extLst>
                <a:ext uri="{28A0092B-C50C-407E-A947-70E740481C1C}">
                  <a14:useLocalDpi xmlns:a14="http://schemas.microsoft.com/office/drawing/2010/main"/>
                </a:ext>
              </a:extLst>
            </a:blip>
            <a:srcRect/>
            <a:stretch/>
          </a:blipFill>
          <a:ln w="9525">
            <a:noFill/>
          </a:ln>
        </p:spPr>
        <p:style>
          <a:lnRef idx="0">
            <a:scrgbClr r="0" g="0" b="0"/>
          </a:lnRef>
          <a:fillRef idx="0">
            <a:scrgbClr r="0" g="0" b="0"/>
          </a:fillRef>
          <a:effectRef idx="0">
            <a:scrgbClr r="0" g="0" b="0"/>
          </a:effectRef>
          <a:fontRef idx="minor"/>
        </p:style>
        <p:txBody>
          <a:bodyPr/>
          <a:lstStyle/>
          <a:p>
            <a:endParaRPr lang="en-GB"/>
          </a:p>
        </p:txBody>
      </p:sp>
      <p:grpSp>
        <p:nvGrpSpPr>
          <p:cNvPr id="4" name="Group 14">
            <a:extLst>
              <a:ext uri="{FF2B5EF4-FFF2-40B4-BE49-F238E27FC236}">
                <a16:creationId xmlns:a16="http://schemas.microsoft.com/office/drawing/2014/main" id="{DEB77315-2146-F93B-D140-C93D09F3732D}"/>
              </a:ext>
            </a:extLst>
          </p:cNvPr>
          <p:cNvGrpSpPr>
            <a:grpSpLocks/>
          </p:cNvGrpSpPr>
          <p:nvPr/>
        </p:nvGrpSpPr>
        <p:grpSpPr bwMode="auto">
          <a:xfrm>
            <a:off x="782638" y="128588"/>
            <a:ext cx="5949950" cy="1246187"/>
            <a:chOff x="916151" y="69601"/>
            <a:chExt cx="5949269" cy="1246307"/>
          </a:xfrm>
        </p:grpSpPr>
        <p:sp>
          <p:nvSpPr>
            <p:cNvPr id="5" name="Rounded Rectangle 15">
              <a:extLst>
                <a:ext uri="{FF2B5EF4-FFF2-40B4-BE49-F238E27FC236}">
                  <a16:creationId xmlns:a16="http://schemas.microsoft.com/office/drawing/2014/main" id="{20E06C2D-DA87-9200-5777-0985CF02E373}"/>
                </a:ext>
              </a:extLst>
            </p:cNvPr>
            <p:cNvSpPr>
              <a:spLocks noChangeArrowheads="1"/>
            </p:cNvSpPr>
            <p:nvPr/>
          </p:nvSpPr>
          <p:spPr bwMode="auto">
            <a:xfrm>
              <a:off x="1681060" y="360613"/>
              <a:ext cx="5184360" cy="664285"/>
            </a:xfrm>
            <a:prstGeom prst="roundRect">
              <a:avLst>
                <a:gd name="adj" fmla="val 16667"/>
              </a:avLst>
            </a:prstGeom>
            <a:solidFill>
              <a:srgbClr val="8C0000"/>
            </a:solidFill>
            <a:ln w="19050"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GB" altLang="en-US" sz="1800"/>
            </a:p>
          </p:txBody>
        </p:sp>
        <p:sp>
          <p:nvSpPr>
            <p:cNvPr id="6" name="TextBox 5">
              <a:extLst>
                <a:ext uri="{FF2B5EF4-FFF2-40B4-BE49-F238E27FC236}">
                  <a16:creationId xmlns:a16="http://schemas.microsoft.com/office/drawing/2014/main" id="{C4E5A2D8-EC2F-8AD2-97EF-F4AA50D47772}"/>
                </a:ext>
              </a:extLst>
            </p:cNvPr>
            <p:cNvSpPr txBox="1"/>
            <p:nvPr/>
          </p:nvSpPr>
          <p:spPr>
            <a:xfrm>
              <a:off x="2162458" y="461923"/>
              <a:ext cx="4702962" cy="461665"/>
            </a:xfrm>
            <a:prstGeom prst="rect">
              <a:avLst/>
            </a:prstGeom>
            <a:noFill/>
            <a:effectLst>
              <a:innerShdw blurRad="63500" dist="50800" dir="2700000">
                <a:schemeClr val="tx1"/>
              </a:innerShdw>
            </a:effectLst>
          </p:spPr>
          <p:txBody>
            <a:bodyPr>
              <a:spAutoFit/>
            </a:bodyPr>
            <a:lstStyle/>
            <a:p>
              <a:pPr>
                <a:defRPr/>
              </a:pPr>
              <a:r>
                <a:rPr lang="en-GB" sz="2400" b="1" dirty="0">
                  <a:solidFill>
                    <a:schemeClr val="bg1"/>
                  </a:solidFill>
                  <a:effectLst>
                    <a:outerShdw blurRad="50800" dist="76200" dir="5400000" algn="t" rotWithShape="0">
                      <a:prstClr val="black">
                        <a:alpha val="85000"/>
                      </a:prstClr>
                    </a:outerShdw>
                  </a:effectLst>
                </a:rPr>
                <a:t>NORTHUMBRIA</a:t>
              </a:r>
              <a:r>
                <a:rPr lang="en-GB" sz="2400" b="1" dirty="0">
                  <a:solidFill>
                    <a:schemeClr val="bg1"/>
                  </a:solidFill>
                </a:rPr>
                <a:t> </a:t>
              </a:r>
              <a:r>
                <a:rPr lang="en-GB" sz="2400" b="1" dirty="0">
                  <a:solidFill>
                    <a:schemeClr val="bg1"/>
                  </a:solidFill>
                  <a:effectLst>
                    <a:outerShdw blurRad="50800" dist="76200" dir="5400000" algn="t" rotWithShape="0">
                      <a:prstClr val="black">
                        <a:alpha val="85000"/>
                      </a:prstClr>
                    </a:outerShdw>
                  </a:effectLst>
                </a:rPr>
                <a:t>BLOODBIKES</a:t>
              </a:r>
            </a:p>
          </p:txBody>
        </p:sp>
        <p:pic>
          <p:nvPicPr>
            <p:cNvPr id="7" name="Picture 17">
              <a:extLst>
                <a:ext uri="{FF2B5EF4-FFF2-40B4-BE49-F238E27FC236}">
                  <a16:creationId xmlns:a16="http://schemas.microsoft.com/office/drawing/2014/main" id="{B58030F1-2184-DD21-E664-960A6D1A30A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16151" y="69601"/>
              <a:ext cx="1246307" cy="124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a:extLst>
              <a:ext uri="{FF2B5EF4-FFF2-40B4-BE49-F238E27FC236}">
                <a16:creationId xmlns:a16="http://schemas.microsoft.com/office/drawing/2014/main" id="{ABD7494D-36BE-3714-90BA-38CECED01785}"/>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414379" y="1513445"/>
            <a:ext cx="5922618" cy="4805401"/>
          </a:xfrm>
          <a:prstGeom prst="rect">
            <a:avLst/>
          </a:prstGeom>
          <a:effectLst>
            <a:softEdge rad="38100"/>
          </a:effectLst>
        </p:spPr>
      </p:pic>
    </p:spTree>
  </p:cSld>
  <p:clrMapOvr>
    <a:masterClrMapping/>
  </p:clrMapOvr>
  <p:transition spd="slow">
    <p:wedge/>
  </p:transition>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45" presetClass="entr" fill="hold" nodeType="withEffect">
                                  <p:stCondLst>
                                    <p:cond delay="0"/>
                                  </p:stCondLst>
                                  <p:childTnLst>
                                    <p:set>
                                      <p:cBhvr>
                                        <p:cTn id="6" dur="1" fill="hold">
                                          <p:stCondLst>
                                            <p:cond delay="0"/>
                                          </p:stCondLst>
                                        </p:cTn>
                                        <p:tgtEl>
                                          <p:spTgt spid="448"/>
                                        </p:tgtEl>
                                        <p:attrNameLst>
                                          <p:attrName>style.visibility</p:attrName>
                                        </p:attrNameLst>
                                      </p:cBhvr>
                                      <p:to>
                                        <p:strVal val="visible"/>
                                      </p:to>
                                    </p:set>
                                    <p:animEffect transition="in" filter="fade">
                                      <p:cBhvr additive="repl">
                                        <p:cTn id="7" dur="2000"/>
                                        <p:tgtEl>
                                          <p:spTgt spid="448"/>
                                        </p:tgtEl>
                                      </p:cBhvr>
                                    </p:animEffect>
                                    <p:anim calcmode="lin" valueType="num">
                                      <p:cBhvr additive="repl">
                                        <p:cTn id="8" dur="2000" fill="hold"/>
                                        <p:tgtEl>
                                          <p:spTgt spid="448"/>
                                        </p:tgtEl>
                                        <p:attrNameLst>
                                          <p:attrName>ppt_w</p:attrName>
                                        </p:attrNameLst>
                                      </p:cBhvr>
                                      <p:tavLst>
                                        <p:tav tm="0" fmla="width*sin(2.5*pi*$)">
                                          <p:val>
                                            <p:fltVal val="0"/>
                                          </p:val>
                                        </p:tav>
                                        <p:tav tm="100000" fmla="width*sin(2.5*pi*$)">
                                          <p:val>
                                            <p:fltVal val="1"/>
                                          </p:val>
                                        </p:tav>
                                      </p:tavLst>
                                    </p:anim>
                                    <p:anim calcmode="lin" valueType="num">
                                      <p:cBhvr additive="repl">
                                        <p:cTn id="9" dur="2000" fill="hold"/>
                                        <p:tgtEl>
                                          <p:spTgt spid="44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53" presetClass="entr" fill="hold" nodeType="afterEffect">
                                  <p:stCondLst>
                                    <p:cond delay="0"/>
                                  </p:stCondLst>
                                  <p:childTnLst>
                                    <p:set>
                                      <p:cBhvr>
                                        <p:cTn id="12" dur="1" fill="hold">
                                          <p:stCondLst>
                                            <p:cond delay="0"/>
                                          </p:stCondLst>
                                        </p:cTn>
                                        <p:tgtEl>
                                          <p:spTgt spid="447"/>
                                        </p:tgtEl>
                                        <p:attrNameLst>
                                          <p:attrName>style.visibility</p:attrName>
                                        </p:attrNameLst>
                                      </p:cBhvr>
                                      <p:to>
                                        <p:strVal val="visible"/>
                                      </p:to>
                                    </p:set>
                                    <p:anim calcmode="lin" valueType="num">
                                      <p:cBhvr additive="repl">
                                        <p:cTn id="13" dur="500" fill="hold"/>
                                        <p:tgtEl>
                                          <p:spTgt spid="447"/>
                                        </p:tgtEl>
                                        <p:attrNameLst>
                                          <p:attrName>ppt_w</p:attrName>
                                        </p:attrNameLst>
                                      </p:cBhvr>
                                      <p:tavLst>
                                        <p:tav tm="0">
                                          <p:val>
                                            <p:fltVal val="0"/>
                                          </p:val>
                                        </p:tav>
                                        <p:tav tm="100000">
                                          <p:val>
                                            <p:strVal val="#ppt_w"/>
                                          </p:val>
                                        </p:tav>
                                      </p:tavLst>
                                    </p:anim>
                                    <p:anim calcmode="lin" valueType="num">
                                      <p:cBhvr additive="repl">
                                        <p:cTn id="14" dur="500" fill="hold"/>
                                        <p:tgtEl>
                                          <p:spTgt spid="447"/>
                                        </p:tgtEl>
                                        <p:attrNameLst>
                                          <p:attrName>ppt_h</p:attrName>
                                        </p:attrNameLst>
                                      </p:cBhvr>
                                      <p:tavLst>
                                        <p:tav tm="0">
                                          <p:val>
                                            <p:fltVal val="0"/>
                                          </p:val>
                                        </p:tav>
                                        <p:tav tm="100000">
                                          <p:val>
                                            <p:strVal val="#ppt_h"/>
                                          </p:val>
                                        </p:tav>
                                      </p:tavLst>
                                    </p:anim>
                                    <p:animEffect transition="in" filter="dissolve">
                                      <p:cBhvr additive="repl">
                                        <p:cTn id="15" dur="500"/>
                                        <p:tgtEl>
                                          <p:spTgt spid="447"/>
                                        </p:tgtEl>
                                      </p:cBhvr>
                                    </p:animEffect>
                                  </p:childTnLst>
                                </p:cTn>
                              </p:par>
                            </p:childTnLst>
                          </p:cTn>
                        </p:par>
                        <p:par>
                          <p:cTn id="16" fill="hold">
                            <p:stCondLst>
                              <p:cond delay="2500"/>
                            </p:stCondLst>
                            <p:childTnLst>
                              <p:par>
                                <p:cTn id="17" presetID="10" presetClass="entr" fill="hold" nodeType="afterEffect">
                                  <p:stCondLst>
                                    <p:cond delay="0"/>
                                  </p:stCondLst>
                                  <p:childTnLst>
                                    <p:set>
                                      <p:cBhvr>
                                        <p:cTn id="18" dur="1" fill="hold">
                                          <p:stCondLst>
                                            <p:cond delay="0"/>
                                          </p:stCondLst>
                                        </p:cTn>
                                        <p:tgtEl>
                                          <p:spTgt spid="449"/>
                                        </p:tgtEl>
                                        <p:attrNameLst>
                                          <p:attrName>style.visibility</p:attrName>
                                        </p:attrNameLst>
                                      </p:cBhvr>
                                      <p:to>
                                        <p:strVal val="visible"/>
                                      </p:to>
                                    </p:set>
                                    <p:animEffect transition="in" filter="fade">
                                      <p:cBhvr additive="repl">
                                        <p:cTn id="19" dur="500"/>
                                        <p:tgtEl>
                                          <p:spTgt spid="449"/>
                                        </p:tgtEl>
                                      </p:cBhvr>
                                    </p:animEffect>
                                  </p:childTnLst>
                                </p:cTn>
                              </p:par>
                            </p:childTnLst>
                          </p:cTn>
                        </p:par>
                        <p:par>
                          <p:cTn id="20" fill="hold">
                            <p:stCondLst>
                              <p:cond delay="3000"/>
                            </p:stCondLst>
                            <p:childTnLst>
                              <p:par>
                                <p:cTn id="21" presetID="10" presetClass="entr" fill="hold" nodeType="afterEffect">
                                  <p:stCondLst>
                                    <p:cond delay="0"/>
                                  </p:stCondLst>
                                  <p:childTnLst>
                                    <p:set>
                                      <p:cBhvr>
                                        <p:cTn id="22" dur="1" fill="hold">
                                          <p:stCondLst>
                                            <p:cond delay="0"/>
                                          </p:stCondLst>
                                        </p:cTn>
                                        <p:tgtEl>
                                          <p:spTgt spid="446"/>
                                        </p:tgtEl>
                                        <p:attrNameLst>
                                          <p:attrName>style.visibility</p:attrName>
                                        </p:attrNameLst>
                                      </p:cBhvr>
                                      <p:to>
                                        <p:strVal val="visible"/>
                                      </p:to>
                                    </p:set>
                                    <p:animEffect transition="in" filter="dissolve">
                                      <p:cBhvr additive="repl">
                                        <p:cTn id="23" dur="500"/>
                                        <p:tgtEl>
                                          <p:spTgt spid="446"/>
                                        </p:tgtEl>
                                      </p:cBhvr>
                                    </p:animEffect>
                                  </p:childTnLst>
                                </p:cTn>
                              </p:par>
                              <p:par>
                                <p:cTn id="24" presetID="10" presetClass="entr" fill="hold" nodeType="withEffect">
                                  <p:stCondLst>
                                    <p:cond delay="0"/>
                                  </p:stCondLst>
                                  <p:childTnLst>
                                    <p:set>
                                      <p:cBhvr>
                                        <p:cTn id="25" dur="1" fill="hold">
                                          <p:stCondLst>
                                            <p:cond delay="0"/>
                                          </p:stCondLst>
                                        </p:cTn>
                                        <p:tgtEl>
                                          <p:spTgt spid="444"/>
                                        </p:tgtEl>
                                        <p:attrNameLst>
                                          <p:attrName>style.visibility</p:attrName>
                                        </p:attrNameLst>
                                      </p:cBhvr>
                                      <p:to>
                                        <p:strVal val="visible"/>
                                      </p:to>
                                    </p:set>
                                    <p:animEffect transition="in" filter="fade">
                                      <p:cBhvr additive="repl">
                                        <p:cTn id="26" dur="500"/>
                                        <p:tgtEl>
                                          <p:spTgt spid="444"/>
                                        </p:tgtEl>
                                      </p:cBhvr>
                                    </p:animEffect>
                                  </p:childTnLst>
                                </p:cTn>
                              </p:par>
                              <p:par>
                                <p:cTn id="27" presetID="10" presetClass="entr" fill="hold" nodeType="withEffect">
                                  <p:stCondLst>
                                    <p:cond delay="0"/>
                                  </p:stCondLst>
                                  <p:childTnLst>
                                    <p:set>
                                      <p:cBhvr>
                                        <p:cTn id="28" dur="1" fill="hold">
                                          <p:stCondLst>
                                            <p:cond delay="0"/>
                                          </p:stCondLst>
                                        </p:cTn>
                                        <p:tgtEl>
                                          <p:spTgt spid="445"/>
                                        </p:tgtEl>
                                        <p:attrNameLst>
                                          <p:attrName>style.visibility</p:attrName>
                                        </p:attrNameLst>
                                      </p:cBhvr>
                                      <p:to>
                                        <p:strVal val="visible"/>
                                      </p:to>
                                    </p:set>
                                    <p:animEffect transition="in" filter="dissolve">
                                      <p:cBhvr additive="repl">
                                        <p:cTn id="29" dur="500"/>
                                        <p:tgtEl>
                                          <p:spTgt spid="445"/>
                                        </p:tgtEl>
                                      </p:cBhvr>
                                    </p:animEffect>
                                  </p:childTnLst>
                                </p:cTn>
                              </p:par>
                            </p:childTnLst>
                          </p:cTn>
                        </p:par>
                        <p:par>
                          <p:cTn id="30" fill="hold">
                            <p:stCondLst>
                              <p:cond delay="3500"/>
                            </p:stCondLst>
                            <p:childTnLst>
                              <p:par>
                                <p:cTn id="31" presetID="53" presetClass="entr" fill="hold" nodeType="afterEffect">
                                  <p:stCondLst>
                                    <p:cond delay="0"/>
                                  </p:stCondLst>
                                  <p:childTnLst>
                                    <p:set>
                                      <p:cBhvr>
                                        <p:cTn id="32" dur="1" fill="hold">
                                          <p:stCondLst>
                                            <p:cond delay="0"/>
                                          </p:stCondLst>
                                        </p:cTn>
                                        <p:tgtEl>
                                          <p:spTgt spid="443"/>
                                        </p:tgtEl>
                                        <p:attrNameLst>
                                          <p:attrName>style.visibility</p:attrName>
                                        </p:attrNameLst>
                                      </p:cBhvr>
                                      <p:to>
                                        <p:strVal val="visible"/>
                                      </p:to>
                                    </p:set>
                                    <p:anim calcmode="lin" valueType="num">
                                      <p:cBhvr additive="repl">
                                        <p:cTn id="33" dur="500" fill="hold"/>
                                        <p:tgtEl>
                                          <p:spTgt spid="443"/>
                                        </p:tgtEl>
                                        <p:attrNameLst>
                                          <p:attrName>ppt_w</p:attrName>
                                        </p:attrNameLst>
                                      </p:cBhvr>
                                      <p:tavLst>
                                        <p:tav tm="0">
                                          <p:val>
                                            <p:fltVal val="0"/>
                                          </p:val>
                                        </p:tav>
                                        <p:tav tm="100000">
                                          <p:val>
                                            <p:strVal val="#ppt_w"/>
                                          </p:val>
                                        </p:tav>
                                      </p:tavLst>
                                    </p:anim>
                                    <p:anim calcmode="lin" valueType="num">
                                      <p:cBhvr additive="repl">
                                        <p:cTn id="34" dur="500" fill="hold"/>
                                        <p:tgtEl>
                                          <p:spTgt spid="443"/>
                                        </p:tgtEl>
                                        <p:attrNameLst>
                                          <p:attrName>ppt_h</p:attrName>
                                        </p:attrNameLst>
                                      </p:cBhvr>
                                      <p:tavLst>
                                        <p:tav tm="0">
                                          <p:val>
                                            <p:fltVal val="0"/>
                                          </p:val>
                                        </p:tav>
                                        <p:tav tm="100000">
                                          <p:val>
                                            <p:strVal val="#ppt_h"/>
                                          </p:val>
                                        </p:tav>
                                      </p:tavLst>
                                    </p:anim>
                                    <p:animEffect transition="in" filter="dissolve">
                                      <p:cBhvr additive="repl">
                                        <p:cTn id="35" dur="500"/>
                                        <p:tgtEl>
                                          <p:spTgt spid="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8577002-8BDA-F833-9628-EF9973C4A2A5}"/>
            </a:ext>
          </a:extLst>
        </p:cNvPr>
        <p:cNvGrpSpPr/>
        <p:nvPr/>
      </p:nvGrpSpPr>
      <p:grpSpPr>
        <a:xfrm>
          <a:off x="0" y="0"/>
          <a:ext cx="0" cy="0"/>
          <a:chOff x="0" y="0"/>
          <a:chExt cx="0" cy="0"/>
        </a:xfrm>
      </p:grpSpPr>
      <p:sp>
        <p:nvSpPr>
          <p:cNvPr id="441" name="PlaceHolder 1">
            <a:extLst>
              <a:ext uri="{FF2B5EF4-FFF2-40B4-BE49-F238E27FC236}">
                <a16:creationId xmlns:a16="http://schemas.microsoft.com/office/drawing/2014/main" id="{0D9A3183-8CA8-AC34-5FBF-22D29A6573DA}"/>
              </a:ext>
            </a:extLst>
          </p:cNvPr>
          <p:cNvSpPr>
            <a:spLocks noGrp="1"/>
          </p:cNvSpPr>
          <p:nvPr>
            <p:ph type="title"/>
          </p:nvPr>
        </p:nvSpPr>
        <p:spPr>
          <a:xfrm>
            <a:off x="1143000" y="1122480"/>
            <a:ext cx="6857640" cy="2387160"/>
          </a:xfrm>
          <a:prstGeom prst="rect">
            <a:avLst/>
          </a:prstGeom>
          <a:noFill/>
          <a:ln w="0">
            <a:noFill/>
          </a:ln>
        </p:spPr>
        <p:txBody>
          <a:bodyPr numCol="1" spcCol="0" anchor="b">
            <a:noAutofit/>
          </a:bodyPr>
          <a:lstStyle/>
          <a:p>
            <a:pPr algn="ctr">
              <a:lnSpc>
                <a:spcPct val="100000"/>
              </a:lnSpc>
            </a:pPr>
            <a:r>
              <a:rPr lang="en-GB" sz="6000" b="0" strike="noStrike" spc="-1">
                <a:solidFill>
                  <a:srgbClr val="000000"/>
                </a:solidFill>
                <a:latin typeface="Arial"/>
              </a:rPr>
              <a:t>Closing Slide</a:t>
            </a:r>
          </a:p>
        </p:txBody>
      </p:sp>
      <p:pic>
        <p:nvPicPr>
          <p:cNvPr id="442" name="Picture 11">
            <a:extLst>
              <a:ext uri="{FF2B5EF4-FFF2-40B4-BE49-F238E27FC236}">
                <a16:creationId xmlns:a16="http://schemas.microsoft.com/office/drawing/2014/main" id="{C8A718A6-6EC7-7132-669B-75B2C59D2874}"/>
              </a:ext>
            </a:extLst>
          </p:cNvPr>
          <p:cNvPicPr/>
          <p:nvPr/>
        </p:nvPicPr>
        <p:blipFill>
          <a:blip r:embed="rId3"/>
          <a:stretch/>
        </p:blipFill>
        <p:spPr>
          <a:xfrm>
            <a:off x="-147600" y="3240"/>
            <a:ext cx="10302480" cy="6854400"/>
          </a:xfrm>
          <a:prstGeom prst="rect">
            <a:avLst/>
          </a:prstGeom>
          <a:ln w="0">
            <a:noFill/>
          </a:ln>
        </p:spPr>
      </p:pic>
      <p:sp>
        <p:nvSpPr>
          <p:cNvPr id="443" name="Subtitle 2">
            <a:extLst>
              <a:ext uri="{FF2B5EF4-FFF2-40B4-BE49-F238E27FC236}">
                <a16:creationId xmlns:a16="http://schemas.microsoft.com/office/drawing/2014/main" id="{56FB67B8-9F64-48BD-3B37-FB2BF46F990E}"/>
              </a:ext>
            </a:extLst>
          </p:cNvPr>
          <p:cNvSpPr/>
          <p:nvPr/>
        </p:nvSpPr>
        <p:spPr>
          <a:xfrm>
            <a:off x="5867280" y="6332400"/>
            <a:ext cx="3673080" cy="2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spcBef>
                <a:spcPts val="241"/>
              </a:spcBef>
            </a:pPr>
            <a:r>
              <a:rPr lang="en-US" sz="1200" b="1" strike="noStrike" spc="-1">
                <a:solidFill>
                  <a:srgbClr val="FFFFFF"/>
                </a:solidFill>
                <a:latin typeface="Arial"/>
                <a:ea typeface="SimSun"/>
              </a:rPr>
              <a:t>www.northumbriabloodbikes.org.uk</a:t>
            </a:r>
            <a:endParaRPr lang="en-GB" sz="1200" b="0" strike="noStrike" spc="-1">
              <a:latin typeface="Arial"/>
            </a:endParaRPr>
          </a:p>
        </p:txBody>
      </p:sp>
      <p:pic>
        <p:nvPicPr>
          <p:cNvPr id="444" name="Picture 7">
            <a:extLst>
              <a:ext uri="{FF2B5EF4-FFF2-40B4-BE49-F238E27FC236}">
                <a16:creationId xmlns:a16="http://schemas.microsoft.com/office/drawing/2014/main" id="{2A73AB3B-E700-BCBD-F44C-8FC4E377DDB1}"/>
              </a:ext>
            </a:extLst>
          </p:cNvPr>
          <p:cNvPicPr/>
          <p:nvPr/>
        </p:nvPicPr>
        <p:blipFill>
          <a:blip r:embed="rId4" cstate="screen">
            <a:extLst>
              <a:ext uri="{28A0092B-C50C-407E-A947-70E740481C1C}">
                <a14:useLocalDpi xmlns:a14="http://schemas.microsoft.com/office/drawing/2010/main"/>
              </a:ext>
            </a:extLst>
          </a:blip>
          <a:stretch/>
        </p:blipFill>
        <p:spPr>
          <a:xfrm>
            <a:off x="6537240" y="5553000"/>
            <a:ext cx="759960" cy="761760"/>
          </a:xfrm>
          <a:prstGeom prst="rect">
            <a:avLst/>
          </a:prstGeom>
          <a:ln w="0">
            <a:noFill/>
          </a:ln>
        </p:spPr>
      </p:pic>
      <p:pic>
        <p:nvPicPr>
          <p:cNvPr id="445" name="Picture 8">
            <a:extLst>
              <a:ext uri="{FF2B5EF4-FFF2-40B4-BE49-F238E27FC236}">
                <a16:creationId xmlns:a16="http://schemas.microsoft.com/office/drawing/2014/main" id="{E9B3E6FC-6417-8673-C304-004B27FD7BBF}"/>
              </a:ext>
            </a:extLst>
          </p:cNvPr>
          <p:cNvPicPr/>
          <p:nvPr/>
        </p:nvPicPr>
        <p:blipFill>
          <a:blip r:embed="rId5" cstate="screen">
            <a:extLst>
              <a:ext uri="{28A0092B-C50C-407E-A947-70E740481C1C}">
                <a14:useLocalDpi xmlns:a14="http://schemas.microsoft.com/office/drawing/2010/main"/>
              </a:ext>
            </a:extLst>
          </a:blip>
          <a:stretch/>
        </p:blipFill>
        <p:spPr>
          <a:xfrm>
            <a:off x="8327520" y="5553000"/>
            <a:ext cx="780480" cy="779040"/>
          </a:xfrm>
          <a:prstGeom prst="rect">
            <a:avLst/>
          </a:prstGeom>
          <a:ln w="0">
            <a:noFill/>
          </a:ln>
        </p:spPr>
      </p:pic>
      <p:pic>
        <p:nvPicPr>
          <p:cNvPr id="446" name="Picture 9">
            <a:extLst>
              <a:ext uri="{FF2B5EF4-FFF2-40B4-BE49-F238E27FC236}">
                <a16:creationId xmlns:a16="http://schemas.microsoft.com/office/drawing/2014/main" id="{EB020AE3-0089-6C84-420D-21669072C7E1}"/>
              </a:ext>
            </a:extLst>
          </p:cNvPr>
          <p:cNvPicPr/>
          <p:nvPr/>
        </p:nvPicPr>
        <p:blipFill>
          <a:blip r:embed="rId6" cstate="screen">
            <a:extLst>
              <a:ext uri="{28A0092B-C50C-407E-A947-70E740481C1C}">
                <a14:useLocalDpi xmlns:a14="http://schemas.microsoft.com/office/drawing/2010/main"/>
              </a:ext>
            </a:extLst>
          </a:blip>
          <a:stretch/>
        </p:blipFill>
        <p:spPr>
          <a:xfrm>
            <a:off x="7465680" y="5530680"/>
            <a:ext cx="788760" cy="790200"/>
          </a:xfrm>
          <a:prstGeom prst="rect">
            <a:avLst/>
          </a:prstGeom>
          <a:ln w="0">
            <a:noFill/>
          </a:ln>
        </p:spPr>
      </p:pic>
      <p:sp>
        <p:nvSpPr>
          <p:cNvPr id="447" name="Subtitle 2">
            <a:extLst>
              <a:ext uri="{FF2B5EF4-FFF2-40B4-BE49-F238E27FC236}">
                <a16:creationId xmlns:a16="http://schemas.microsoft.com/office/drawing/2014/main" id="{FD98E333-952E-E1B4-09DE-D19D7E6700EA}"/>
              </a:ext>
            </a:extLst>
          </p:cNvPr>
          <p:cNvSpPr/>
          <p:nvPr/>
        </p:nvSpPr>
        <p:spPr>
          <a:xfrm>
            <a:off x="6635160" y="2400480"/>
            <a:ext cx="2449080" cy="39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spcBef>
                <a:spcPts val="201"/>
              </a:spcBef>
            </a:pPr>
            <a:r>
              <a:rPr lang="en-US" sz="1000" b="1" strike="noStrike" spc="-1">
                <a:solidFill>
                  <a:srgbClr val="FFFFFF"/>
                </a:solidFill>
                <a:latin typeface="Arial"/>
                <a:ea typeface="SimSun"/>
              </a:rPr>
              <a:t>Registered Charity no. 1166689</a:t>
            </a:r>
            <a:endParaRPr lang="en-GB" sz="1000" b="0" strike="noStrike" spc="-1">
              <a:latin typeface="Arial"/>
            </a:endParaRPr>
          </a:p>
        </p:txBody>
      </p:sp>
      <p:pic>
        <p:nvPicPr>
          <p:cNvPr id="448" name="Picture 1">
            <a:extLst>
              <a:ext uri="{FF2B5EF4-FFF2-40B4-BE49-F238E27FC236}">
                <a16:creationId xmlns:a16="http://schemas.microsoft.com/office/drawing/2014/main" id="{3A97478B-6CEE-1F4D-26C4-234A5194CF51}"/>
              </a:ext>
            </a:extLst>
          </p:cNvPr>
          <p:cNvPicPr/>
          <p:nvPr/>
        </p:nvPicPr>
        <p:blipFill>
          <a:blip r:embed="rId7"/>
          <a:stretch/>
        </p:blipFill>
        <p:spPr>
          <a:xfrm>
            <a:off x="6759360" y="199080"/>
            <a:ext cx="2201040" cy="2201040"/>
          </a:xfrm>
          <a:prstGeom prst="rect">
            <a:avLst/>
          </a:prstGeom>
          <a:ln w="0">
            <a:noFill/>
          </a:ln>
        </p:spPr>
      </p:pic>
      <p:sp>
        <p:nvSpPr>
          <p:cNvPr id="449" name="Rectangle 5">
            <a:extLst>
              <a:ext uri="{FF2B5EF4-FFF2-40B4-BE49-F238E27FC236}">
                <a16:creationId xmlns:a16="http://schemas.microsoft.com/office/drawing/2014/main" id="{55621E00-D3A6-0926-66E2-DCDF934843CC}"/>
              </a:ext>
            </a:extLst>
          </p:cNvPr>
          <p:cNvSpPr/>
          <p:nvPr/>
        </p:nvSpPr>
        <p:spPr>
          <a:xfrm>
            <a:off x="6885720" y="3175920"/>
            <a:ext cx="1948680" cy="1830240"/>
          </a:xfrm>
          <a:prstGeom prst="rect">
            <a:avLst/>
          </a:prstGeom>
          <a:blipFill rotWithShape="0">
            <a:blip r:embed="rId8" cstate="screen">
              <a:alphaModFix amt="80000"/>
              <a:extLst>
                <a:ext uri="{28A0092B-C50C-407E-A947-70E740481C1C}">
                  <a14:useLocalDpi xmlns:a14="http://schemas.microsoft.com/office/drawing/2010/main"/>
                </a:ext>
              </a:extLst>
            </a:blip>
            <a:srcRect/>
            <a:stretch/>
          </a:blipFill>
          <a:ln w="9525">
            <a:noFill/>
          </a:ln>
        </p:spPr>
        <p:style>
          <a:lnRef idx="0">
            <a:scrgbClr r="0" g="0" b="0"/>
          </a:lnRef>
          <a:fillRef idx="0">
            <a:scrgbClr r="0" g="0" b="0"/>
          </a:fillRef>
          <a:effectRef idx="0">
            <a:scrgbClr r="0" g="0" b="0"/>
          </a:effectRef>
          <a:fontRef idx="minor"/>
        </p:style>
        <p:txBody>
          <a:bodyPr/>
          <a:lstStyle/>
          <a:p>
            <a:endParaRPr lang="en-GB"/>
          </a:p>
        </p:txBody>
      </p:sp>
    </p:spTree>
    <p:extLst>
      <p:ext uri="{BB962C8B-B14F-4D97-AF65-F5344CB8AC3E}">
        <p14:creationId xmlns:p14="http://schemas.microsoft.com/office/powerpoint/2010/main" val="840720442"/>
      </p:ext>
    </p:extLst>
  </p:cSld>
  <p:clrMapOvr>
    <a:masterClrMapping/>
  </p:clrMapOvr>
  <p:transition spd="slow">
    <p:wedge/>
  </p:transition>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45" presetClass="entr" fill="hold" nodeType="withEffect">
                                  <p:stCondLst>
                                    <p:cond delay="0"/>
                                  </p:stCondLst>
                                  <p:childTnLst>
                                    <p:set>
                                      <p:cBhvr>
                                        <p:cTn id="6" dur="1" fill="hold">
                                          <p:stCondLst>
                                            <p:cond delay="0"/>
                                          </p:stCondLst>
                                        </p:cTn>
                                        <p:tgtEl>
                                          <p:spTgt spid="448"/>
                                        </p:tgtEl>
                                        <p:attrNameLst>
                                          <p:attrName>style.visibility</p:attrName>
                                        </p:attrNameLst>
                                      </p:cBhvr>
                                      <p:to>
                                        <p:strVal val="visible"/>
                                      </p:to>
                                    </p:set>
                                    <p:animEffect transition="in" filter="fade">
                                      <p:cBhvr additive="repl">
                                        <p:cTn id="7" dur="2000"/>
                                        <p:tgtEl>
                                          <p:spTgt spid="448"/>
                                        </p:tgtEl>
                                      </p:cBhvr>
                                    </p:animEffect>
                                    <p:anim calcmode="lin" valueType="num">
                                      <p:cBhvr additive="repl">
                                        <p:cTn id="8" dur="2000" fill="hold"/>
                                        <p:tgtEl>
                                          <p:spTgt spid="448"/>
                                        </p:tgtEl>
                                        <p:attrNameLst>
                                          <p:attrName>ppt_w</p:attrName>
                                        </p:attrNameLst>
                                      </p:cBhvr>
                                      <p:tavLst>
                                        <p:tav tm="0" fmla="width*sin(2.5*pi*$)">
                                          <p:val>
                                            <p:fltVal val="0"/>
                                          </p:val>
                                        </p:tav>
                                        <p:tav tm="100000" fmla="width*sin(2.5*pi*$)">
                                          <p:val>
                                            <p:fltVal val="1"/>
                                          </p:val>
                                        </p:tav>
                                      </p:tavLst>
                                    </p:anim>
                                    <p:anim calcmode="lin" valueType="num">
                                      <p:cBhvr additive="repl">
                                        <p:cTn id="9" dur="2000" fill="hold"/>
                                        <p:tgtEl>
                                          <p:spTgt spid="44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53" presetClass="entr" fill="hold" nodeType="afterEffect">
                                  <p:stCondLst>
                                    <p:cond delay="0"/>
                                  </p:stCondLst>
                                  <p:childTnLst>
                                    <p:set>
                                      <p:cBhvr>
                                        <p:cTn id="12" dur="1" fill="hold">
                                          <p:stCondLst>
                                            <p:cond delay="0"/>
                                          </p:stCondLst>
                                        </p:cTn>
                                        <p:tgtEl>
                                          <p:spTgt spid="447"/>
                                        </p:tgtEl>
                                        <p:attrNameLst>
                                          <p:attrName>style.visibility</p:attrName>
                                        </p:attrNameLst>
                                      </p:cBhvr>
                                      <p:to>
                                        <p:strVal val="visible"/>
                                      </p:to>
                                    </p:set>
                                    <p:anim calcmode="lin" valueType="num">
                                      <p:cBhvr additive="repl">
                                        <p:cTn id="13" dur="500" fill="hold"/>
                                        <p:tgtEl>
                                          <p:spTgt spid="447"/>
                                        </p:tgtEl>
                                        <p:attrNameLst>
                                          <p:attrName>ppt_w</p:attrName>
                                        </p:attrNameLst>
                                      </p:cBhvr>
                                      <p:tavLst>
                                        <p:tav tm="0">
                                          <p:val>
                                            <p:fltVal val="0"/>
                                          </p:val>
                                        </p:tav>
                                        <p:tav tm="100000">
                                          <p:val>
                                            <p:strVal val="#ppt_w"/>
                                          </p:val>
                                        </p:tav>
                                      </p:tavLst>
                                    </p:anim>
                                    <p:anim calcmode="lin" valueType="num">
                                      <p:cBhvr additive="repl">
                                        <p:cTn id="14" dur="500" fill="hold"/>
                                        <p:tgtEl>
                                          <p:spTgt spid="447"/>
                                        </p:tgtEl>
                                        <p:attrNameLst>
                                          <p:attrName>ppt_h</p:attrName>
                                        </p:attrNameLst>
                                      </p:cBhvr>
                                      <p:tavLst>
                                        <p:tav tm="0">
                                          <p:val>
                                            <p:fltVal val="0"/>
                                          </p:val>
                                        </p:tav>
                                        <p:tav tm="100000">
                                          <p:val>
                                            <p:strVal val="#ppt_h"/>
                                          </p:val>
                                        </p:tav>
                                      </p:tavLst>
                                    </p:anim>
                                    <p:animEffect transition="in" filter="dissolve">
                                      <p:cBhvr additive="repl">
                                        <p:cTn id="15" dur="500"/>
                                        <p:tgtEl>
                                          <p:spTgt spid="447"/>
                                        </p:tgtEl>
                                      </p:cBhvr>
                                    </p:animEffect>
                                  </p:childTnLst>
                                </p:cTn>
                              </p:par>
                            </p:childTnLst>
                          </p:cTn>
                        </p:par>
                        <p:par>
                          <p:cTn id="16" fill="hold">
                            <p:stCondLst>
                              <p:cond delay="2500"/>
                            </p:stCondLst>
                            <p:childTnLst>
                              <p:par>
                                <p:cTn id="17" presetID="10" presetClass="entr" fill="hold" nodeType="afterEffect">
                                  <p:stCondLst>
                                    <p:cond delay="0"/>
                                  </p:stCondLst>
                                  <p:childTnLst>
                                    <p:set>
                                      <p:cBhvr>
                                        <p:cTn id="18" dur="1" fill="hold">
                                          <p:stCondLst>
                                            <p:cond delay="0"/>
                                          </p:stCondLst>
                                        </p:cTn>
                                        <p:tgtEl>
                                          <p:spTgt spid="449"/>
                                        </p:tgtEl>
                                        <p:attrNameLst>
                                          <p:attrName>style.visibility</p:attrName>
                                        </p:attrNameLst>
                                      </p:cBhvr>
                                      <p:to>
                                        <p:strVal val="visible"/>
                                      </p:to>
                                    </p:set>
                                    <p:animEffect transition="in" filter="fade">
                                      <p:cBhvr additive="repl">
                                        <p:cTn id="19" dur="500"/>
                                        <p:tgtEl>
                                          <p:spTgt spid="449"/>
                                        </p:tgtEl>
                                      </p:cBhvr>
                                    </p:animEffect>
                                  </p:childTnLst>
                                </p:cTn>
                              </p:par>
                            </p:childTnLst>
                          </p:cTn>
                        </p:par>
                        <p:par>
                          <p:cTn id="20" fill="hold">
                            <p:stCondLst>
                              <p:cond delay="3000"/>
                            </p:stCondLst>
                            <p:childTnLst>
                              <p:par>
                                <p:cTn id="21" presetID="10" presetClass="entr" fill="hold" nodeType="afterEffect">
                                  <p:stCondLst>
                                    <p:cond delay="0"/>
                                  </p:stCondLst>
                                  <p:childTnLst>
                                    <p:set>
                                      <p:cBhvr>
                                        <p:cTn id="22" dur="1" fill="hold">
                                          <p:stCondLst>
                                            <p:cond delay="0"/>
                                          </p:stCondLst>
                                        </p:cTn>
                                        <p:tgtEl>
                                          <p:spTgt spid="446"/>
                                        </p:tgtEl>
                                        <p:attrNameLst>
                                          <p:attrName>style.visibility</p:attrName>
                                        </p:attrNameLst>
                                      </p:cBhvr>
                                      <p:to>
                                        <p:strVal val="visible"/>
                                      </p:to>
                                    </p:set>
                                    <p:animEffect transition="in" filter="dissolve">
                                      <p:cBhvr additive="repl">
                                        <p:cTn id="23" dur="500"/>
                                        <p:tgtEl>
                                          <p:spTgt spid="446"/>
                                        </p:tgtEl>
                                      </p:cBhvr>
                                    </p:animEffect>
                                  </p:childTnLst>
                                </p:cTn>
                              </p:par>
                              <p:par>
                                <p:cTn id="24" presetID="10" presetClass="entr" fill="hold" nodeType="withEffect">
                                  <p:stCondLst>
                                    <p:cond delay="0"/>
                                  </p:stCondLst>
                                  <p:childTnLst>
                                    <p:set>
                                      <p:cBhvr>
                                        <p:cTn id="25" dur="1" fill="hold">
                                          <p:stCondLst>
                                            <p:cond delay="0"/>
                                          </p:stCondLst>
                                        </p:cTn>
                                        <p:tgtEl>
                                          <p:spTgt spid="444"/>
                                        </p:tgtEl>
                                        <p:attrNameLst>
                                          <p:attrName>style.visibility</p:attrName>
                                        </p:attrNameLst>
                                      </p:cBhvr>
                                      <p:to>
                                        <p:strVal val="visible"/>
                                      </p:to>
                                    </p:set>
                                    <p:animEffect transition="in" filter="fade">
                                      <p:cBhvr additive="repl">
                                        <p:cTn id="26" dur="500"/>
                                        <p:tgtEl>
                                          <p:spTgt spid="444"/>
                                        </p:tgtEl>
                                      </p:cBhvr>
                                    </p:animEffect>
                                  </p:childTnLst>
                                </p:cTn>
                              </p:par>
                              <p:par>
                                <p:cTn id="27" presetID="10" presetClass="entr" fill="hold" nodeType="withEffect">
                                  <p:stCondLst>
                                    <p:cond delay="0"/>
                                  </p:stCondLst>
                                  <p:childTnLst>
                                    <p:set>
                                      <p:cBhvr>
                                        <p:cTn id="28" dur="1" fill="hold">
                                          <p:stCondLst>
                                            <p:cond delay="0"/>
                                          </p:stCondLst>
                                        </p:cTn>
                                        <p:tgtEl>
                                          <p:spTgt spid="445"/>
                                        </p:tgtEl>
                                        <p:attrNameLst>
                                          <p:attrName>style.visibility</p:attrName>
                                        </p:attrNameLst>
                                      </p:cBhvr>
                                      <p:to>
                                        <p:strVal val="visible"/>
                                      </p:to>
                                    </p:set>
                                    <p:animEffect transition="in" filter="dissolve">
                                      <p:cBhvr additive="repl">
                                        <p:cTn id="29" dur="500"/>
                                        <p:tgtEl>
                                          <p:spTgt spid="445"/>
                                        </p:tgtEl>
                                      </p:cBhvr>
                                    </p:animEffect>
                                  </p:childTnLst>
                                </p:cTn>
                              </p:par>
                            </p:childTnLst>
                          </p:cTn>
                        </p:par>
                        <p:par>
                          <p:cTn id="30" fill="hold">
                            <p:stCondLst>
                              <p:cond delay="3500"/>
                            </p:stCondLst>
                            <p:childTnLst>
                              <p:par>
                                <p:cTn id="31" presetID="53" presetClass="entr" fill="hold" nodeType="afterEffect">
                                  <p:stCondLst>
                                    <p:cond delay="0"/>
                                  </p:stCondLst>
                                  <p:childTnLst>
                                    <p:set>
                                      <p:cBhvr>
                                        <p:cTn id="32" dur="1" fill="hold">
                                          <p:stCondLst>
                                            <p:cond delay="0"/>
                                          </p:stCondLst>
                                        </p:cTn>
                                        <p:tgtEl>
                                          <p:spTgt spid="443"/>
                                        </p:tgtEl>
                                        <p:attrNameLst>
                                          <p:attrName>style.visibility</p:attrName>
                                        </p:attrNameLst>
                                      </p:cBhvr>
                                      <p:to>
                                        <p:strVal val="visible"/>
                                      </p:to>
                                    </p:set>
                                    <p:anim calcmode="lin" valueType="num">
                                      <p:cBhvr additive="repl">
                                        <p:cTn id="33" dur="500" fill="hold"/>
                                        <p:tgtEl>
                                          <p:spTgt spid="443"/>
                                        </p:tgtEl>
                                        <p:attrNameLst>
                                          <p:attrName>ppt_w</p:attrName>
                                        </p:attrNameLst>
                                      </p:cBhvr>
                                      <p:tavLst>
                                        <p:tav tm="0">
                                          <p:val>
                                            <p:fltVal val="0"/>
                                          </p:val>
                                        </p:tav>
                                        <p:tav tm="100000">
                                          <p:val>
                                            <p:strVal val="#ppt_w"/>
                                          </p:val>
                                        </p:tav>
                                      </p:tavLst>
                                    </p:anim>
                                    <p:anim calcmode="lin" valueType="num">
                                      <p:cBhvr additive="repl">
                                        <p:cTn id="34" dur="500" fill="hold"/>
                                        <p:tgtEl>
                                          <p:spTgt spid="443"/>
                                        </p:tgtEl>
                                        <p:attrNameLst>
                                          <p:attrName>ppt_h</p:attrName>
                                        </p:attrNameLst>
                                      </p:cBhvr>
                                      <p:tavLst>
                                        <p:tav tm="0">
                                          <p:val>
                                            <p:fltVal val="0"/>
                                          </p:val>
                                        </p:tav>
                                        <p:tav tm="100000">
                                          <p:val>
                                            <p:strVal val="#ppt_h"/>
                                          </p:val>
                                        </p:tav>
                                      </p:tavLst>
                                    </p:anim>
                                    <p:animEffect transition="in" filter="dissolve">
                                      <p:cBhvr additive="repl">
                                        <p:cTn id="35" dur="500"/>
                                        <p:tgtEl>
                                          <p:spTgt spid="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7" name="TextBox 1"/>
          <p:cNvSpPr/>
          <p:nvPr/>
        </p:nvSpPr>
        <p:spPr>
          <a:xfrm>
            <a:off x="252000" y="217745"/>
            <a:ext cx="8083891" cy="119887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n-GB" sz="1800" b="0" strike="noStrike" spc="-1" dirty="0">
                <a:solidFill>
                  <a:srgbClr val="FFFFFF"/>
                </a:solidFill>
                <a:latin typeface="Calibri" panose="020F0502020204030204" pitchFamily="34" charset="0"/>
                <a:ea typeface="Calibri" panose="020F0502020204030204" pitchFamily="34" charset="0"/>
                <a:cs typeface="Calibri" panose="020F0502020204030204" pitchFamily="34" charset="0"/>
              </a:rPr>
              <a:t>A Quiz …</a:t>
            </a:r>
            <a:br>
              <a:rPr lang="en-GB" sz="1800" b="0" strike="noStrike" spc="-1" dirty="0">
                <a:solidFill>
                  <a:srgbClr val="FFFFFF"/>
                </a:solidFill>
                <a:latin typeface="Calibri" panose="020F0502020204030204" pitchFamily="34" charset="0"/>
                <a:ea typeface="Calibri" panose="020F0502020204030204" pitchFamily="34" charset="0"/>
                <a:cs typeface="Calibri" panose="020F0502020204030204" pitchFamily="34" charset="0"/>
              </a:rPr>
            </a:br>
            <a:br>
              <a:rPr lang="en-GB" sz="1800" b="0" strike="noStrike" spc="-1" dirty="0">
                <a:solidFill>
                  <a:srgbClr val="FFFFFF"/>
                </a:solidFill>
                <a:latin typeface="Arial"/>
                <a:ea typeface="SimSun"/>
              </a:rPr>
            </a:br>
            <a:r>
              <a:rPr lang="en-GB" b="0" strike="noStrike" spc="-1" dirty="0">
                <a:solidFill>
                  <a:srgbClr val="FFFFFF"/>
                </a:solidFill>
                <a:latin typeface="Calibri" panose="020F0502020204030204" pitchFamily="34" charset="0"/>
                <a:ea typeface="Calibri" panose="020F0502020204030204" pitchFamily="34" charset="0"/>
                <a:cs typeface="Calibri" panose="020F0502020204030204" pitchFamily="34" charset="0"/>
              </a:rPr>
              <a:t>Imagine it is ‘out of hours’, a patient urgently requires a blood transfusion but the hospital has run out of the specific blood type required.  Who do they call?</a:t>
            </a:r>
            <a:endParaRPr lang="en-GB" b="0" strike="noStrike" spc="-1" dirty="0">
              <a:latin typeface="Calibri" panose="020F0502020204030204" pitchFamily="34" charset="0"/>
              <a:ea typeface="Calibri" panose="020F0502020204030204" pitchFamily="34" charset="0"/>
              <a:cs typeface="Calibri" panose="020F0502020204030204" pitchFamily="34" charset="0"/>
            </a:endParaRPr>
          </a:p>
        </p:txBody>
      </p:sp>
      <p:pic>
        <p:nvPicPr>
          <p:cNvPr id="172" name="Picture 6"/>
          <p:cNvPicPr/>
          <p:nvPr/>
        </p:nvPicPr>
        <p:blipFill>
          <a:blip r:embed="rId3"/>
          <a:stretch/>
        </p:blipFill>
        <p:spPr>
          <a:xfrm>
            <a:off x="1475640" y="3933000"/>
            <a:ext cx="3239640" cy="1937520"/>
          </a:xfrm>
          <a:prstGeom prst="rect">
            <a:avLst/>
          </a:prstGeom>
          <a:ln w="0">
            <a:noFill/>
          </a:ln>
        </p:spPr>
      </p:pic>
      <p:pic>
        <p:nvPicPr>
          <p:cNvPr id="173" name="Picture 7"/>
          <p:cNvPicPr/>
          <p:nvPr/>
        </p:nvPicPr>
        <p:blipFill>
          <a:blip r:embed="rId4"/>
          <a:stretch/>
        </p:blipFill>
        <p:spPr>
          <a:xfrm>
            <a:off x="5505480" y="1097640"/>
            <a:ext cx="3263760" cy="1937520"/>
          </a:xfrm>
          <a:prstGeom prst="rect">
            <a:avLst/>
          </a:prstGeom>
          <a:ln w="0">
            <a:noFill/>
          </a:ln>
        </p:spPr>
      </p:pic>
      <p:pic>
        <p:nvPicPr>
          <p:cNvPr id="174" name="Picture 8"/>
          <p:cNvPicPr/>
          <p:nvPr/>
        </p:nvPicPr>
        <p:blipFill>
          <a:blip r:embed="rId5"/>
          <a:stretch/>
        </p:blipFill>
        <p:spPr>
          <a:xfrm>
            <a:off x="1475640" y="1096200"/>
            <a:ext cx="3239640" cy="1937520"/>
          </a:xfrm>
          <a:prstGeom prst="rect">
            <a:avLst/>
          </a:prstGeom>
          <a:ln w="0">
            <a:noFill/>
          </a:ln>
        </p:spPr>
      </p:pic>
      <p:pic>
        <p:nvPicPr>
          <p:cNvPr id="175" name="Picture 10"/>
          <p:cNvPicPr/>
          <p:nvPr/>
        </p:nvPicPr>
        <p:blipFill>
          <a:blip r:embed="rId6"/>
          <a:stretch/>
        </p:blipFill>
        <p:spPr>
          <a:xfrm>
            <a:off x="5505480" y="3597720"/>
            <a:ext cx="3294360" cy="1937520"/>
          </a:xfrm>
          <a:prstGeom prst="rect">
            <a:avLst/>
          </a:prstGeom>
          <a:ln w="0">
            <a:noFill/>
          </a:ln>
        </p:spPr>
      </p:pic>
      <p:sp>
        <p:nvSpPr>
          <p:cNvPr id="176" name="TextBox 11"/>
          <p:cNvSpPr/>
          <p:nvPr/>
        </p:nvSpPr>
        <p:spPr>
          <a:xfrm>
            <a:off x="6293160" y="3034800"/>
            <a:ext cx="1541041" cy="367878"/>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n-GB" sz="1800" b="0" strike="noStrike" spc="-1">
                <a:solidFill>
                  <a:srgbClr val="FFFFFF"/>
                </a:solidFill>
                <a:latin typeface="Calibri" panose="020F0502020204030204" pitchFamily="34" charset="0"/>
                <a:ea typeface="Calibri" panose="020F0502020204030204" pitchFamily="34" charset="0"/>
                <a:cs typeface="Calibri" panose="020F0502020204030204" pitchFamily="34" charset="0"/>
              </a:rPr>
              <a:t>B - Ambulance</a:t>
            </a:r>
            <a:endParaRPr lang="en-GB" sz="1800" b="0" strike="noStrike" spc="-1">
              <a:latin typeface="Calibri" panose="020F0502020204030204" pitchFamily="34" charset="0"/>
              <a:ea typeface="Calibri" panose="020F0502020204030204" pitchFamily="34" charset="0"/>
              <a:cs typeface="Calibri" panose="020F0502020204030204" pitchFamily="34" charset="0"/>
            </a:endParaRPr>
          </a:p>
        </p:txBody>
      </p:sp>
      <p:sp>
        <p:nvSpPr>
          <p:cNvPr id="177" name="TextBox 13"/>
          <p:cNvSpPr/>
          <p:nvPr/>
        </p:nvSpPr>
        <p:spPr>
          <a:xfrm>
            <a:off x="2273040" y="3034080"/>
            <a:ext cx="1165873" cy="367878"/>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n-GB" sz="1800" b="0" strike="noStrike" spc="-1" dirty="0">
                <a:solidFill>
                  <a:srgbClr val="FFFFFF"/>
                </a:solidFill>
                <a:latin typeface="Calibri" panose="020F0502020204030204" pitchFamily="34" charset="0"/>
                <a:ea typeface="Calibri" panose="020F0502020204030204" pitchFamily="34" charset="0"/>
                <a:cs typeface="Calibri" panose="020F0502020204030204" pitchFamily="34" charset="0"/>
              </a:rPr>
              <a:t>A – NHSBT</a:t>
            </a:r>
            <a:endParaRPr lang="en-GB" sz="18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178" name="TextBox 14"/>
          <p:cNvSpPr/>
          <p:nvPr/>
        </p:nvSpPr>
        <p:spPr>
          <a:xfrm>
            <a:off x="2413080" y="5870880"/>
            <a:ext cx="1009100" cy="367878"/>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n-GB" sz="1800" b="0" strike="noStrike" spc="-1" dirty="0">
                <a:solidFill>
                  <a:srgbClr val="FFFFFF"/>
                </a:solidFill>
                <a:latin typeface="Arial"/>
                <a:ea typeface="SimSun"/>
              </a:rPr>
              <a:t>C – </a:t>
            </a:r>
            <a:r>
              <a:rPr lang="en-GB" sz="1800" b="0" strike="noStrike" spc="-1" dirty="0">
                <a:solidFill>
                  <a:srgbClr val="FFFFFF"/>
                </a:solidFill>
                <a:latin typeface="Calibri" panose="020F0502020204030204" pitchFamily="34" charset="0"/>
                <a:ea typeface="Calibri" panose="020F0502020204030204" pitchFamily="34" charset="0"/>
                <a:cs typeface="Calibri" panose="020F0502020204030204" pitchFamily="34" charset="0"/>
              </a:rPr>
              <a:t>TAXI</a:t>
            </a:r>
            <a:endParaRPr lang="en-GB" sz="18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179" name="TextBox 15"/>
          <p:cNvSpPr/>
          <p:nvPr/>
        </p:nvSpPr>
        <p:spPr>
          <a:xfrm>
            <a:off x="6438240" y="5870880"/>
            <a:ext cx="1530269" cy="367878"/>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n-GB" sz="1800" b="0" strike="noStrike" spc="-1" dirty="0">
                <a:solidFill>
                  <a:srgbClr val="FFFFFF"/>
                </a:solidFill>
                <a:latin typeface="Calibri" panose="020F0502020204030204" pitchFamily="34" charset="0"/>
                <a:ea typeface="Calibri" panose="020F0502020204030204" pitchFamily="34" charset="0"/>
                <a:cs typeface="Calibri" panose="020F0502020204030204" pitchFamily="34" charset="0"/>
              </a:rPr>
              <a:t>D – Blood Bike</a:t>
            </a:r>
            <a:endParaRPr lang="en-GB" sz="18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180" name="TextBox 12"/>
          <p:cNvSpPr/>
          <p:nvPr/>
        </p:nvSpPr>
        <p:spPr>
          <a:xfrm>
            <a:off x="1160280" y="723600"/>
            <a:ext cx="30744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n-GB" sz="1800" b="0" strike="noStrike" spc="-1">
                <a:solidFill>
                  <a:srgbClr val="FFFFFF"/>
                </a:solidFill>
                <a:latin typeface="Arial"/>
                <a:ea typeface="SimSun"/>
              </a:rPr>
              <a:t>1</a:t>
            </a:r>
            <a:endParaRPr lang="en-GB" sz="1800" b="0" strike="noStrike" spc="-1">
              <a:latin typeface="Arial"/>
            </a:endParaRPr>
          </a:p>
        </p:txBody>
      </p:sp>
      <p:sp>
        <p:nvSpPr>
          <p:cNvPr id="181" name="TextBox 17"/>
          <p:cNvSpPr/>
          <p:nvPr/>
        </p:nvSpPr>
        <p:spPr>
          <a:xfrm>
            <a:off x="5124960" y="1104840"/>
            <a:ext cx="30420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800" b="0" strike="noStrike" spc="-1">
                <a:solidFill>
                  <a:srgbClr val="FFFFFF"/>
                </a:solidFill>
                <a:latin typeface="Arial"/>
                <a:ea typeface="SimSun"/>
              </a:rPr>
              <a:t>2</a:t>
            </a:r>
            <a:endParaRPr lang="en-GB" sz="1800" b="0" strike="noStrike" spc="-1">
              <a:latin typeface="Arial"/>
            </a:endParaRPr>
          </a:p>
        </p:txBody>
      </p:sp>
      <p:sp>
        <p:nvSpPr>
          <p:cNvPr id="182" name="TextBox 18"/>
          <p:cNvSpPr/>
          <p:nvPr/>
        </p:nvSpPr>
        <p:spPr>
          <a:xfrm>
            <a:off x="1177200" y="3905280"/>
            <a:ext cx="30420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800" b="0" strike="noStrike" spc="-1">
                <a:solidFill>
                  <a:srgbClr val="FFFFFF"/>
                </a:solidFill>
                <a:latin typeface="Arial"/>
                <a:ea typeface="SimSun"/>
              </a:rPr>
              <a:t>3</a:t>
            </a:r>
            <a:endParaRPr lang="en-GB" sz="1800" b="0" strike="noStrike" spc="-1">
              <a:latin typeface="Arial"/>
            </a:endParaRPr>
          </a:p>
        </p:txBody>
      </p:sp>
      <p:sp>
        <p:nvSpPr>
          <p:cNvPr id="183" name="TextBox 19"/>
          <p:cNvSpPr/>
          <p:nvPr/>
        </p:nvSpPr>
        <p:spPr>
          <a:xfrm>
            <a:off x="5205960" y="4269240"/>
            <a:ext cx="30420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800" b="0" strike="noStrike" spc="-1">
                <a:solidFill>
                  <a:srgbClr val="FFFFFF"/>
                </a:solidFill>
                <a:latin typeface="Arial"/>
                <a:ea typeface="SimSun"/>
              </a:rPr>
              <a:t>4</a:t>
            </a:r>
            <a:endParaRPr lang="en-GB" sz="1800" b="0" strike="noStrike" spc="-1">
              <a:latin typeface="Arial"/>
            </a:endParaRPr>
          </a:p>
        </p:txBody>
      </p:sp>
      <p:sp>
        <p:nvSpPr>
          <p:cNvPr id="184" name="Rectangle 20"/>
          <p:cNvSpPr/>
          <p:nvPr/>
        </p:nvSpPr>
        <p:spPr>
          <a:xfrm>
            <a:off x="5205960" y="981000"/>
            <a:ext cx="3686040" cy="2231640"/>
          </a:xfrm>
          <a:prstGeom prst="rect">
            <a:avLst/>
          </a:prstGeom>
          <a:solidFill>
            <a:schemeClr val="tx1">
              <a:alpha val="90000"/>
            </a:schemeClr>
          </a:solidFill>
          <a:ln w="9525">
            <a:solidFill>
              <a:srgbClr val="000000"/>
            </a:solidFill>
            <a:round/>
          </a:ln>
        </p:spPr>
        <p:style>
          <a:lnRef idx="0">
            <a:scrgbClr r="0" g="0" b="0"/>
          </a:lnRef>
          <a:fillRef idx="0">
            <a:scrgbClr r="0" g="0" b="0"/>
          </a:fillRef>
          <a:effectRef idx="0">
            <a:scrgbClr r="0" g="0" b="0"/>
          </a:effectRef>
          <a:fontRef idx="minor"/>
        </p:style>
        <p:txBody>
          <a:bodyPr/>
          <a:lstStyle/>
          <a:p>
            <a:endParaRPr lang="en-GB"/>
          </a:p>
        </p:txBody>
      </p:sp>
      <p:sp>
        <p:nvSpPr>
          <p:cNvPr id="185" name="Rectangle 22"/>
          <p:cNvSpPr/>
          <p:nvPr/>
        </p:nvSpPr>
        <p:spPr>
          <a:xfrm>
            <a:off x="5429160" y="3401957"/>
            <a:ext cx="3686040" cy="3238297"/>
          </a:xfrm>
          <a:prstGeom prst="rect">
            <a:avLst/>
          </a:prstGeom>
          <a:solidFill>
            <a:schemeClr val="tx1">
              <a:alpha val="90000"/>
            </a:schemeClr>
          </a:solidFill>
          <a:ln w="9525">
            <a:solidFill>
              <a:srgbClr val="000000"/>
            </a:solidFill>
            <a:round/>
          </a:ln>
        </p:spPr>
        <p:style>
          <a:lnRef idx="0">
            <a:scrgbClr r="0" g="0" b="0"/>
          </a:lnRef>
          <a:fillRef idx="0">
            <a:scrgbClr r="0" g="0" b="0"/>
          </a:fillRef>
          <a:effectRef idx="0">
            <a:scrgbClr r="0" g="0" b="0"/>
          </a:effectRef>
          <a:fontRef idx="minor"/>
        </p:style>
        <p:txBody>
          <a:bodyPr/>
          <a:lstStyle/>
          <a:p>
            <a:endParaRPr lang="en-GB"/>
          </a:p>
        </p:txBody>
      </p:sp>
      <p:sp>
        <p:nvSpPr>
          <p:cNvPr id="186" name="Rectangle 23"/>
          <p:cNvSpPr/>
          <p:nvPr/>
        </p:nvSpPr>
        <p:spPr>
          <a:xfrm>
            <a:off x="1207800" y="3754440"/>
            <a:ext cx="3686040" cy="2231640"/>
          </a:xfrm>
          <a:prstGeom prst="rect">
            <a:avLst/>
          </a:prstGeom>
          <a:solidFill>
            <a:schemeClr val="tx1">
              <a:alpha val="90000"/>
            </a:schemeClr>
          </a:solidFill>
          <a:ln w="9525">
            <a:solidFill>
              <a:srgbClr val="000000"/>
            </a:solidFill>
            <a:round/>
          </a:ln>
        </p:spPr>
        <p:style>
          <a:lnRef idx="0">
            <a:scrgbClr r="0" g="0" b="0"/>
          </a:lnRef>
          <a:fillRef idx="0">
            <a:scrgbClr r="0" g="0" b="0"/>
          </a:fillRef>
          <a:effectRef idx="0">
            <a:scrgbClr r="0" g="0" b="0"/>
          </a:effectRef>
          <a:fontRef idx="minor"/>
        </p:style>
        <p:txBody>
          <a:bodyPr/>
          <a:lstStyle/>
          <a:p>
            <a:endParaRPr lang="en-GB"/>
          </a:p>
        </p:txBody>
      </p:sp>
      <p:sp>
        <p:nvSpPr>
          <p:cNvPr id="188" name="TextBox 21"/>
          <p:cNvSpPr/>
          <p:nvPr/>
        </p:nvSpPr>
        <p:spPr>
          <a:xfrm>
            <a:off x="354321" y="235943"/>
            <a:ext cx="344520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800" b="0" strike="noStrike" spc="-1" dirty="0">
                <a:solidFill>
                  <a:srgbClr val="FFFFFF"/>
                </a:solidFill>
                <a:latin typeface="Calibri" panose="020F0502020204030204" pitchFamily="34" charset="0"/>
                <a:ea typeface="Calibri" panose="020F0502020204030204" pitchFamily="34" charset="0"/>
                <a:cs typeface="Calibri" panose="020F0502020204030204" pitchFamily="34" charset="0"/>
              </a:rPr>
              <a:t>Place in order of preference</a:t>
            </a:r>
            <a:endParaRPr lang="en-GB" sz="1800" b="0" strike="noStrike" spc="-1" dirty="0">
              <a:latin typeface="Calibri" panose="020F0502020204030204" pitchFamily="34" charset="0"/>
              <a:ea typeface="Calibri" panose="020F0502020204030204" pitchFamily="34" charset="0"/>
              <a:cs typeface="Calibri" panose="020F0502020204030204" pitchFamily="34" charset="0"/>
            </a:endParaRPr>
          </a:p>
        </p:txBody>
      </p:sp>
      <p:sp>
        <p:nvSpPr>
          <p:cNvPr id="189" name="TextBox 24"/>
          <p:cNvSpPr/>
          <p:nvPr/>
        </p:nvSpPr>
        <p:spPr>
          <a:xfrm>
            <a:off x="354321" y="243360"/>
            <a:ext cx="344520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800" b="0" strike="noStrike" spc="-1" dirty="0">
                <a:solidFill>
                  <a:srgbClr val="FFFFFF"/>
                </a:solidFill>
                <a:latin typeface="Calibri" panose="020F0502020204030204" pitchFamily="34" charset="0"/>
                <a:ea typeface="Calibri" panose="020F0502020204030204" pitchFamily="34" charset="0"/>
                <a:cs typeface="Calibri" panose="020F0502020204030204" pitchFamily="34" charset="0"/>
              </a:rPr>
              <a:t>Which is the odd one out?</a:t>
            </a:r>
            <a:endParaRPr lang="en-GB" sz="1800" b="0" strike="noStrike" spc="-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77"/>
                                        </p:tgtEl>
                                        <p:attrNameLst>
                                          <p:attrName>style.visibility</p:attrName>
                                        </p:attrNameLst>
                                      </p:cBhvr>
                                      <p:to>
                                        <p:strVal val="visible"/>
                                      </p:to>
                                    </p:set>
                                  </p:childTnLst>
                                </p:cTn>
                              </p:par>
                              <p:par>
                                <p:cTn id="9" presetID="1" presetClass="exit" fill="hold" nodeType="withEffect">
                                  <p:stCondLst>
                                    <p:cond delay="0"/>
                                  </p:stCondLst>
                                  <p:childTnLst>
                                    <p:set>
                                      <p:cBhvr>
                                        <p:cTn id="10" dur="1" fill="hold">
                                          <p:stCondLst>
                                            <p:cond delay="0"/>
                                          </p:stCondLst>
                                        </p:cTn>
                                        <p:tgtEl>
                                          <p:spTgt spid="18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73"/>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1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172"/>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1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75"/>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179"/>
                                        </p:tgtEl>
                                        <p:attrNameLst>
                                          <p:attrName>style.visibility</p:attrName>
                                        </p:attrNameLst>
                                      </p:cBhvr>
                                      <p:to>
                                        <p:strVal val="visible"/>
                                      </p:to>
                                    </p:set>
                                  </p:childTnLst>
                                </p:cTn>
                              </p:par>
                              <p:par>
                                <p:cTn id="29" presetID="1" presetClass="entr" fill="hold" nodeType="withEffect">
                                  <p:stCondLst>
                                    <p:cond delay="0"/>
                                  </p:stCondLst>
                                  <p:childTnLst>
                                    <p:set>
                                      <p:cBhvr>
                                        <p:cTn id="30" dur="1" fill="hold">
                                          <p:stCondLst>
                                            <p:cond delay="0"/>
                                          </p:stCondLst>
                                        </p:cTn>
                                        <p:tgtEl>
                                          <p:spTgt spid="18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fill="hold" nodeType="clickEffect">
                                  <p:stCondLst>
                                    <p:cond delay="0"/>
                                  </p:stCondLst>
                                  <p:childTnLst>
                                    <p:set>
                                      <p:cBhvr>
                                        <p:cTn id="34" dur="1" fill="hold">
                                          <p:stCondLst>
                                            <p:cond delay="0"/>
                                          </p:stCondLst>
                                        </p:cTn>
                                        <p:tgtEl>
                                          <p:spTgt spid="177"/>
                                        </p:tgtEl>
                                        <p:attrNameLst>
                                          <p:attrName>style.visibility</p:attrName>
                                        </p:attrNameLst>
                                      </p:cBhvr>
                                      <p:to>
                                        <p:strVal val="hidden"/>
                                      </p:to>
                                    </p:set>
                                  </p:childTnLst>
                                </p:cTn>
                              </p:par>
                              <p:par>
                                <p:cTn id="35" presetID="1" presetClass="exit" fill="hold" nodeType="withEffect">
                                  <p:stCondLst>
                                    <p:cond delay="0"/>
                                  </p:stCondLst>
                                  <p:childTnLst>
                                    <p:set>
                                      <p:cBhvr>
                                        <p:cTn id="36" dur="1" fill="hold">
                                          <p:stCondLst>
                                            <p:cond delay="0"/>
                                          </p:stCondLst>
                                        </p:cTn>
                                        <p:tgtEl>
                                          <p:spTgt spid="176"/>
                                        </p:tgtEl>
                                        <p:attrNameLst>
                                          <p:attrName>style.visibility</p:attrName>
                                        </p:attrNameLst>
                                      </p:cBhvr>
                                      <p:to>
                                        <p:strVal val="hidden"/>
                                      </p:to>
                                    </p:set>
                                  </p:childTnLst>
                                </p:cTn>
                              </p:par>
                              <p:par>
                                <p:cTn id="37" presetID="1" presetClass="exit" fill="hold" nodeType="withEffect">
                                  <p:stCondLst>
                                    <p:cond delay="0"/>
                                  </p:stCondLst>
                                  <p:childTnLst>
                                    <p:set>
                                      <p:cBhvr>
                                        <p:cTn id="38" dur="1" fill="hold">
                                          <p:stCondLst>
                                            <p:cond delay="0"/>
                                          </p:stCondLst>
                                        </p:cTn>
                                        <p:tgtEl>
                                          <p:spTgt spid="178"/>
                                        </p:tgtEl>
                                        <p:attrNameLst>
                                          <p:attrName>style.visibility</p:attrName>
                                        </p:attrNameLst>
                                      </p:cBhvr>
                                      <p:to>
                                        <p:strVal val="hidden"/>
                                      </p:to>
                                    </p:set>
                                  </p:childTnLst>
                                </p:cTn>
                              </p:par>
                              <p:par>
                                <p:cTn id="39" presetID="1" presetClass="exit" fill="hold" nodeType="withEffect">
                                  <p:stCondLst>
                                    <p:cond delay="0"/>
                                  </p:stCondLst>
                                  <p:childTnLst>
                                    <p:set>
                                      <p:cBhvr>
                                        <p:cTn id="40" dur="1" fill="hold">
                                          <p:stCondLst>
                                            <p:cond delay="0"/>
                                          </p:stCondLst>
                                        </p:cTn>
                                        <p:tgtEl>
                                          <p:spTgt spid="179"/>
                                        </p:tgtEl>
                                        <p:attrNameLst>
                                          <p:attrName>style.visibility</p:attrName>
                                        </p:attrNameLst>
                                      </p:cBhvr>
                                      <p:to>
                                        <p:strVal val="hidden"/>
                                      </p:to>
                                    </p:set>
                                  </p:childTnLst>
                                </p:cTn>
                              </p:par>
                              <p:par>
                                <p:cTn id="41" presetID="42" presetClass="path" fill="hold" nodeType="withEffect">
                                  <p:stCondLst>
                                    <p:cond delay="0"/>
                                  </p:stCondLst>
                                  <p:childTnLst>
                                    <p:animMotion origin="layout" path="M 1.94444E-6 -7.40741E-7 L -0.44219 -0.35555 " rAng="0" ptsTypes="AA">
                                      <p:cBhvr>
                                        <p:cTn id="42" dur="2000" fill="hold"/>
                                        <p:tgtEl>
                                          <p:spTgt spid="175"/>
                                        </p:tgtEl>
                                        <p:attrNameLst>
                                          <p:attrName>ppt_x</p:attrName>
                                          <p:attrName>ppt_y</p:attrName>
                                        </p:attrNameLst>
                                      </p:cBhvr>
                                      <p:rCtr x="-22118" y="-17778"/>
                                    </p:animMotion>
                                  </p:childTnLst>
                                </p:cTn>
                              </p:par>
                              <p:par>
                                <p:cTn id="43" presetID="42" presetClass="path" fill="hold" nodeType="withEffect">
                                  <p:stCondLst>
                                    <p:cond delay="0"/>
                                  </p:stCondLst>
                                  <p:childTnLst>
                                    <p:animMotion origin="layout" path="M 4.44444E-6 2.59259E-6 L 0.00296 0.47176 " rAng="0" ptsTypes="AA">
                                      <p:cBhvr>
                                        <p:cTn id="44" dur="2000" fill="hold"/>
                                        <p:tgtEl>
                                          <p:spTgt spid="173"/>
                                        </p:tgtEl>
                                        <p:attrNameLst>
                                          <p:attrName>ppt_x</p:attrName>
                                          <p:attrName>ppt_y</p:attrName>
                                        </p:attrNameLst>
                                      </p:cBhvr>
                                      <p:rCtr x="208" y="20833"/>
                                    </p:animMotion>
                                  </p:childTnLst>
                                </p:cTn>
                              </p:par>
                              <p:par>
                                <p:cTn id="45" presetID="42" presetClass="path" fill="hold" nodeType="withEffect">
                                  <p:stCondLst>
                                    <p:cond delay="0"/>
                                  </p:stCondLst>
                                  <p:childTnLst>
                                    <p:animMotion origin="layout" path="M -1.66667E-006 -4.81481E-006 L 0.44202 -0.41366 E">
                                      <p:cBhvr>
                                        <p:cTn id="46" dur="2000" fill="hold"/>
                                        <p:tgtEl>
                                          <p:spTgt spid="172"/>
                                        </p:tgtEl>
                                        <p:attrNameLst>
                                          <p:attrName>ppt_x</p:attrName>
                                          <p:attrName>ppt_y</p:attrName>
                                        </p:attrNameLst>
                                      </p:cBhvr>
                                    </p:animMotion>
                                  </p:childTnLst>
                                </p:cTn>
                              </p:par>
                              <p:par>
                                <p:cTn id="47" presetID="42" presetClass="path" fill="hold" nodeType="withEffect">
                                  <p:stCondLst>
                                    <p:cond delay="0"/>
                                  </p:stCondLst>
                                  <p:childTnLst>
                                    <p:animMotion origin="layout" path="M -1.66667E-006 4.07407E-006 L 1.38889E-006 0.41389 E">
                                      <p:cBhvr>
                                        <p:cTn id="48" dur="2000" fill="hold"/>
                                        <p:tgtEl>
                                          <p:spTgt spid="174"/>
                                        </p:tgtEl>
                                        <p:attrNameLst>
                                          <p:attrName>ppt_x</p:attrName>
                                          <p:attrName>ppt_y</p:attrName>
                                        </p:attrNameLst>
                                      </p:cBhvr>
                                    </p:animMotion>
                                  </p:childTnLst>
                                </p:cTn>
                              </p:par>
                              <p:par>
                                <p:cTn id="49" presetID="1" presetClass="exit" fill="hold" nodeType="withEffect">
                                  <p:stCondLst>
                                    <p:cond delay="0"/>
                                  </p:stCondLst>
                                  <p:childTnLst>
                                    <p:set>
                                      <p:cBhvr>
                                        <p:cTn id="50" dur="1" fill="hold">
                                          <p:stCondLst>
                                            <p:cond delay="0"/>
                                          </p:stCondLst>
                                        </p:cTn>
                                        <p:tgtEl>
                                          <p:spTgt spid="188"/>
                                        </p:tgtEl>
                                        <p:attrNameLst>
                                          <p:attrName>style.visibility</p:attrName>
                                        </p:attrNameLst>
                                      </p:cBhvr>
                                      <p:to>
                                        <p:strVal val="hidden"/>
                                      </p:to>
                                    </p:set>
                                  </p:childTnLst>
                                </p:cTn>
                              </p:par>
                            </p:childTnLst>
                          </p:cTn>
                        </p:par>
                        <p:par>
                          <p:cTn id="51" fill="hold">
                            <p:stCondLst>
                              <p:cond delay="2000"/>
                            </p:stCondLst>
                            <p:childTnLst>
                              <p:par>
                                <p:cTn id="52" presetID="1" presetClass="entr" fill="hold" nodeType="afterEffect">
                                  <p:stCondLst>
                                    <p:cond delay="0"/>
                                  </p:stCondLst>
                                  <p:childTnLst>
                                    <p:set>
                                      <p:cBhvr>
                                        <p:cTn id="53" dur="1" fill="hold">
                                          <p:stCondLst>
                                            <p:cond delay="0"/>
                                          </p:stCondLst>
                                        </p:cTn>
                                        <p:tgtEl>
                                          <p:spTgt spid="182"/>
                                        </p:tgtEl>
                                        <p:attrNameLst>
                                          <p:attrName>style.visibility</p:attrName>
                                        </p:attrNameLst>
                                      </p:cBhvr>
                                      <p:to>
                                        <p:strVal val="visible"/>
                                      </p:to>
                                    </p:set>
                                  </p:childTnLst>
                                </p:cTn>
                              </p:par>
                            </p:childTnLst>
                          </p:cTn>
                        </p:par>
                        <p:par>
                          <p:cTn id="54" fill="hold">
                            <p:stCondLst>
                              <p:cond delay="2000"/>
                            </p:stCondLst>
                            <p:childTnLst>
                              <p:par>
                                <p:cTn id="55" presetID="1" presetClass="entr" fill="hold" nodeType="afterEffect">
                                  <p:stCondLst>
                                    <p:cond delay="0"/>
                                  </p:stCondLst>
                                  <p:childTnLst>
                                    <p:set>
                                      <p:cBhvr>
                                        <p:cTn id="56" dur="1" fill="hold">
                                          <p:stCondLst>
                                            <p:cond delay="0"/>
                                          </p:stCondLst>
                                        </p:cTn>
                                        <p:tgtEl>
                                          <p:spTgt spid="183"/>
                                        </p:tgtEl>
                                        <p:attrNameLst>
                                          <p:attrName>style.visibility</p:attrName>
                                        </p:attrNameLst>
                                      </p:cBhvr>
                                      <p:to>
                                        <p:strVal val="visible"/>
                                      </p:to>
                                    </p:set>
                                  </p:childTnLst>
                                </p:cTn>
                              </p:par>
                            </p:childTnLst>
                          </p:cTn>
                        </p:par>
                        <p:par>
                          <p:cTn id="57" fill="hold">
                            <p:stCondLst>
                              <p:cond delay="2000"/>
                            </p:stCondLst>
                            <p:childTnLst>
                              <p:par>
                                <p:cTn id="58" presetID="1" presetClass="entr" fill="hold" nodeType="afterEffect">
                                  <p:stCondLst>
                                    <p:cond delay="0"/>
                                  </p:stCondLst>
                                  <p:childTnLst>
                                    <p:set>
                                      <p:cBhvr>
                                        <p:cTn id="59" dur="1" fill="hold">
                                          <p:stCondLst>
                                            <p:cond delay="0"/>
                                          </p:stCondLst>
                                        </p:cTn>
                                        <p:tgtEl>
                                          <p:spTgt spid="181"/>
                                        </p:tgtEl>
                                        <p:attrNameLst>
                                          <p:attrName>style.visibility</p:attrName>
                                        </p:attrNameLst>
                                      </p:cBhvr>
                                      <p:to>
                                        <p:strVal val="visible"/>
                                      </p:to>
                                    </p:set>
                                  </p:childTnLst>
                                </p:cTn>
                              </p:par>
                            </p:childTnLst>
                          </p:cTn>
                        </p:par>
                        <p:par>
                          <p:cTn id="60" fill="hold">
                            <p:stCondLst>
                              <p:cond delay="2000"/>
                            </p:stCondLst>
                            <p:childTnLst>
                              <p:par>
                                <p:cTn id="61" presetID="1" presetClass="entr" fill="hold" nodeType="afterEffect">
                                  <p:stCondLst>
                                    <p:cond delay="0"/>
                                  </p:stCondLst>
                                  <p:childTnLst>
                                    <p:set>
                                      <p:cBhvr>
                                        <p:cTn id="62" dur="1" fill="hold">
                                          <p:stCondLst>
                                            <p:cond delay="0"/>
                                          </p:stCondLst>
                                        </p:cTn>
                                        <p:tgtEl>
                                          <p:spTgt spid="180"/>
                                        </p:tgtEl>
                                        <p:attrNameLst>
                                          <p:attrName>style.visibility</p:attrName>
                                        </p:attrNameLst>
                                      </p:cBhvr>
                                      <p:to>
                                        <p:strVal val="visible"/>
                                      </p:to>
                                    </p:set>
                                  </p:childTnLst>
                                </p:cTn>
                              </p:par>
                            </p:childTnLst>
                          </p:cTn>
                        </p:par>
                        <p:par>
                          <p:cTn id="63" fill="hold">
                            <p:stCondLst>
                              <p:cond delay="2000"/>
                            </p:stCondLst>
                            <p:childTnLst>
                              <p:par>
                                <p:cTn id="64" presetID="1" presetClass="entr" fill="hold" nodeType="afterEffect">
                                  <p:stCondLst>
                                    <p:cond delay="2500"/>
                                  </p:stCondLst>
                                  <p:childTnLst>
                                    <p:set>
                                      <p:cBhvr>
                                        <p:cTn id="65" dur="1" fill="hold">
                                          <p:stCondLst>
                                            <p:cond delay="0"/>
                                          </p:stCondLst>
                                        </p:cTn>
                                        <p:tgtEl>
                                          <p:spTgt spid="18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xit" fill="hold" nodeType="clickEffect">
                                  <p:stCondLst>
                                    <p:cond delay="0"/>
                                  </p:stCondLst>
                                  <p:childTnLst>
                                    <p:set>
                                      <p:cBhvr>
                                        <p:cTn id="69" dur="1" fill="hold">
                                          <p:stCondLst>
                                            <p:cond delay="0"/>
                                          </p:stCondLst>
                                        </p:cTn>
                                        <p:tgtEl>
                                          <p:spTgt spid="182"/>
                                        </p:tgtEl>
                                        <p:attrNameLst>
                                          <p:attrName>style.visibility</p:attrName>
                                        </p:attrNameLst>
                                      </p:cBhvr>
                                      <p:to>
                                        <p:strVal val="hidden"/>
                                      </p:to>
                                    </p:set>
                                  </p:childTnLst>
                                </p:cTn>
                              </p:par>
                              <p:par>
                                <p:cTn id="70" presetID="1" presetClass="exit" fill="hold" nodeType="withEffect">
                                  <p:stCondLst>
                                    <p:cond delay="0"/>
                                  </p:stCondLst>
                                  <p:childTnLst>
                                    <p:set>
                                      <p:cBhvr>
                                        <p:cTn id="71" dur="1" fill="hold">
                                          <p:stCondLst>
                                            <p:cond delay="0"/>
                                          </p:stCondLst>
                                        </p:cTn>
                                        <p:tgtEl>
                                          <p:spTgt spid="183"/>
                                        </p:tgtEl>
                                        <p:attrNameLst>
                                          <p:attrName>style.visibility</p:attrName>
                                        </p:attrNameLst>
                                      </p:cBhvr>
                                      <p:to>
                                        <p:strVal val="hidden"/>
                                      </p:to>
                                    </p:set>
                                  </p:childTnLst>
                                </p:cTn>
                              </p:par>
                              <p:par>
                                <p:cTn id="72" presetID="1" presetClass="exit" fill="hold" nodeType="withEffect">
                                  <p:stCondLst>
                                    <p:cond delay="0"/>
                                  </p:stCondLst>
                                  <p:childTnLst>
                                    <p:set>
                                      <p:cBhvr>
                                        <p:cTn id="73" dur="1" fill="hold">
                                          <p:stCondLst>
                                            <p:cond delay="0"/>
                                          </p:stCondLst>
                                        </p:cTn>
                                        <p:tgtEl>
                                          <p:spTgt spid="181"/>
                                        </p:tgtEl>
                                        <p:attrNameLst>
                                          <p:attrName>style.visibility</p:attrName>
                                        </p:attrNameLst>
                                      </p:cBhvr>
                                      <p:to>
                                        <p:strVal val="hidden"/>
                                      </p:to>
                                    </p:set>
                                  </p:childTnLst>
                                </p:cTn>
                              </p:par>
                              <p:par>
                                <p:cTn id="74" presetID="1" presetClass="exit" fill="hold" nodeType="withEffect">
                                  <p:stCondLst>
                                    <p:cond delay="0"/>
                                  </p:stCondLst>
                                  <p:childTnLst>
                                    <p:set>
                                      <p:cBhvr>
                                        <p:cTn id="75" dur="1" fill="hold">
                                          <p:stCondLst>
                                            <p:cond delay="0"/>
                                          </p:stCondLst>
                                        </p:cTn>
                                        <p:tgtEl>
                                          <p:spTgt spid="180"/>
                                        </p:tgtEl>
                                        <p:attrNameLst>
                                          <p:attrName>style.visibility</p:attrName>
                                        </p:attrNameLst>
                                      </p:cBhvr>
                                      <p:to>
                                        <p:strVal val="hidden"/>
                                      </p:to>
                                    </p:set>
                                  </p:childTnLst>
                                </p:cTn>
                              </p:par>
                              <p:par>
                                <p:cTn id="76" presetID="10" presetClass="entr" fill="hold" nodeType="withEffect">
                                  <p:stCondLst>
                                    <p:cond delay="0"/>
                                  </p:stCondLst>
                                  <p:childTnLst>
                                    <p:set>
                                      <p:cBhvr>
                                        <p:cTn id="77" dur="1" fill="hold">
                                          <p:stCondLst>
                                            <p:cond delay="0"/>
                                          </p:stCondLst>
                                        </p:cTn>
                                        <p:tgtEl>
                                          <p:spTgt spid="186"/>
                                        </p:tgtEl>
                                        <p:attrNameLst>
                                          <p:attrName>style.visibility</p:attrName>
                                        </p:attrNameLst>
                                      </p:cBhvr>
                                      <p:to>
                                        <p:strVal val="visible"/>
                                      </p:to>
                                    </p:set>
                                    <p:animEffect transition="in" filter="fade">
                                      <p:cBhvr additive="repl">
                                        <p:cTn id="78" dur="500"/>
                                        <p:tgtEl>
                                          <p:spTgt spid="186"/>
                                        </p:tgtEl>
                                      </p:cBhvr>
                                    </p:animEffect>
                                  </p:childTnLst>
                                </p:cTn>
                              </p:par>
                              <p:par>
                                <p:cTn id="79" presetID="10" presetClass="entr" fill="hold" nodeType="withEffect">
                                  <p:stCondLst>
                                    <p:cond delay="0"/>
                                  </p:stCondLst>
                                  <p:childTnLst>
                                    <p:set>
                                      <p:cBhvr>
                                        <p:cTn id="80" dur="1" fill="hold">
                                          <p:stCondLst>
                                            <p:cond delay="0"/>
                                          </p:stCondLst>
                                        </p:cTn>
                                        <p:tgtEl>
                                          <p:spTgt spid="185"/>
                                        </p:tgtEl>
                                        <p:attrNameLst>
                                          <p:attrName>style.visibility</p:attrName>
                                        </p:attrNameLst>
                                      </p:cBhvr>
                                      <p:to>
                                        <p:strVal val="visible"/>
                                      </p:to>
                                    </p:set>
                                    <p:animEffect transition="in" filter="fade">
                                      <p:cBhvr additive="repl">
                                        <p:cTn id="81" dur="500"/>
                                        <p:tgtEl>
                                          <p:spTgt spid="185"/>
                                        </p:tgtEl>
                                      </p:cBhvr>
                                    </p:animEffect>
                                  </p:childTnLst>
                                </p:cTn>
                              </p:par>
                              <p:par>
                                <p:cTn id="82" presetID="10" presetClass="entr" fill="hold" nodeType="withEffect">
                                  <p:stCondLst>
                                    <p:cond delay="0"/>
                                  </p:stCondLst>
                                  <p:childTnLst>
                                    <p:set>
                                      <p:cBhvr>
                                        <p:cTn id="83" dur="1" fill="hold">
                                          <p:stCondLst>
                                            <p:cond delay="0"/>
                                          </p:stCondLst>
                                        </p:cTn>
                                        <p:tgtEl>
                                          <p:spTgt spid="184"/>
                                        </p:tgtEl>
                                        <p:attrNameLst>
                                          <p:attrName>style.visibility</p:attrName>
                                        </p:attrNameLst>
                                      </p:cBhvr>
                                      <p:to>
                                        <p:strVal val="visible"/>
                                      </p:to>
                                    </p:set>
                                    <p:animEffect transition="in" filter="fade">
                                      <p:cBhvr additive="repl">
                                        <p:cTn id="84"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001 social">
            <a:extLst>
              <a:ext uri="{FF2B5EF4-FFF2-40B4-BE49-F238E27FC236}">
                <a16:creationId xmlns:a16="http://schemas.microsoft.com/office/drawing/2014/main" id="{95A47AED-B6E7-BF50-7301-7BB6F1AD5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2225" y="0"/>
            <a:ext cx="15363825"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27" name="Group 16">
            <a:extLst>
              <a:ext uri="{FF2B5EF4-FFF2-40B4-BE49-F238E27FC236}">
                <a16:creationId xmlns:a16="http://schemas.microsoft.com/office/drawing/2014/main" id="{F027ED5B-D589-282A-B336-14881C467D95}"/>
              </a:ext>
            </a:extLst>
          </p:cNvPr>
          <p:cNvGrpSpPr>
            <a:grpSpLocks/>
          </p:cNvGrpSpPr>
          <p:nvPr/>
        </p:nvGrpSpPr>
        <p:grpSpPr bwMode="auto">
          <a:xfrm>
            <a:off x="325438" y="128588"/>
            <a:ext cx="5949950" cy="1246187"/>
            <a:chOff x="916151" y="69601"/>
            <a:chExt cx="5949269" cy="1246307"/>
          </a:xfrm>
        </p:grpSpPr>
        <p:sp>
          <p:nvSpPr>
            <p:cNvPr id="52237" name="Rounded Rectangle 17">
              <a:extLst>
                <a:ext uri="{FF2B5EF4-FFF2-40B4-BE49-F238E27FC236}">
                  <a16:creationId xmlns:a16="http://schemas.microsoft.com/office/drawing/2014/main" id="{881C240A-E7EA-7DB6-3824-27B192A3C370}"/>
                </a:ext>
              </a:extLst>
            </p:cNvPr>
            <p:cNvSpPr>
              <a:spLocks noChangeArrowheads="1"/>
            </p:cNvSpPr>
            <p:nvPr/>
          </p:nvSpPr>
          <p:spPr bwMode="auto">
            <a:xfrm>
              <a:off x="1681060" y="360613"/>
              <a:ext cx="5184360" cy="664285"/>
            </a:xfrm>
            <a:prstGeom prst="roundRect">
              <a:avLst>
                <a:gd name="adj" fmla="val 16667"/>
              </a:avLst>
            </a:prstGeom>
            <a:solidFill>
              <a:srgbClr val="8C0000"/>
            </a:solidFill>
            <a:ln w="19050"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GB" altLang="en-US" sz="1800">
                <a:solidFill>
                  <a:srgbClr val="000000"/>
                </a:solidFill>
              </a:endParaRPr>
            </a:p>
          </p:txBody>
        </p:sp>
        <p:sp>
          <p:nvSpPr>
            <p:cNvPr id="19" name="TextBox 18">
              <a:extLst>
                <a:ext uri="{FF2B5EF4-FFF2-40B4-BE49-F238E27FC236}">
                  <a16:creationId xmlns:a16="http://schemas.microsoft.com/office/drawing/2014/main" id="{28938F84-4935-B386-ABAD-54EAE2426305}"/>
                </a:ext>
              </a:extLst>
            </p:cNvPr>
            <p:cNvSpPr txBox="1"/>
            <p:nvPr/>
          </p:nvSpPr>
          <p:spPr>
            <a:xfrm>
              <a:off x="2162458" y="461923"/>
              <a:ext cx="4702962" cy="461665"/>
            </a:xfrm>
            <a:prstGeom prst="rect">
              <a:avLst/>
            </a:prstGeom>
            <a:noFill/>
            <a:effectLst>
              <a:innerShdw blurRad="63500" dist="50800" dir="2700000">
                <a:schemeClr val="tx1"/>
              </a:innerShdw>
            </a:effectLst>
          </p:spPr>
          <p:txBody>
            <a:bodyPr>
              <a:spAutoFit/>
            </a:bodyPr>
            <a:lstStyle/>
            <a:p>
              <a:pPr>
                <a:defRPr/>
              </a:pPr>
              <a:r>
                <a:rPr lang="en-GB" sz="2400" b="1" dirty="0">
                  <a:solidFill>
                    <a:srgbClr val="FFFFFF"/>
                  </a:solidFill>
                  <a:effectLst>
                    <a:outerShdw blurRad="50800" dist="76200" dir="5400000" algn="t" rotWithShape="0">
                      <a:prstClr val="black">
                        <a:alpha val="85000"/>
                      </a:prstClr>
                    </a:outerShdw>
                  </a:effectLst>
                </a:rPr>
                <a:t>NORTHUMBRIA</a:t>
              </a:r>
              <a:r>
                <a:rPr lang="en-GB" sz="2400" b="1" dirty="0">
                  <a:solidFill>
                    <a:srgbClr val="FFFFFF"/>
                  </a:solidFill>
                </a:rPr>
                <a:t> </a:t>
              </a:r>
              <a:r>
                <a:rPr lang="en-GB" sz="2400" b="1" dirty="0">
                  <a:solidFill>
                    <a:srgbClr val="FFFFFF"/>
                  </a:solidFill>
                  <a:effectLst>
                    <a:outerShdw blurRad="50800" dist="76200" dir="5400000" algn="t" rotWithShape="0">
                      <a:prstClr val="black">
                        <a:alpha val="85000"/>
                      </a:prstClr>
                    </a:outerShdw>
                  </a:effectLst>
                </a:rPr>
                <a:t>BLOODBIKES</a:t>
              </a:r>
            </a:p>
          </p:txBody>
        </p:sp>
        <p:pic>
          <p:nvPicPr>
            <p:cNvPr id="52241" name="Picture 19">
              <a:extLst>
                <a:ext uri="{FF2B5EF4-FFF2-40B4-BE49-F238E27FC236}">
                  <a16:creationId xmlns:a16="http://schemas.microsoft.com/office/drawing/2014/main" id="{267E1CB9-2832-0304-BA62-F7E9C74A6C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151" y="69601"/>
              <a:ext cx="1246307" cy="124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228" name="Rounded Rectangle 21">
            <a:extLst>
              <a:ext uri="{FF2B5EF4-FFF2-40B4-BE49-F238E27FC236}">
                <a16:creationId xmlns:a16="http://schemas.microsoft.com/office/drawing/2014/main" id="{DC80A067-FF2E-E5D2-E075-5120EFBE690F}"/>
              </a:ext>
            </a:extLst>
          </p:cNvPr>
          <p:cNvSpPr>
            <a:spLocks noChangeArrowheads="1"/>
          </p:cNvSpPr>
          <p:nvPr/>
        </p:nvSpPr>
        <p:spPr bwMode="auto">
          <a:xfrm>
            <a:off x="6424613" y="2981325"/>
            <a:ext cx="1744222" cy="1856921"/>
          </a:xfrm>
          <a:prstGeom prst="roundRect">
            <a:avLst>
              <a:gd name="adj" fmla="val 16667"/>
            </a:avLst>
          </a:prstGeom>
          <a:blipFill dpi="0" rotWithShape="1">
            <a:blip r:embed="rId5"/>
            <a:srcRect/>
            <a:stretch>
              <a:fillRect/>
            </a:stretch>
          </a:blip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GB" altLang="en-US" sz="1800"/>
          </a:p>
        </p:txBody>
      </p:sp>
      <p:sp>
        <p:nvSpPr>
          <p:cNvPr id="52229" name="TextBox 8">
            <a:extLst>
              <a:ext uri="{FF2B5EF4-FFF2-40B4-BE49-F238E27FC236}">
                <a16:creationId xmlns:a16="http://schemas.microsoft.com/office/drawing/2014/main" id="{C9891F86-0697-119B-DC78-D6D37AA0B9CB}"/>
              </a:ext>
            </a:extLst>
          </p:cNvPr>
          <p:cNvSpPr txBox="1">
            <a:spLocks noChangeArrowheads="1"/>
          </p:cNvSpPr>
          <p:nvPr/>
        </p:nvSpPr>
        <p:spPr bwMode="auto">
          <a:xfrm>
            <a:off x="1109663" y="1617663"/>
            <a:ext cx="562927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r>
              <a:rPr lang="en-GB" altLang="en-US" sz="2800" i="1" dirty="0">
                <a:solidFill>
                  <a:srgbClr val="FF0000"/>
                </a:solidFill>
                <a:latin typeface="Calibri" panose="020F0502020204030204" pitchFamily="34" charset="0"/>
                <a:ea typeface="Calibri" panose="020F0502020204030204" pitchFamily="34" charset="0"/>
                <a:cs typeface="Calibri" panose="020F0502020204030204" pitchFamily="34" charset="0"/>
              </a:rPr>
              <a:t>Alone we can do so little; together we can do so much..</a:t>
            </a:r>
          </a:p>
          <a:p>
            <a:pPr algn="r">
              <a:spcBef>
                <a:spcPct val="0"/>
              </a:spcBef>
              <a:buFontTx/>
              <a:buNone/>
            </a:pPr>
            <a:r>
              <a:rPr lang="en-GB" altLang="en-US" sz="1600" i="1" dirty="0">
                <a:solidFill>
                  <a:srgbClr val="FF0000"/>
                </a:solidFill>
                <a:latin typeface="Calibri" panose="020F0502020204030204" pitchFamily="34" charset="0"/>
                <a:ea typeface="Calibri" panose="020F0502020204030204" pitchFamily="34" charset="0"/>
                <a:cs typeface="Calibri" panose="020F0502020204030204" pitchFamily="34" charset="0"/>
              </a:rPr>
              <a:t>Hellen Keller</a:t>
            </a:r>
          </a:p>
        </p:txBody>
      </p:sp>
      <p:grpSp>
        <p:nvGrpSpPr>
          <p:cNvPr id="52230" name="Group 9">
            <a:extLst>
              <a:ext uri="{FF2B5EF4-FFF2-40B4-BE49-F238E27FC236}">
                <a16:creationId xmlns:a16="http://schemas.microsoft.com/office/drawing/2014/main" id="{6AE3E554-2F23-7A7E-1212-2FD0A333A082}"/>
              </a:ext>
            </a:extLst>
          </p:cNvPr>
          <p:cNvGrpSpPr>
            <a:grpSpLocks/>
          </p:cNvGrpSpPr>
          <p:nvPr/>
        </p:nvGrpSpPr>
        <p:grpSpPr bwMode="auto">
          <a:xfrm>
            <a:off x="5638800" y="5119688"/>
            <a:ext cx="3673475" cy="1500187"/>
            <a:chOff x="5638800" y="5119687"/>
            <a:chExt cx="3673475" cy="1500188"/>
          </a:xfrm>
        </p:grpSpPr>
        <p:sp>
          <p:nvSpPr>
            <p:cNvPr id="52232" name="Subtitle 2">
              <a:extLst>
                <a:ext uri="{FF2B5EF4-FFF2-40B4-BE49-F238E27FC236}">
                  <a16:creationId xmlns:a16="http://schemas.microsoft.com/office/drawing/2014/main" id="{F2949920-4753-8983-B66F-CBAB0475EE07}"/>
                </a:ext>
              </a:extLst>
            </p:cNvPr>
            <p:cNvSpPr>
              <a:spLocks noChangeArrowheads="1"/>
            </p:cNvSpPr>
            <p:nvPr/>
          </p:nvSpPr>
          <p:spPr bwMode="auto">
            <a:xfrm>
              <a:off x="5638800" y="6332538"/>
              <a:ext cx="36734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Tx/>
                <a:buNone/>
              </a:pPr>
              <a:r>
                <a:rPr lang="en-US" altLang="zh-CN" sz="1200" b="1">
                  <a:solidFill>
                    <a:srgbClr val="FF0000"/>
                  </a:solidFill>
                </a:rPr>
                <a:t>www.northumbriabloodbikes.org.uk</a:t>
              </a:r>
              <a:endParaRPr lang="en-US" altLang="zh-CN" sz="1800">
                <a:solidFill>
                  <a:srgbClr val="FF0000"/>
                </a:solidFill>
              </a:endParaRPr>
            </a:p>
          </p:txBody>
        </p:sp>
        <p:pic>
          <p:nvPicPr>
            <p:cNvPr id="52233" name="Picture 7">
              <a:extLst>
                <a:ext uri="{FF2B5EF4-FFF2-40B4-BE49-F238E27FC236}">
                  <a16:creationId xmlns:a16="http://schemas.microsoft.com/office/drawing/2014/main" id="{A4718E57-2628-28BA-683C-A889DA2656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7325" y="5553075"/>
              <a:ext cx="7604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4" name="Picture 8">
              <a:extLst>
                <a:ext uri="{FF2B5EF4-FFF2-40B4-BE49-F238E27FC236}">
                  <a16:creationId xmlns:a16="http://schemas.microsoft.com/office/drawing/2014/main" id="{A218C967-AEE7-AE98-C609-91527A4211A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27440" y="5553074"/>
              <a:ext cx="78087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5" name="Picture 9">
              <a:extLst>
                <a:ext uri="{FF2B5EF4-FFF2-40B4-BE49-F238E27FC236}">
                  <a16:creationId xmlns:a16="http://schemas.microsoft.com/office/drawing/2014/main" id="{54DB90DB-1F2A-DA91-3495-8554E55030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5555" y="5530850"/>
              <a:ext cx="788988"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6" name="Subtitle 2">
              <a:extLst>
                <a:ext uri="{FF2B5EF4-FFF2-40B4-BE49-F238E27FC236}">
                  <a16:creationId xmlns:a16="http://schemas.microsoft.com/office/drawing/2014/main" id="{3DD663F8-794A-7FB9-C6B4-8AD62BC091CC}"/>
                </a:ext>
              </a:extLst>
            </p:cNvPr>
            <p:cNvSpPr>
              <a:spLocks noChangeArrowheads="1"/>
            </p:cNvSpPr>
            <p:nvPr/>
          </p:nvSpPr>
          <p:spPr bwMode="auto">
            <a:xfrm>
              <a:off x="6096000" y="5119687"/>
              <a:ext cx="24495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Tx/>
                <a:buNone/>
              </a:pPr>
              <a:r>
                <a:rPr lang="en-US" altLang="zh-CN" sz="1000" b="1">
                  <a:solidFill>
                    <a:srgbClr val="FFFFFF"/>
                  </a:solidFill>
                </a:rPr>
                <a:t>Registered Charity no. 1166689</a:t>
              </a:r>
              <a:endParaRPr lang="en-US" altLang="zh-CN" sz="1800">
                <a:solidFill>
                  <a:srgbClr val="000000"/>
                </a:solidFill>
              </a:endParaRPr>
            </a:p>
          </p:txBody>
        </p:sp>
      </p:grpSp>
      <p:pic>
        <p:nvPicPr>
          <p:cNvPr id="52231" name="Picture 19">
            <a:extLst>
              <a:ext uri="{FF2B5EF4-FFF2-40B4-BE49-F238E27FC236}">
                <a16:creationId xmlns:a16="http://schemas.microsoft.com/office/drawing/2014/main" id="{FFC0CD64-E8E7-4A95-C2B5-D3C0E00E3CE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40400" y="5486400"/>
            <a:ext cx="684213"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001 social">
            <a:extLst>
              <a:ext uri="{FF2B5EF4-FFF2-40B4-BE49-F238E27FC236}">
                <a16:creationId xmlns:a16="http://schemas.microsoft.com/office/drawing/2014/main" id="{6424F37B-5629-76AE-D602-89D25E44ED7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28900" y="-7938"/>
            <a:ext cx="15360650" cy="688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2F972568-D905-AC02-1CB9-E866CE299D1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982780">
            <a:off x="5434013" y="1849438"/>
            <a:ext cx="3241675" cy="45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Rectangle 3">
            <a:extLst>
              <a:ext uri="{FF2B5EF4-FFF2-40B4-BE49-F238E27FC236}">
                <a16:creationId xmlns:a16="http://schemas.microsoft.com/office/drawing/2014/main" id="{48ADECDA-592C-430F-2939-5005884DC1C5}"/>
              </a:ext>
            </a:extLst>
          </p:cNvPr>
          <p:cNvSpPr>
            <a:spLocks noGrp="1" noChangeArrowheads="1"/>
          </p:cNvSpPr>
          <p:nvPr/>
        </p:nvSpPr>
        <p:spPr bwMode="auto">
          <a:xfrm>
            <a:off x="323850" y="2206625"/>
            <a:ext cx="4103688"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FontTx/>
              <a:buNone/>
            </a:pPr>
            <a:endParaRPr lang="en-US" altLang="en-US">
              <a:solidFill>
                <a:schemeClr val="bg1"/>
              </a:solidFill>
            </a:endParaRPr>
          </a:p>
        </p:txBody>
      </p:sp>
      <p:sp>
        <p:nvSpPr>
          <p:cNvPr id="8" name="TextBox 7">
            <a:extLst>
              <a:ext uri="{FF2B5EF4-FFF2-40B4-BE49-F238E27FC236}">
                <a16:creationId xmlns:a16="http://schemas.microsoft.com/office/drawing/2014/main" id="{B768B7A7-15B0-AF66-5BB1-3FAB373E1526}"/>
              </a:ext>
            </a:extLst>
          </p:cNvPr>
          <p:cNvSpPr txBox="1"/>
          <p:nvPr/>
        </p:nvSpPr>
        <p:spPr>
          <a:xfrm rot="1009463">
            <a:off x="5534025" y="2760663"/>
            <a:ext cx="2895600" cy="3124200"/>
          </a:xfrm>
          <a:prstGeom prst="rect">
            <a:avLst/>
          </a:prstGeom>
          <a:noFill/>
        </p:spPr>
        <p:txBody>
          <a:bodyPr/>
          <a:lstStyle/>
          <a:p>
            <a:pPr algn="ctr">
              <a:defRPr/>
            </a:pPr>
            <a:r>
              <a:rPr lang="en-US" altLang="en-US" sz="1400" b="1" i="1" dirty="0">
                <a:solidFill>
                  <a:schemeClr val="accent4"/>
                </a:solidFill>
                <a:latin typeface="Calibri" panose="020F0502020204030204" pitchFamily="34" charset="0"/>
              </a:rPr>
              <a:t>Charity Commission Registration</a:t>
            </a:r>
          </a:p>
          <a:p>
            <a:pPr>
              <a:defRPr/>
            </a:pPr>
            <a:endParaRPr lang="en-US" altLang="en-US" sz="1400" b="1" i="1" dirty="0">
              <a:solidFill>
                <a:schemeClr val="accent4"/>
              </a:solidFill>
              <a:latin typeface="Calibri" panose="020F0502020204030204" pitchFamily="34" charset="0"/>
            </a:endParaRPr>
          </a:p>
          <a:p>
            <a:pPr algn="just">
              <a:defRPr/>
            </a:pPr>
            <a:r>
              <a:rPr lang="en-US" altLang="en-US" sz="1600" i="1" dirty="0">
                <a:solidFill>
                  <a:schemeClr val="accent4"/>
                </a:solidFill>
                <a:latin typeface="Calibri" panose="020F0502020204030204" pitchFamily="34" charset="0"/>
              </a:rPr>
              <a:t>“To advance health or save lives, primarily in Northumbria, by providing a volunteer courier service ancillary to  transport provided by the statutory authorities for the transfer of blood, blood products and other medical resources between hospitals and medical facilities."</a:t>
            </a:r>
            <a:endParaRPr lang="en-GB" sz="1600" dirty="0">
              <a:solidFill>
                <a:schemeClr val="accent4"/>
              </a:solidFill>
            </a:endParaRPr>
          </a:p>
        </p:txBody>
      </p:sp>
      <p:sp>
        <p:nvSpPr>
          <p:cNvPr id="6150" name="Rectangle 2">
            <a:extLst>
              <a:ext uri="{FF2B5EF4-FFF2-40B4-BE49-F238E27FC236}">
                <a16:creationId xmlns:a16="http://schemas.microsoft.com/office/drawing/2014/main" id="{EC532752-3A7F-D40F-5071-0C06F5D79CB9}"/>
              </a:ext>
            </a:extLst>
          </p:cNvPr>
          <p:cNvSpPr>
            <a:spLocks noGrp="1" noChangeArrowheads="1"/>
          </p:cNvSpPr>
          <p:nvPr>
            <p:ph type="title" idx="4294967295"/>
          </p:nvPr>
        </p:nvSpPr>
        <p:spPr>
          <a:xfrm>
            <a:off x="599712" y="1110887"/>
            <a:ext cx="6258288" cy="792163"/>
          </a:xfrm>
        </p:spPr>
        <p:txBody>
          <a:bodyPr/>
          <a:lstStyle/>
          <a:p>
            <a:pPr eaLnBrk="1" hangingPunct="1"/>
            <a:r>
              <a:rPr lang="en-US" altLang="zh-CN" sz="3200" dirty="0">
                <a:solidFill>
                  <a:schemeClr val="bg1"/>
                </a:solidFill>
                <a:latin typeface="Calibri" panose="020F0502020204030204" pitchFamily="34" charset="0"/>
                <a:ea typeface="SimSun" panose="02010600030101010101" pitchFamily="2" charset="-122"/>
                <a:sym typeface="Calibri" panose="020F0502020204030204" pitchFamily="34" charset="0"/>
              </a:rPr>
              <a:t>Who are we and what do we do ?</a:t>
            </a:r>
            <a:endParaRPr lang="en-US" altLang="zh-CN" dirty="0">
              <a:ea typeface="SimSun" panose="02010600030101010101" pitchFamily="2" charset="-122"/>
            </a:endParaRPr>
          </a:p>
        </p:txBody>
      </p:sp>
      <p:sp>
        <p:nvSpPr>
          <p:cNvPr id="6147" name="AutoShape 3">
            <a:extLst>
              <a:ext uri="{FF2B5EF4-FFF2-40B4-BE49-F238E27FC236}">
                <a16:creationId xmlns:a16="http://schemas.microsoft.com/office/drawing/2014/main" id="{52C4F2DC-C0B9-D939-2404-8C63D519111E}"/>
              </a:ext>
            </a:extLst>
          </p:cNvPr>
          <p:cNvSpPr>
            <a:spLocks noChangeArrowheads="1"/>
          </p:cNvSpPr>
          <p:nvPr/>
        </p:nvSpPr>
        <p:spPr bwMode="auto">
          <a:xfrm>
            <a:off x="273050" y="1901825"/>
            <a:ext cx="4437063" cy="4651375"/>
          </a:xfrm>
          <a:prstGeom prst="roundRect">
            <a:avLst>
              <a:gd name="adj" fmla="val 16667"/>
            </a:avLst>
          </a:prstGeom>
          <a:solidFill>
            <a:srgbClr val="000000">
              <a:alpha val="83136"/>
            </a:srgbClr>
          </a:solidFill>
          <a:ln w="952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marL="182563" indent="-182563" eaLnBrk="1" hangingPunct="1">
              <a:defRPr/>
            </a:pPr>
            <a:r>
              <a:rPr lang="en-US" altLang="en-US" sz="2400" dirty="0">
                <a:solidFill>
                  <a:schemeClr val="bg1"/>
                </a:solidFill>
                <a:latin typeface="Calibri" panose="020F0502020204030204" pitchFamily="34" charset="0"/>
              </a:rPr>
              <a:t>We are a local charity </a:t>
            </a:r>
            <a:br>
              <a:rPr lang="en-US" altLang="en-US" sz="2400" dirty="0">
                <a:solidFill>
                  <a:schemeClr val="bg1"/>
                </a:solidFill>
                <a:latin typeface="Calibri" panose="020F0502020204030204" pitchFamily="34" charset="0"/>
              </a:rPr>
            </a:br>
            <a:endParaRPr lang="en-US" altLang="en-US" sz="2400" dirty="0">
              <a:solidFill>
                <a:schemeClr val="bg1"/>
              </a:solidFill>
              <a:latin typeface="Calibri" panose="020F0502020204030204" pitchFamily="34" charset="0"/>
            </a:endParaRPr>
          </a:p>
          <a:p>
            <a:pPr marL="182563" indent="-182563" eaLnBrk="1" hangingPunct="1">
              <a:defRPr/>
            </a:pPr>
            <a:r>
              <a:rPr lang="en-US" altLang="en-US" sz="2400" dirty="0">
                <a:solidFill>
                  <a:schemeClr val="bg1"/>
                </a:solidFill>
                <a:latin typeface="Calibri" panose="020F0502020204030204" pitchFamily="34" charset="0"/>
              </a:rPr>
              <a:t>We provide an out of hours courier service to NHS hospitals and healthcare sites</a:t>
            </a:r>
            <a:br>
              <a:rPr lang="en-US" altLang="en-US" sz="2400" dirty="0">
                <a:solidFill>
                  <a:schemeClr val="bg1"/>
                </a:solidFill>
                <a:latin typeface="Calibri" panose="020F0502020204030204" pitchFamily="34" charset="0"/>
              </a:rPr>
            </a:br>
            <a:endParaRPr lang="en-US" altLang="en-US" sz="2400" dirty="0">
              <a:solidFill>
                <a:schemeClr val="bg1"/>
              </a:solidFill>
              <a:latin typeface="Calibri" panose="020F0502020204030204" pitchFamily="34" charset="0"/>
            </a:endParaRPr>
          </a:p>
          <a:p>
            <a:pPr marL="182563" indent="-182563" eaLnBrk="1" hangingPunct="1">
              <a:defRPr/>
            </a:pPr>
            <a:r>
              <a:rPr lang="en-US" altLang="en-US" sz="2400" dirty="0">
                <a:solidFill>
                  <a:schemeClr val="bg1"/>
                </a:solidFill>
                <a:latin typeface="Calibri" panose="020F0502020204030204" pitchFamily="34" charset="0"/>
              </a:rPr>
              <a:t>We are independent of the NHS although we provide a service to them</a:t>
            </a:r>
            <a:endParaRPr lang="en-US" altLang="en-US" sz="2400" dirty="0">
              <a:solidFill>
                <a:srgbClr val="FF0000"/>
              </a:solidFill>
              <a:latin typeface="Calibri" panose="020F0502020204030204" pitchFamily="34" charset="0"/>
            </a:endParaRPr>
          </a:p>
          <a:p>
            <a:pPr>
              <a:spcBef>
                <a:spcPct val="0"/>
              </a:spcBef>
              <a:buFontTx/>
              <a:buNone/>
              <a:defRPr/>
            </a:pPr>
            <a:endParaRPr lang="en-US" altLang="en-US" sz="1800" dirty="0">
              <a:solidFill>
                <a:srgbClr val="000000"/>
              </a:solidFill>
            </a:endParaRPr>
          </a:p>
        </p:txBody>
      </p:sp>
      <p:grpSp>
        <p:nvGrpSpPr>
          <p:cNvPr id="6152" name="Group 13">
            <a:extLst>
              <a:ext uri="{FF2B5EF4-FFF2-40B4-BE49-F238E27FC236}">
                <a16:creationId xmlns:a16="http://schemas.microsoft.com/office/drawing/2014/main" id="{3FF3CAB5-2AE5-B33F-738C-6EC08B5F43E2}"/>
              </a:ext>
            </a:extLst>
          </p:cNvPr>
          <p:cNvGrpSpPr>
            <a:grpSpLocks/>
          </p:cNvGrpSpPr>
          <p:nvPr/>
        </p:nvGrpSpPr>
        <p:grpSpPr bwMode="auto">
          <a:xfrm>
            <a:off x="325438" y="128588"/>
            <a:ext cx="5949950" cy="1246187"/>
            <a:chOff x="916151" y="69601"/>
            <a:chExt cx="5949269" cy="1246307"/>
          </a:xfrm>
        </p:grpSpPr>
        <p:sp>
          <p:nvSpPr>
            <p:cNvPr id="6153" name="Rounded Rectangle 14">
              <a:extLst>
                <a:ext uri="{FF2B5EF4-FFF2-40B4-BE49-F238E27FC236}">
                  <a16:creationId xmlns:a16="http://schemas.microsoft.com/office/drawing/2014/main" id="{D3E3421C-B95C-2CFE-5538-2A8B33724361}"/>
                </a:ext>
              </a:extLst>
            </p:cNvPr>
            <p:cNvSpPr>
              <a:spLocks noChangeArrowheads="1"/>
            </p:cNvSpPr>
            <p:nvPr/>
          </p:nvSpPr>
          <p:spPr bwMode="auto">
            <a:xfrm>
              <a:off x="1681060" y="360613"/>
              <a:ext cx="5184360" cy="664285"/>
            </a:xfrm>
            <a:prstGeom prst="roundRect">
              <a:avLst>
                <a:gd name="adj" fmla="val 16667"/>
              </a:avLst>
            </a:prstGeom>
            <a:solidFill>
              <a:srgbClr val="8C0000"/>
            </a:solidFill>
            <a:ln w="19050"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GB" altLang="en-US" sz="1800"/>
            </a:p>
          </p:txBody>
        </p:sp>
        <p:sp>
          <p:nvSpPr>
            <p:cNvPr id="16" name="TextBox 15">
              <a:extLst>
                <a:ext uri="{FF2B5EF4-FFF2-40B4-BE49-F238E27FC236}">
                  <a16:creationId xmlns:a16="http://schemas.microsoft.com/office/drawing/2014/main" id="{7C3DBC22-C57C-0C53-5D31-37CF6A21E9AF}"/>
                </a:ext>
              </a:extLst>
            </p:cNvPr>
            <p:cNvSpPr txBox="1"/>
            <p:nvPr/>
          </p:nvSpPr>
          <p:spPr>
            <a:xfrm>
              <a:off x="2162458" y="461923"/>
              <a:ext cx="4702962" cy="461665"/>
            </a:xfrm>
            <a:prstGeom prst="rect">
              <a:avLst/>
            </a:prstGeom>
            <a:noFill/>
            <a:effectLst>
              <a:innerShdw blurRad="63500" dist="50800" dir="2700000">
                <a:schemeClr val="tx1"/>
              </a:innerShdw>
            </a:effectLst>
          </p:spPr>
          <p:txBody>
            <a:bodyPr>
              <a:spAutoFit/>
            </a:bodyPr>
            <a:lstStyle/>
            <a:p>
              <a:pPr>
                <a:defRPr/>
              </a:pPr>
              <a:r>
                <a:rPr lang="en-GB" sz="2400" b="1" dirty="0">
                  <a:solidFill>
                    <a:schemeClr val="bg1"/>
                  </a:solidFill>
                  <a:effectLst>
                    <a:outerShdw blurRad="50800" dist="76200" dir="5400000" algn="t" rotWithShape="0">
                      <a:prstClr val="black">
                        <a:alpha val="85000"/>
                      </a:prstClr>
                    </a:outerShdw>
                  </a:effectLst>
                </a:rPr>
                <a:t>NORTHUMBRIA</a:t>
              </a:r>
              <a:r>
                <a:rPr lang="en-GB" sz="2400" b="1" dirty="0">
                  <a:solidFill>
                    <a:schemeClr val="bg1"/>
                  </a:solidFill>
                </a:rPr>
                <a:t> </a:t>
              </a:r>
              <a:r>
                <a:rPr lang="en-GB" sz="2400" b="1" dirty="0">
                  <a:solidFill>
                    <a:schemeClr val="bg1"/>
                  </a:solidFill>
                  <a:effectLst>
                    <a:outerShdw blurRad="50800" dist="76200" dir="5400000" algn="t" rotWithShape="0">
                      <a:prstClr val="black">
                        <a:alpha val="85000"/>
                      </a:prstClr>
                    </a:outerShdw>
                  </a:effectLst>
                </a:rPr>
                <a:t>BLOODBIKES</a:t>
              </a:r>
            </a:p>
          </p:txBody>
        </p:sp>
        <p:pic>
          <p:nvPicPr>
            <p:cNvPr id="6157" name="Picture 16">
              <a:extLst>
                <a:ext uri="{FF2B5EF4-FFF2-40B4-BE49-F238E27FC236}">
                  <a16:creationId xmlns:a16="http://schemas.microsoft.com/office/drawing/2014/main" id="{1E767E25-6EDB-1B7F-148E-29D43B1AF1B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16151" y="69601"/>
              <a:ext cx="1246307" cy="124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1500"/>
                                  </p:stCondLst>
                                  <p:childTnLst>
                                    <p:set>
                                      <p:cBhvr>
                                        <p:cTn id="6" dur="1" fill="hold">
                                          <p:stCondLst>
                                            <p:cond delay="0"/>
                                          </p:stCondLst>
                                        </p:cTn>
                                        <p:tgtEl>
                                          <p:spTgt spid="6147"/>
                                        </p:tgtEl>
                                        <p:attrNameLst>
                                          <p:attrName>style.visibility</p:attrName>
                                        </p:attrNameLst>
                                      </p:cBhvr>
                                      <p:to>
                                        <p:strVal val="visible"/>
                                      </p:to>
                                    </p:set>
                                    <p:anim calcmode="lin" valueType="num">
                                      <p:cBhvr>
                                        <p:cTn id="7" dur="2000" fill="hold"/>
                                        <p:tgtEl>
                                          <p:spTgt spid="6147"/>
                                        </p:tgtEl>
                                        <p:attrNameLst>
                                          <p:attrName>ppt_w</p:attrName>
                                        </p:attrNameLst>
                                      </p:cBhvr>
                                      <p:tavLst>
                                        <p:tav tm="0">
                                          <p:val>
                                            <p:fltVal val="0"/>
                                          </p:val>
                                        </p:tav>
                                        <p:tav tm="100000">
                                          <p:val>
                                            <p:strVal val="#ppt_w"/>
                                          </p:val>
                                        </p:tav>
                                      </p:tavLst>
                                    </p:anim>
                                    <p:anim calcmode="lin" valueType="num">
                                      <p:cBhvr>
                                        <p:cTn id="8" dur="2000" fill="hold"/>
                                        <p:tgtEl>
                                          <p:spTgt spid="6147"/>
                                        </p:tgtEl>
                                        <p:attrNameLst>
                                          <p:attrName>ppt_h</p:attrName>
                                        </p:attrNameLst>
                                      </p:cBhvr>
                                      <p:tavLst>
                                        <p:tav tm="0">
                                          <p:val>
                                            <p:fltVal val="0"/>
                                          </p:val>
                                        </p:tav>
                                        <p:tav tm="100000">
                                          <p:val>
                                            <p:strVal val="#ppt_h"/>
                                          </p:val>
                                        </p:tav>
                                      </p:tavLst>
                                    </p:anim>
                                    <p:animEffect>
                                      <p:cBhvr>
                                        <p:cTn id="9" dur="2000"/>
                                        <p:tgtEl>
                                          <p:spTgt spid="6147"/>
                                        </p:tgtEl>
                                      </p:cBhvr>
                                    </p:animEffect>
                                  </p:childTnLst>
                                </p:cTn>
                              </p:par>
                            </p:childTnLst>
                          </p:cTn>
                        </p:par>
                        <p:par>
                          <p:cTn id="10" fill="hold" nodeType="afterGroup">
                            <p:stCondLst>
                              <p:cond delay="3500"/>
                            </p:stCondLst>
                            <p:childTnLst>
                              <p:par>
                                <p:cTn id="11" presetID="10" presetClass="entr" presetSubtype="0" fill="hold" nodeType="afterEffect">
                                  <p:stCondLst>
                                    <p:cond delay="6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nodeType="afterGroup">
                            <p:stCondLst>
                              <p:cond delay="11500"/>
                            </p:stCondLst>
                            <p:childTnLst>
                              <p:par>
                                <p:cTn id="15" presetID="10" presetClass="entr" presetSubtype="0" fill="hold" nodeType="afterEffect" nodePh="1">
                                  <p:stCondLst>
                                    <p:cond delay="0"/>
                                  </p:stCondLst>
                                  <p:endCondLst>
                                    <p:cond evt="begin" delay="0">
                                      <p:tn val="15"/>
                                    </p:cond>
                                  </p:endCondLst>
                                  <p:childTnLst>
                                    <p:set>
                                      <p:cBhvr>
                                        <p:cTn id="16" dur="1" fill="hold">
                                          <p:stCondLst>
                                            <p:cond delay="0"/>
                                          </p:stCondLst>
                                        </p:cTn>
                                        <p:tgtEl>
                                          <p:spTgt spid="6155">
                                            <p:txEl>
                                              <p:pRg st="0" end="0"/>
                                            </p:txEl>
                                          </p:spTgt>
                                        </p:tgtEl>
                                        <p:attrNameLst>
                                          <p:attrName>style.visibility</p:attrName>
                                        </p:attrNameLst>
                                      </p:cBhvr>
                                      <p:to>
                                        <p:strVal val="visible"/>
                                      </p:to>
                                    </p:set>
                                    <p:animEffect>
                                      <p:cBhvr>
                                        <p:cTn id="17" dur="2000"/>
                                        <p:tgtEl>
                                          <p:spTgt spid="6155">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5" grpId="0" uiExpand="1" build="allAtOnce" bldLvl="0" autoUpdateAnimBg="0"/>
      <p:bldP spid="8" grpId="0"/>
      <p:bldP spid="6147" grpId="0" bldLvl="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001 social">
            <a:extLst>
              <a:ext uri="{FF2B5EF4-FFF2-40B4-BE49-F238E27FC236}">
                <a16:creationId xmlns:a16="http://schemas.microsoft.com/office/drawing/2014/main" id="{1BD3F225-F29A-553B-15EB-E76E55B2BE3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38400" y="0"/>
            <a:ext cx="15363825"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AutoShape 3">
            <a:extLst>
              <a:ext uri="{FF2B5EF4-FFF2-40B4-BE49-F238E27FC236}">
                <a16:creationId xmlns:a16="http://schemas.microsoft.com/office/drawing/2014/main" id="{89637CEC-8787-CA79-F8C9-0F4F2D71757A}"/>
              </a:ext>
            </a:extLst>
          </p:cNvPr>
          <p:cNvSpPr>
            <a:spLocks noChangeArrowheads="1"/>
          </p:cNvSpPr>
          <p:nvPr/>
        </p:nvSpPr>
        <p:spPr bwMode="auto">
          <a:xfrm>
            <a:off x="174625" y="1822450"/>
            <a:ext cx="8893175" cy="4654550"/>
          </a:xfrm>
          <a:prstGeom prst="roundRect">
            <a:avLst>
              <a:gd name="adj" fmla="val 16667"/>
            </a:avLst>
          </a:prstGeom>
          <a:solidFill>
            <a:srgbClr val="000000">
              <a:alpha val="83136"/>
            </a:srgbClr>
          </a:solidFill>
          <a:ln w="952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5124" name="Rectangle 2">
            <a:extLst>
              <a:ext uri="{FF2B5EF4-FFF2-40B4-BE49-F238E27FC236}">
                <a16:creationId xmlns:a16="http://schemas.microsoft.com/office/drawing/2014/main" id="{DEA56FFF-6FE5-3271-1EFF-480D7E491753}"/>
              </a:ext>
            </a:extLst>
          </p:cNvPr>
          <p:cNvSpPr>
            <a:spLocks noGrp="1" noChangeArrowheads="1"/>
          </p:cNvSpPr>
          <p:nvPr>
            <p:ph type="title" idx="4294967295"/>
          </p:nvPr>
        </p:nvSpPr>
        <p:spPr>
          <a:xfrm>
            <a:off x="612775" y="1052513"/>
            <a:ext cx="5472113" cy="792162"/>
          </a:xfrm>
        </p:spPr>
        <p:txBody>
          <a:bodyPr/>
          <a:lstStyle/>
          <a:p>
            <a:pPr eaLnBrk="1" hangingPunct="1"/>
            <a:r>
              <a:rPr lang="en-US" altLang="zh-CN" sz="3200" dirty="0">
                <a:solidFill>
                  <a:schemeClr val="bg1"/>
                </a:solidFill>
                <a:latin typeface="Calibri" panose="020F0502020204030204" pitchFamily="34" charset="0"/>
                <a:ea typeface="SimSun" panose="02010600030101010101" pitchFamily="2" charset="-122"/>
                <a:sym typeface="Calibri" panose="020F0502020204030204" pitchFamily="34" charset="0"/>
              </a:rPr>
              <a:t>Background &amp; History</a:t>
            </a:r>
            <a:endParaRPr lang="en-US" altLang="zh-CN" dirty="0">
              <a:ea typeface="SimSun" panose="02010600030101010101" pitchFamily="2" charset="-122"/>
            </a:endParaRPr>
          </a:p>
        </p:txBody>
      </p:sp>
      <p:sp>
        <p:nvSpPr>
          <p:cNvPr id="5131" name="Rectangle 3">
            <a:extLst>
              <a:ext uri="{FF2B5EF4-FFF2-40B4-BE49-F238E27FC236}">
                <a16:creationId xmlns:a16="http://schemas.microsoft.com/office/drawing/2014/main" id="{B8FF605C-572D-3410-4B85-FCA859C2B1FB}"/>
              </a:ext>
            </a:extLst>
          </p:cNvPr>
          <p:cNvSpPr>
            <a:spLocks noGrp="1" noChangeArrowheads="1"/>
          </p:cNvSpPr>
          <p:nvPr/>
        </p:nvSpPr>
        <p:spPr bwMode="auto">
          <a:xfrm>
            <a:off x="396875" y="2362200"/>
            <a:ext cx="8496300" cy="3967163"/>
          </a:xfrm>
          <a:prstGeom prst="rect">
            <a:avLst/>
          </a:prstGeom>
          <a:noFill/>
          <a:ln>
            <a:noFill/>
          </a:ln>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r>
              <a:rPr lang="en-US" altLang="en-US" sz="2200" dirty="0">
                <a:solidFill>
                  <a:schemeClr val="bg1"/>
                </a:solidFill>
                <a:latin typeface="Calibri" panose="020F0502020204030204" pitchFamily="34" charset="0"/>
              </a:rPr>
              <a:t>1962 First Blood Bike volunteer group established in Surrey</a:t>
            </a:r>
          </a:p>
          <a:p>
            <a:pPr eaLnBrk="1" hangingPunct="1">
              <a:defRPr/>
            </a:pPr>
            <a:r>
              <a:rPr lang="en-US" altLang="en-US" sz="2200" dirty="0">
                <a:solidFill>
                  <a:schemeClr val="bg1"/>
                </a:solidFill>
                <a:latin typeface="Calibri" panose="020F0502020204030204" pitchFamily="34" charset="0"/>
              </a:rPr>
              <a:t>2008: Nationwide Association of Blood Bikes (NABB) established </a:t>
            </a:r>
          </a:p>
          <a:p>
            <a:pPr eaLnBrk="1" hangingPunct="1">
              <a:defRPr/>
            </a:pPr>
            <a:r>
              <a:rPr lang="en-US" altLang="en-US" sz="2200" b="1" dirty="0">
                <a:solidFill>
                  <a:srgbClr val="FFFF00"/>
                </a:solidFill>
                <a:latin typeface="Calibri" panose="020F0502020204030204" pitchFamily="34" charset="0"/>
              </a:rPr>
              <a:t>2012: Northumbria Blood Bikes formed</a:t>
            </a:r>
          </a:p>
          <a:p>
            <a:pPr eaLnBrk="1" hangingPunct="1">
              <a:defRPr/>
            </a:pPr>
            <a:r>
              <a:rPr lang="en-US" altLang="en-US" sz="2200" b="1" dirty="0">
                <a:solidFill>
                  <a:srgbClr val="FFFF00"/>
                </a:solidFill>
                <a:latin typeface="Calibri" panose="020F0502020204030204" pitchFamily="34" charset="0"/>
              </a:rPr>
              <a:t>2014 : </a:t>
            </a:r>
            <a:r>
              <a:rPr lang="en-US" altLang="en-US" sz="2200" dirty="0">
                <a:solidFill>
                  <a:schemeClr val="bg1"/>
                </a:solidFill>
                <a:latin typeface="Calibri" panose="020F0502020204030204" pitchFamily="34" charset="0"/>
              </a:rPr>
              <a:t>22 Blood bike groups in operation and </a:t>
            </a:r>
            <a:r>
              <a:rPr lang="en-US" altLang="en-US" sz="2200" b="1" dirty="0">
                <a:solidFill>
                  <a:srgbClr val="FFFF00"/>
                </a:solidFill>
                <a:latin typeface="Calibri" panose="020F0502020204030204" pitchFamily="34" charset="0"/>
              </a:rPr>
              <a:t>NBB goes live</a:t>
            </a:r>
          </a:p>
          <a:p>
            <a:pPr eaLnBrk="1" hangingPunct="1">
              <a:defRPr/>
            </a:pPr>
            <a:endParaRPr lang="en-US" altLang="en-US" sz="800" b="1" dirty="0">
              <a:solidFill>
                <a:srgbClr val="FFFF00"/>
              </a:solidFill>
              <a:latin typeface="Calibri" panose="020F0502020204030204" pitchFamily="34" charset="0"/>
            </a:endParaRPr>
          </a:p>
          <a:p>
            <a:pPr eaLnBrk="1" hangingPunct="1">
              <a:defRPr/>
            </a:pPr>
            <a:r>
              <a:rPr lang="en-US" altLang="en-US" sz="2200" b="1" dirty="0">
                <a:solidFill>
                  <a:srgbClr val="FFFF00"/>
                </a:solidFill>
                <a:latin typeface="Calibri" panose="020F0502020204030204" pitchFamily="34" charset="0"/>
              </a:rPr>
              <a:t>2017: NBB received Queen’s Award for Voluntary Service</a:t>
            </a:r>
          </a:p>
          <a:p>
            <a:pPr eaLnBrk="1" hangingPunct="1">
              <a:defRPr/>
            </a:pPr>
            <a:r>
              <a:rPr lang="en-US" altLang="en-US" sz="2200" b="1" dirty="0">
                <a:solidFill>
                  <a:srgbClr val="FFFF00"/>
                </a:solidFill>
                <a:latin typeface="Calibri" panose="020F0502020204030204" pitchFamily="34" charset="0"/>
              </a:rPr>
              <a:t>2021: </a:t>
            </a:r>
            <a:r>
              <a:rPr lang="en-US" altLang="en-US" sz="2200" dirty="0">
                <a:solidFill>
                  <a:schemeClr val="bg1"/>
                </a:solidFill>
                <a:latin typeface="Calibri" panose="020F0502020204030204" pitchFamily="34" charset="0"/>
              </a:rPr>
              <a:t>Over 13,000 jobs completed, with almost 9000 Covid related</a:t>
            </a:r>
          </a:p>
          <a:p>
            <a:pPr eaLnBrk="1" hangingPunct="1">
              <a:defRPr/>
            </a:pPr>
            <a:r>
              <a:rPr lang="en-US" altLang="en-US" sz="2200" b="1" dirty="0">
                <a:solidFill>
                  <a:srgbClr val="FFFF00"/>
                </a:solidFill>
                <a:latin typeface="Calibri" panose="020F0502020204030204" pitchFamily="34" charset="0"/>
              </a:rPr>
              <a:t>2023:</a:t>
            </a:r>
            <a:r>
              <a:rPr lang="en-US" altLang="en-US" sz="2200" dirty="0">
                <a:solidFill>
                  <a:schemeClr val="bg1"/>
                </a:solidFill>
                <a:latin typeface="Calibri" panose="020F0502020204030204" pitchFamily="34" charset="0"/>
              </a:rPr>
              <a:t> </a:t>
            </a:r>
          </a:p>
          <a:p>
            <a:pPr eaLnBrk="1" hangingPunct="1">
              <a:defRPr/>
            </a:pPr>
            <a:r>
              <a:rPr lang="en-US" altLang="en-US" sz="2200" b="1" dirty="0">
                <a:solidFill>
                  <a:srgbClr val="FFFF00"/>
                </a:solidFill>
                <a:latin typeface="Calibri" panose="020F0502020204030204" pitchFamily="34" charset="0"/>
              </a:rPr>
              <a:t>2024	:  </a:t>
            </a:r>
            <a:r>
              <a:rPr lang="en-US" altLang="en-US" sz="2200" b="1" dirty="0">
                <a:solidFill>
                  <a:schemeClr val="bg1"/>
                </a:solidFill>
                <a:latin typeface="Calibri" panose="020F0502020204030204" pitchFamily="34" charset="0"/>
              </a:rPr>
              <a:t>13,200 jobs    </a:t>
            </a:r>
          </a:p>
          <a:p>
            <a:pPr eaLnBrk="1" hangingPunct="1">
              <a:defRPr/>
            </a:pPr>
            <a:endParaRPr lang="en-US" altLang="en-US" sz="2200" b="1" dirty="0">
              <a:solidFill>
                <a:srgbClr val="FFFF00"/>
              </a:solidFill>
              <a:latin typeface="Calibri" panose="020F0502020204030204" pitchFamily="34" charset="0"/>
            </a:endParaRPr>
          </a:p>
          <a:p>
            <a:pPr marL="0" indent="0" algn="ctr" eaLnBrk="1" hangingPunct="1">
              <a:buFontTx/>
              <a:buNone/>
              <a:defRPr/>
            </a:pPr>
            <a:endParaRPr lang="en-US" altLang="en-US" sz="2200" b="1" dirty="0">
              <a:solidFill>
                <a:srgbClr val="FFFF00"/>
              </a:solidFill>
              <a:latin typeface="Calibri" panose="020F0502020204030204" pitchFamily="34" charset="0"/>
            </a:endParaRPr>
          </a:p>
          <a:p>
            <a:pPr eaLnBrk="1" hangingPunct="1">
              <a:defRPr/>
            </a:pPr>
            <a:endParaRPr lang="en-US" altLang="en-US" dirty="0">
              <a:solidFill>
                <a:schemeClr val="bg1"/>
              </a:solidFill>
            </a:endParaRPr>
          </a:p>
        </p:txBody>
      </p:sp>
      <p:grpSp>
        <p:nvGrpSpPr>
          <p:cNvPr id="8198" name="Group 11">
            <a:extLst>
              <a:ext uri="{FF2B5EF4-FFF2-40B4-BE49-F238E27FC236}">
                <a16:creationId xmlns:a16="http://schemas.microsoft.com/office/drawing/2014/main" id="{D08C5B70-3A96-5686-53CA-598C103C47F7}"/>
              </a:ext>
            </a:extLst>
          </p:cNvPr>
          <p:cNvGrpSpPr>
            <a:grpSpLocks/>
          </p:cNvGrpSpPr>
          <p:nvPr/>
        </p:nvGrpSpPr>
        <p:grpSpPr bwMode="auto">
          <a:xfrm>
            <a:off x="325438" y="128588"/>
            <a:ext cx="5949950" cy="1246187"/>
            <a:chOff x="916151" y="69601"/>
            <a:chExt cx="5949269" cy="1246307"/>
          </a:xfrm>
        </p:grpSpPr>
        <p:sp>
          <p:nvSpPr>
            <p:cNvPr id="8201" name="Rounded Rectangle 12">
              <a:extLst>
                <a:ext uri="{FF2B5EF4-FFF2-40B4-BE49-F238E27FC236}">
                  <a16:creationId xmlns:a16="http://schemas.microsoft.com/office/drawing/2014/main" id="{F07DEA79-AF59-6965-C701-8C04855D0056}"/>
                </a:ext>
              </a:extLst>
            </p:cNvPr>
            <p:cNvSpPr>
              <a:spLocks noChangeArrowheads="1"/>
            </p:cNvSpPr>
            <p:nvPr/>
          </p:nvSpPr>
          <p:spPr bwMode="auto">
            <a:xfrm>
              <a:off x="1681060" y="360613"/>
              <a:ext cx="5184360" cy="664285"/>
            </a:xfrm>
            <a:prstGeom prst="roundRect">
              <a:avLst>
                <a:gd name="adj" fmla="val 16667"/>
              </a:avLst>
            </a:prstGeom>
            <a:solidFill>
              <a:srgbClr val="8C0000"/>
            </a:solidFill>
            <a:ln w="19050"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GB" altLang="en-US" sz="1800"/>
            </a:p>
          </p:txBody>
        </p:sp>
        <p:sp>
          <p:nvSpPr>
            <p:cNvPr id="14" name="TextBox 13">
              <a:extLst>
                <a:ext uri="{FF2B5EF4-FFF2-40B4-BE49-F238E27FC236}">
                  <a16:creationId xmlns:a16="http://schemas.microsoft.com/office/drawing/2014/main" id="{C3B7F617-0605-356D-520A-B7C33935D646}"/>
                </a:ext>
              </a:extLst>
            </p:cNvPr>
            <p:cNvSpPr txBox="1"/>
            <p:nvPr/>
          </p:nvSpPr>
          <p:spPr>
            <a:xfrm>
              <a:off x="2162458" y="461923"/>
              <a:ext cx="4702962" cy="461665"/>
            </a:xfrm>
            <a:prstGeom prst="rect">
              <a:avLst/>
            </a:prstGeom>
            <a:noFill/>
            <a:effectLst>
              <a:innerShdw blurRad="63500" dist="50800" dir="2700000">
                <a:schemeClr val="tx1"/>
              </a:innerShdw>
            </a:effectLst>
          </p:spPr>
          <p:txBody>
            <a:bodyPr>
              <a:spAutoFit/>
            </a:bodyPr>
            <a:lstStyle/>
            <a:p>
              <a:pPr>
                <a:defRPr/>
              </a:pPr>
              <a:r>
                <a:rPr lang="en-GB" sz="2400" b="1" dirty="0">
                  <a:solidFill>
                    <a:schemeClr val="bg1"/>
                  </a:solidFill>
                  <a:effectLst>
                    <a:outerShdw blurRad="50800" dist="76200" dir="5400000" algn="t" rotWithShape="0">
                      <a:prstClr val="black">
                        <a:alpha val="85000"/>
                      </a:prstClr>
                    </a:outerShdw>
                  </a:effectLst>
                </a:rPr>
                <a:t>NORTHUMBRIA</a:t>
              </a:r>
              <a:r>
                <a:rPr lang="en-GB" sz="2400" b="1" dirty="0">
                  <a:solidFill>
                    <a:schemeClr val="bg1"/>
                  </a:solidFill>
                </a:rPr>
                <a:t> </a:t>
              </a:r>
              <a:r>
                <a:rPr lang="en-GB" sz="2400" b="1" dirty="0">
                  <a:solidFill>
                    <a:schemeClr val="bg1"/>
                  </a:solidFill>
                  <a:effectLst>
                    <a:outerShdw blurRad="50800" dist="76200" dir="5400000" algn="t" rotWithShape="0">
                      <a:prstClr val="black">
                        <a:alpha val="85000"/>
                      </a:prstClr>
                    </a:outerShdw>
                  </a:effectLst>
                </a:rPr>
                <a:t>BLOODBIKES</a:t>
              </a:r>
            </a:p>
          </p:txBody>
        </p:sp>
        <p:pic>
          <p:nvPicPr>
            <p:cNvPr id="8205" name="Picture 14">
              <a:extLst>
                <a:ext uri="{FF2B5EF4-FFF2-40B4-BE49-F238E27FC236}">
                  <a16:creationId xmlns:a16="http://schemas.microsoft.com/office/drawing/2014/main" id="{335797B9-BFCE-78D3-D58E-98E5B82211B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6151" y="69601"/>
              <a:ext cx="1246307" cy="124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ounded Rectangle 2">
            <a:extLst>
              <a:ext uri="{FF2B5EF4-FFF2-40B4-BE49-F238E27FC236}">
                <a16:creationId xmlns:a16="http://schemas.microsoft.com/office/drawing/2014/main" id="{77AAE49C-5499-B866-CD3E-05DD9DB42473}"/>
              </a:ext>
            </a:extLst>
          </p:cNvPr>
          <p:cNvSpPr>
            <a:spLocks noChangeArrowheads="1"/>
          </p:cNvSpPr>
          <p:nvPr/>
        </p:nvSpPr>
        <p:spPr bwMode="auto">
          <a:xfrm>
            <a:off x="7572375" y="298450"/>
            <a:ext cx="1392238" cy="1246188"/>
          </a:xfrm>
          <a:prstGeom prst="roundRect">
            <a:avLst>
              <a:gd name="adj" fmla="val 16667"/>
            </a:avLst>
          </a:prstGeom>
          <a:blipFill dpi="0" rotWithShape="1">
            <a:blip r:embed="rId5" cstate="screen">
              <a:extLst>
                <a:ext uri="{28A0092B-C50C-407E-A947-70E740481C1C}">
                  <a14:useLocalDpi xmlns:a14="http://schemas.microsoft.com/office/drawing/2010/main"/>
                </a:ext>
              </a:extLst>
            </a:blip>
            <a:srcRect/>
            <a:stretch>
              <a:fillRect/>
            </a:stretch>
          </a:blip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GB" altLang="en-US" sz="1800"/>
          </a:p>
        </p:txBody>
      </p:sp>
      <p:pic>
        <p:nvPicPr>
          <p:cNvPr id="4" name="Picture 3" descr="Logo&#10;&#10;Description automatically generated with medium confidence">
            <a:extLst>
              <a:ext uri="{FF2B5EF4-FFF2-40B4-BE49-F238E27FC236}">
                <a16:creationId xmlns:a16="http://schemas.microsoft.com/office/drawing/2014/main" id="{2C318F3D-96CE-A818-17AD-EC1CE69F33C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23638" y="5105400"/>
            <a:ext cx="1257962" cy="1257962"/>
          </a:xfrm>
          <a:prstGeom prst="rect">
            <a:avLst/>
          </a:prstGeom>
          <a:effectLst>
            <a:glow rad="762000">
              <a:schemeClr val="bg1">
                <a:alpha val="40000"/>
              </a:schemeClr>
            </a:glow>
            <a:softEdge rad="63500"/>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p:cBhvr>
                                        <p:cTn id="7" dur="500"/>
                                        <p:tgtEl>
                                          <p:spTgt spid="5124"/>
                                        </p:tgtEl>
                                      </p:cBhvr>
                                    </p:animEffect>
                                  </p:childTnLst>
                                </p:cTn>
                              </p:par>
                              <p:par>
                                <p:cTn id="8" presetID="53" presetClass="entr" presetSubtype="0" fill="hold" nodeType="withEffect">
                                  <p:stCondLst>
                                    <p:cond delay="500"/>
                                  </p:stCondLst>
                                  <p:childTnLst>
                                    <p:set>
                                      <p:cBhvr>
                                        <p:cTn id="9" dur="1" fill="hold">
                                          <p:stCondLst>
                                            <p:cond delay="0"/>
                                          </p:stCondLst>
                                        </p:cTn>
                                        <p:tgtEl>
                                          <p:spTgt spid="5123"/>
                                        </p:tgtEl>
                                        <p:attrNameLst>
                                          <p:attrName>style.visibility</p:attrName>
                                        </p:attrNameLst>
                                      </p:cBhvr>
                                      <p:to>
                                        <p:strVal val="visible"/>
                                      </p:to>
                                    </p:set>
                                    <p:anim calcmode="lin" valueType="num">
                                      <p:cBhvr>
                                        <p:cTn id="10" dur="1000" fill="hold"/>
                                        <p:tgtEl>
                                          <p:spTgt spid="5123"/>
                                        </p:tgtEl>
                                        <p:attrNameLst>
                                          <p:attrName>ppt_w</p:attrName>
                                        </p:attrNameLst>
                                      </p:cBhvr>
                                      <p:tavLst>
                                        <p:tav tm="0">
                                          <p:val>
                                            <p:fltVal val="0"/>
                                          </p:val>
                                        </p:tav>
                                        <p:tav tm="100000">
                                          <p:val>
                                            <p:strVal val="#ppt_w"/>
                                          </p:val>
                                        </p:tav>
                                      </p:tavLst>
                                    </p:anim>
                                    <p:anim calcmode="lin" valueType="num">
                                      <p:cBhvr>
                                        <p:cTn id="11" dur="1000" fill="hold"/>
                                        <p:tgtEl>
                                          <p:spTgt spid="5123"/>
                                        </p:tgtEl>
                                        <p:attrNameLst>
                                          <p:attrName>ppt_h</p:attrName>
                                        </p:attrNameLst>
                                      </p:cBhvr>
                                      <p:tavLst>
                                        <p:tav tm="0">
                                          <p:val>
                                            <p:fltVal val="0"/>
                                          </p:val>
                                        </p:tav>
                                        <p:tav tm="100000">
                                          <p:val>
                                            <p:strVal val="#ppt_h"/>
                                          </p:val>
                                        </p:tav>
                                      </p:tavLst>
                                    </p:anim>
                                    <p:animEffect>
                                      <p:cBhvr>
                                        <p:cTn id="12" dur="1000"/>
                                        <p:tgtEl>
                                          <p:spTgt spid="5123"/>
                                        </p:tgtEl>
                                      </p:cBhvr>
                                    </p:animEffect>
                                  </p:childTnLst>
                                </p:cTn>
                              </p:par>
                            </p:childTnLst>
                          </p:cTn>
                        </p:par>
                        <p:par>
                          <p:cTn id="13" fill="hold" nodeType="afterGroup">
                            <p:stCondLst>
                              <p:cond delay="1500"/>
                            </p:stCondLst>
                            <p:childTnLst>
                              <p:par>
                                <p:cTn id="14" presetID="10" presetClass="entr" presetSubtype="0" fill="hold" nodeType="afterEffect">
                                  <p:stCondLst>
                                    <p:cond delay="0"/>
                                  </p:stCondLst>
                                  <p:childTnLst>
                                    <p:set>
                                      <p:cBhvr>
                                        <p:cTn id="15" dur="1" fill="hold">
                                          <p:stCondLst>
                                            <p:cond delay="0"/>
                                          </p:stCondLst>
                                        </p:cTn>
                                        <p:tgtEl>
                                          <p:spTgt spid="5131">
                                            <p:txEl>
                                              <p:pRg st="0" end="0"/>
                                            </p:txEl>
                                          </p:spTgt>
                                        </p:tgtEl>
                                        <p:attrNameLst>
                                          <p:attrName>style.visibility</p:attrName>
                                        </p:attrNameLst>
                                      </p:cBhvr>
                                      <p:to>
                                        <p:strVal val="visible"/>
                                      </p:to>
                                    </p:set>
                                    <p:animEffect>
                                      <p:cBhvr>
                                        <p:cTn id="16" dur="1000"/>
                                        <p:tgtEl>
                                          <p:spTgt spid="5131">
                                            <p:txEl>
                                              <p:pRg st="0" end="0"/>
                                            </p:txEl>
                                          </p:spTgt>
                                        </p:tgtEl>
                                      </p:cBhvr>
                                    </p:animEffect>
                                  </p:childTnLst>
                                </p:cTn>
                              </p:par>
                            </p:childTnLst>
                          </p:cTn>
                        </p:par>
                        <p:par>
                          <p:cTn id="17" fill="hold" nodeType="afterGroup">
                            <p:stCondLst>
                              <p:cond delay="2500"/>
                            </p:stCondLst>
                            <p:childTnLst>
                              <p:par>
                                <p:cTn id="18" presetID="10" presetClass="entr" presetSubtype="0" fill="hold" nodeType="afterEffect">
                                  <p:stCondLst>
                                    <p:cond delay="4000"/>
                                  </p:stCondLst>
                                  <p:childTnLst>
                                    <p:set>
                                      <p:cBhvr>
                                        <p:cTn id="19" dur="1" fill="hold">
                                          <p:stCondLst>
                                            <p:cond delay="0"/>
                                          </p:stCondLst>
                                        </p:cTn>
                                        <p:tgtEl>
                                          <p:spTgt spid="5131">
                                            <p:txEl>
                                              <p:pRg st="1" end="1"/>
                                            </p:txEl>
                                          </p:spTgt>
                                        </p:tgtEl>
                                        <p:attrNameLst>
                                          <p:attrName>style.visibility</p:attrName>
                                        </p:attrNameLst>
                                      </p:cBhvr>
                                      <p:to>
                                        <p:strVal val="visible"/>
                                      </p:to>
                                    </p:set>
                                    <p:animEffect>
                                      <p:cBhvr>
                                        <p:cTn id="20" dur="1000"/>
                                        <p:tgtEl>
                                          <p:spTgt spid="513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5131">
                                            <p:txEl>
                                              <p:pRg st="2" end="2"/>
                                            </p:txEl>
                                          </p:spTgt>
                                        </p:tgtEl>
                                        <p:attrNameLst>
                                          <p:attrName>style.visibility</p:attrName>
                                        </p:attrNameLst>
                                      </p:cBhvr>
                                      <p:to>
                                        <p:strVal val="visible"/>
                                      </p:to>
                                    </p:set>
                                    <p:animEffect>
                                      <p:cBhvr>
                                        <p:cTn id="25" dur="1000"/>
                                        <p:tgtEl>
                                          <p:spTgt spid="5131">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131">
                                            <p:txEl>
                                              <p:pRg st="3" end="3"/>
                                            </p:txEl>
                                          </p:spTgt>
                                        </p:tgtEl>
                                        <p:attrNameLst>
                                          <p:attrName>style.visibility</p:attrName>
                                        </p:attrNameLst>
                                      </p:cBhvr>
                                      <p:to>
                                        <p:strVal val="visible"/>
                                      </p:to>
                                    </p:set>
                                    <p:animEffect>
                                      <p:cBhvr>
                                        <p:cTn id="28" dur="1000"/>
                                        <p:tgtEl>
                                          <p:spTgt spid="5131">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5131">
                                            <p:txEl>
                                              <p:pRg st="5" end="5"/>
                                            </p:txEl>
                                          </p:spTgt>
                                        </p:tgtEl>
                                        <p:attrNameLst>
                                          <p:attrName>style.visibility</p:attrName>
                                        </p:attrNameLst>
                                      </p:cBhvr>
                                      <p:to>
                                        <p:strVal val="visible"/>
                                      </p:to>
                                    </p:set>
                                    <p:animEffect>
                                      <p:cBhvr>
                                        <p:cTn id="33" dur="2000"/>
                                        <p:tgtEl>
                                          <p:spTgt spid="5131">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131">
                                            <p:txEl>
                                              <p:pRg st="6" end="6"/>
                                            </p:txEl>
                                          </p:spTgt>
                                        </p:tgtEl>
                                        <p:attrNameLst>
                                          <p:attrName>style.visibility</p:attrName>
                                        </p:attrNameLst>
                                      </p:cBhvr>
                                      <p:to>
                                        <p:strVal val="visible"/>
                                      </p:to>
                                    </p:set>
                                    <p:animEffect>
                                      <p:cBhvr>
                                        <p:cTn id="36" dur="2000"/>
                                        <p:tgtEl>
                                          <p:spTgt spid="5131">
                                            <p:txEl>
                                              <p:pRg st="6" end="6"/>
                                            </p:txEl>
                                          </p:spTgt>
                                        </p:tgtEl>
                                      </p:cBhvr>
                                    </p:animEffect>
                                  </p:childTnLst>
                                </p:cTn>
                              </p:par>
                              <p:par>
                                <p:cTn id="37" presetID="10" presetClass="entr" presetSubtype="0" fill="hold" nodeType="withEffect">
                                  <p:stCondLst>
                                    <p:cond delay="50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5131">
                                            <p:txEl>
                                              <p:pRg st="7" end="7"/>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childTnLst>
                                </p:cTn>
                              </p:par>
                              <p:par>
                                <p:cTn id="46" presetID="35" presetClass="emph" presetSubtype="0" repeatCount="indefinite" fill="hold" nodeType="withEffect">
                                  <p:stCondLst>
                                    <p:cond delay="0"/>
                                  </p:stCondLst>
                                  <p:childTnLst>
                                    <p:anim calcmode="discrete" valueType="str">
                                      <p:cBhvr>
                                        <p:cTn id="47"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51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ldLvl="0" animBg="1" autoUpdateAnimBg="0"/>
      <p:bldP spid="5124" grpId="0" bldLvl="0" autoUpdateAnimBg="0"/>
      <p:bldP spid="5131" grpId="0" uiExpand="1" build="allAtOnce" bldLvl="0" autoUpdateAnimBg="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001 social">
            <a:extLst>
              <a:ext uri="{FF2B5EF4-FFF2-40B4-BE49-F238E27FC236}">
                <a16:creationId xmlns:a16="http://schemas.microsoft.com/office/drawing/2014/main" id="{9AEDD79C-D827-DF2E-EECD-2530189EF69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38400" y="0"/>
            <a:ext cx="1536065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AutoShape 3">
            <a:extLst>
              <a:ext uri="{FF2B5EF4-FFF2-40B4-BE49-F238E27FC236}">
                <a16:creationId xmlns:a16="http://schemas.microsoft.com/office/drawing/2014/main" id="{5EFCFF8B-37EA-8F08-CCFE-45E0A6275174}"/>
              </a:ext>
            </a:extLst>
          </p:cNvPr>
          <p:cNvSpPr>
            <a:spLocks noChangeArrowheads="1"/>
          </p:cNvSpPr>
          <p:nvPr/>
        </p:nvSpPr>
        <p:spPr bwMode="auto">
          <a:xfrm>
            <a:off x="265113" y="1920875"/>
            <a:ext cx="8494712" cy="4022725"/>
          </a:xfrm>
          <a:prstGeom prst="roundRect">
            <a:avLst>
              <a:gd name="adj" fmla="val 16667"/>
            </a:avLst>
          </a:prstGeom>
          <a:solidFill>
            <a:srgbClr val="000000">
              <a:alpha val="83136"/>
            </a:srgbClr>
          </a:solidFill>
          <a:ln w="952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6148" name="Rectangle 2">
            <a:extLst>
              <a:ext uri="{FF2B5EF4-FFF2-40B4-BE49-F238E27FC236}">
                <a16:creationId xmlns:a16="http://schemas.microsoft.com/office/drawing/2014/main" id="{1E73B23D-805A-6DD4-A050-9CA44123BC26}"/>
              </a:ext>
            </a:extLst>
          </p:cNvPr>
          <p:cNvSpPr>
            <a:spLocks noGrp="1" noChangeArrowheads="1"/>
          </p:cNvSpPr>
          <p:nvPr>
            <p:ph type="title" idx="4294967295"/>
          </p:nvPr>
        </p:nvSpPr>
        <p:spPr>
          <a:xfrm>
            <a:off x="685800" y="1052513"/>
            <a:ext cx="3951288" cy="792162"/>
          </a:xfrm>
        </p:spPr>
        <p:txBody>
          <a:bodyPr/>
          <a:lstStyle/>
          <a:p>
            <a:pPr eaLnBrk="1" hangingPunct="1"/>
            <a:r>
              <a:rPr lang="en-US" altLang="zh-CN" sz="3200" dirty="0">
                <a:solidFill>
                  <a:schemeClr val="bg1"/>
                </a:solidFill>
                <a:latin typeface="Calibri" panose="020F0502020204030204" pitchFamily="34" charset="0"/>
                <a:ea typeface="SimSun" panose="02010600030101010101" pitchFamily="2" charset="-122"/>
                <a:sym typeface="Calibri" panose="020F0502020204030204" pitchFamily="34" charset="0"/>
              </a:rPr>
              <a:t>What do we do?</a:t>
            </a:r>
            <a:endParaRPr lang="en-US" altLang="zh-CN" dirty="0">
              <a:ea typeface="SimSun" panose="02010600030101010101" pitchFamily="2" charset="-122"/>
            </a:endParaRPr>
          </a:p>
        </p:txBody>
      </p:sp>
      <p:sp>
        <p:nvSpPr>
          <p:cNvPr id="6155" name="Rectangle 3">
            <a:extLst>
              <a:ext uri="{FF2B5EF4-FFF2-40B4-BE49-F238E27FC236}">
                <a16:creationId xmlns:a16="http://schemas.microsoft.com/office/drawing/2014/main" id="{F3B56520-A474-E989-5CA7-D9062987C5D8}"/>
              </a:ext>
            </a:extLst>
          </p:cNvPr>
          <p:cNvSpPr>
            <a:spLocks noGrp="1" noChangeArrowheads="1"/>
          </p:cNvSpPr>
          <p:nvPr/>
        </p:nvSpPr>
        <p:spPr bwMode="auto">
          <a:xfrm>
            <a:off x="468313" y="2206625"/>
            <a:ext cx="8207375"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200" dirty="0">
                <a:solidFill>
                  <a:schemeClr val="bg1"/>
                </a:solidFill>
                <a:latin typeface="Calibri" panose="020F0502020204030204" pitchFamily="34" charset="0"/>
              </a:rPr>
              <a:t>Transport blood, platelets, specimens, samples, notes, equipment and breast milk for the NHS</a:t>
            </a:r>
          </a:p>
          <a:p>
            <a:pPr eaLnBrk="1" hangingPunct="1"/>
            <a:r>
              <a:rPr lang="en-US" altLang="en-US" sz="2200" dirty="0">
                <a:solidFill>
                  <a:schemeClr val="bg1"/>
                </a:solidFill>
                <a:latin typeface="Calibri" panose="020F0502020204030204" pitchFamily="34" charset="0"/>
              </a:rPr>
              <a:t>Recruit and train our volunteers &amp; run our fleet of vehicles</a:t>
            </a:r>
          </a:p>
          <a:p>
            <a:pPr eaLnBrk="1" hangingPunct="1"/>
            <a:r>
              <a:rPr lang="en-US" altLang="en-US" sz="2200" dirty="0">
                <a:solidFill>
                  <a:schemeClr val="bg1"/>
                </a:solidFill>
                <a:latin typeface="Calibri" panose="020F0502020204030204" pitchFamily="34" charset="0"/>
              </a:rPr>
              <a:t>Generate our publicity, organise our fundraising, talks and awareness events, solicit donations and sponsorship from.. Anywhere and anyone!</a:t>
            </a:r>
          </a:p>
          <a:p>
            <a:pPr eaLnBrk="1" hangingPunct="1"/>
            <a:r>
              <a:rPr lang="en-US" altLang="en-US" sz="2200" dirty="0">
                <a:solidFill>
                  <a:schemeClr val="bg1"/>
                </a:solidFill>
                <a:latin typeface="Calibri" panose="020F0502020204030204" pitchFamily="34" charset="0"/>
              </a:rPr>
              <a:t>Negotiate with Health Trusts, NEAS, NHSBT, GNAAS.</a:t>
            </a:r>
          </a:p>
          <a:p>
            <a:pPr eaLnBrk="1" hangingPunct="1"/>
            <a:r>
              <a:rPr lang="en-US" altLang="en-US" sz="2200" dirty="0">
                <a:solidFill>
                  <a:schemeClr val="bg1"/>
                </a:solidFill>
                <a:latin typeface="Calibri" panose="020F0502020204030204" pitchFamily="34" charset="0"/>
              </a:rPr>
              <a:t>We are accountable, recording statistics and legal administration,  evidence-backed with receipts &amp; records</a:t>
            </a:r>
            <a:endParaRPr lang="en-US" altLang="en-US" sz="2200" dirty="0">
              <a:solidFill>
                <a:srgbClr val="C00000"/>
              </a:solidFill>
              <a:latin typeface="Calibri" panose="020F0502020204030204" pitchFamily="34" charset="0"/>
            </a:endParaRPr>
          </a:p>
          <a:p>
            <a:pPr eaLnBrk="1" hangingPunct="1">
              <a:buFontTx/>
              <a:buNone/>
            </a:pPr>
            <a:endParaRPr lang="en-US" altLang="en-US" dirty="0">
              <a:solidFill>
                <a:schemeClr val="bg1"/>
              </a:solidFill>
            </a:endParaRPr>
          </a:p>
        </p:txBody>
      </p:sp>
      <p:grpSp>
        <p:nvGrpSpPr>
          <p:cNvPr id="10246" name="Group 11">
            <a:extLst>
              <a:ext uri="{FF2B5EF4-FFF2-40B4-BE49-F238E27FC236}">
                <a16:creationId xmlns:a16="http://schemas.microsoft.com/office/drawing/2014/main" id="{A9259878-1ED4-7A59-6413-2445469C2D99}"/>
              </a:ext>
            </a:extLst>
          </p:cNvPr>
          <p:cNvGrpSpPr>
            <a:grpSpLocks/>
          </p:cNvGrpSpPr>
          <p:nvPr/>
        </p:nvGrpSpPr>
        <p:grpSpPr bwMode="auto">
          <a:xfrm>
            <a:off x="325438" y="128588"/>
            <a:ext cx="5949950" cy="1246187"/>
            <a:chOff x="916151" y="69601"/>
            <a:chExt cx="5949269" cy="1246307"/>
          </a:xfrm>
        </p:grpSpPr>
        <p:sp>
          <p:nvSpPr>
            <p:cNvPr id="10248" name="Rounded Rectangle 12">
              <a:extLst>
                <a:ext uri="{FF2B5EF4-FFF2-40B4-BE49-F238E27FC236}">
                  <a16:creationId xmlns:a16="http://schemas.microsoft.com/office/drawing/2014/main" id="{1227D72B-20D1-97AB-1F1C-BEEBD526DB83}"/>
                </a:ext>
              </a:extLst>
            </p:cNvPr>
            <p:cNvSpPr>
              <a:spLocks noChangeArrowheads="1"/>
            </p:cNvSpPr>
            <p:nvPr/>
          </p:nvSpPr>
          <p:spPr bwMode="auto">
            <a:xfrm>
              <a:off x="1681060" y="360613"/>
              <a:ext cx="5184360" cy="664285"/>
            </a:xfrm>
            <a:prstGeom prst="roundRect">
              <a:avLst>
                <a:gd name="adj" fmla="val 16667"/>
              </a:avLst>
            </a:prstGeom>
            <a:solidFill>
              <a:srgbClr val="8C0000"/>
            </a:solidFill>
            <a:ln w="19050"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GB" altLang="en-US" sz="1800"/>
            </a:p>
          </p:txBody>
        </p:sp>
        <p:sp>
          <p:nvSpPr>
            <p:cNvPr id="14" name="TextBox 13">
              <a:extLst>
                <a:ext uri="{FF2B5EF4-FFF2-40B4-BE49-F238E27FC236}">
                  <a16:creationId xmlns:a16="http://schemas.microsoft.com/office/drawing/2014/main" id="{A6F5C04C-A694-DB67-395B-AA47551B4934}"/>
                </a:ext>
              </a:extLst>
            </p:cNvPr>
            <p:cNvSpPr txBox="1"/>
            <p:nvPr/>
          </p:nvSpPr>
          <p:spPr>
            <a:xfrm>
              <a:off x="2162458" y="461923"/>
              <a:ext cx="4702962" cy="461665"/>
            </a:xfrm>
            <a:prstGeom prst="rect">
              <a:avLst/>
            </a:prstGeom>
            <a:noFill/>
            <a:effectLst>
              <a:innerShdw blurRad="63500" dist="50800" dir="2700000">
                <a:schemeClr val="tx1"/>
              </a:innerShdw>
            </a:effectLst>
          </p:spPr>
          <p:txBody>
            <a:bodyPr>
              <a:spAutoFit/>
            </a:bodyPr>
            <a:lstStyle/>
            <a:p>
              <a:pPr>
                <a:defRPr/>
              </a:pPr>
              <a:r>
                <a:rPr lang="en-GB" sz="2400" b="1" dirty="0">
                  <a:solidFill>
                    <a:schemeClr val="bg1"/>
                  </a:solidFill>
                  <a:effectLst>
                    <a:outerShdw blurRad="50800" dist="76200" dir="5400000" algn="t" rotWithShape="0">
                      <a:prstClr val="black">
                        <a:alpha val="85000"/>
                      </a:prstClr>
                    </a:outerShdw>
                  </a:effectLst>
                </a:rPr>
                <a:t>NORTHUMBRIA</a:t>
              </a:r>
              <a:r>
                <a:rPr lang="en-GB" sz="2400" b="1" dirty="0">
                  <a:solidFill>
                    <a:schemeClr val="bg1"/>
                  </a:solidFill>
                </a:rPr>
                <a:t> </a:t>
              </a:r>
              <a:r>
                <a:rPr lang="en-GB" sz="2400" b="1" dirty="0">
                  <a:solidFill>
                    <a:schemeClr val="bg1"/>
                  </a:solidFill>
                  <a:effectLst>
                    <a:outerShdw blurRad="50800" dist="76200" dir="5400000" algn="t" rotWithShape="0">
                      <a:prstClr val="black">
                        <a:alpha val="85000"/>
                      </a:prstClr>
                    </a:outerShdw>
                  </a:effectLst>
                </a:rPr>
                <a:t>BLOODBIKES</a:t>
              </a:r>
            </a:p>
          </p:txBody>
        </p:sp>
        <p:pic>
          <p:nvPicPr>
            <p:cNvPr id="10252" name="Picture 14">
              <a:extLst>
                <a:ext uri="{FF2B5EF4-FFF2-40B4-BE49-F238E27FC236}">
                  <a16:creationId xmlns:a16="http://schemas.microsoft.com/office/drawing/2014/main" id="{7C7BF380-1AD2-D392-1408-BF52D1E63A5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6151" y="69601"/>
              <a:ext cx="1246307" cy="124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7" name="Rounded Rectangle 15">
            <a:extLst>
              <a:ext uri="{FF2B5EF4-FFF2-40B4-BE49-F238E27FC236}">
                <a16:creationId xmlns:a16="http://schemas.microsoft.com/office/drawing/2014/main" id="{DB00D976-C919-B0FC-0E19-C47FE677AB51}"/>
              </a:ext>
            </a:extLst>
          </p:cNvPr>
          <p:cNvSpPr>
            <a:spLocks noChangeArrowheads="1"/>
          </p:cNvSpPr>
          <p:nvPr/>
        </p:nvSpPr>
        <p:spPr bwMode="auto">
          <a:xfrm>
            <a:off x="7956550" y="298450"/>
            <a:ext cx="1008063" cy="908050"/>
          </a:xfrm>
          <a:prstGeom prst="roundRect">
            <a:avLst>
              <a:gd name="adj" fmla="val 16667"/>
            </a:avLst>
          </a:prstGeom>
          <a:blipFill dpi="0" rotWithShape="1">
            <a:blip r:embed="rId5" cstate="screen">
              <a:extLst>
                <a:ext uri="{28A0092B-C50C-407E-A947-70E740481C1C}">
                  <a14:useLocalDpi xmlns:a14="http://schemas.microsoft.com/office/drawing/2010/main"/>
                </a:ext>
              </a:extLst>
            </a:blip>
            <a:srcRect/>
            <a:stretch>
              <a:fillRect/>
            </a:stretch>
          </a:blip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GB" altLang="en-US" sz="18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p:cBhvr>
                                        <p:cTn id="7" dur="500"/>
                                        <p:tgtEl>
                                          <p:spTgt spid="6148"/>
                                        </p:tgtEl>
                                      </p:cBhvr>
                                    </p:animEffect>
                                  </p:childTnLst>
                                </p:cTn>
                              </p:par>
                              <p:par>
                                <p:cTn id="8" presetID="53" presetClass="entr" presetSubtype="0" fill="hold" nodeType="withEffect">
                                  <p:stCondLst>
                                    <p:cond delay="500"/>
                                  </p:stCondLst>
                                  <p:childTnLst>
                                    <p:set>
                                      <p:cBhvr>
                                        <p:cTn id="9" dur="1" fill="hold">
                                          <p:stCondLst>
                                            <p:cond delay="0"/>
                                          </p:stCondLst>
                                        </p:cTn>
                                        <p:tgtEl>
                                          <p:spTgt spid="6147"/>
                                        </p:tgtEl>
                                        <p:attrNameLst>
                                          <p:attrName>style.visibility</p:attrName>
                                        </p:attrNameLst>
                                      </p:cBhvr>
                                      <p:to>
                                        <p:strVal val="visible"/>
                                      </p:to>
                                    </p:set>
                                    <p:anim calcmode="lin" valueType="num">
                                      <p:cBhvr>
                                        <p:cTn id="10" dur="1000" fill="hold"/>
                                        <p:tgtEl>
                                          <p:spTgt spid="6147"/>
                                        </p:tgtEl>
                                        <p:attrNameLst>
                                          <p:attrName>ppt_w</p:attrName>
                                        </p:attrNameLst>
                                      </p:cBhvr>
                                      <p:tavLst>
                                        <p:tav tm="0">
                                          <p:val>
                                            <p:fltVal val="0"/>
                                          </p:val>
                                        </p:tav>
                                        <p:tav tm="100000">
                                          <p:val>
                                            <p:strVal val="#ppt_w"/>
                                          </p:val>
                                        </p:tav>
                                      </p:tavLst>
                                    </p:anim>
                                    <p:anim calcmode="lin" valueType="num">
                                      <p:cBhvr>
                                        <p:cTn id="11" dur="1000" fill="hold"/>
                                        <p:tgtEl>
                                          <p:spTgt spid="6147"/>
                                        </p:tgtEl>
                                        <p:attrNameLst>
                                          <p:attrName>ppt_h</p:attrName>
                                        </p:attrNameLst>
                                      </p:cBhvr>
                                      <p:tavLst>
                                        <p:tav tm="0">
                                          <p:val>
                                            <p:fltVal val="0"/>
                                          </p:val>
                                        </p:tav>
                                        <p:tav tm="100000">
                                          <p:val>
                                            <p:strVal val="#ppt_h"/>
                                          </p:val>
                                        </p:tav>
                                      </p:tavLst>
                                    </p:anim>
                                    <p:animEffect>
                                      <p:cBhvr>
                                        <p:cTn id="12" dur="1000"/>
                                        <p:tgtEl>
                                          <p:spTgt spid="6147"/>
                                        </p:tgtEl>
                                      </p:cBhvr>
                                    </p:animEffect>
                                  </p:childTnLst>
                                </p:cTn>
                              </p:par>
                            </p:childTnLst>
                          </p:cTn>
                        </p:par>
                        <p:par>
                          <p:cTn id="13" fill="hold" nodeType="afterGroup">
                            <p:stCondLst>
                              <p:cond delay="1500"/>
                            </p:stCondLst>
                            <p:childTnLst>
                              <p:par>
                                <p:cTn id="14" presetID="10" presetClass="entr" presetSubtype="0" fill="hold" nodeType="afterEffect">
                                  <p:stCondLst>
                                    <p:cond delay="0"/>
                                  </p:stCondLst>
                                  <p:childTnLst>
                                    <p:set>
                                      <p:cBhvr>
                                        <p:cTn id="15" dur="1" fill="hold">
                                          <p:stCondLst>
                                            <p:cond delay="0"/>
                                          </p:stCondLst>
                                        </p:cTn>
                                        <p:tgtEl>
                                          <p:spTgt spid="6155">
                                            <p:txEl>
                                              <p:pRg st="0" end="0"/>
                                            </p:txEl>
                                          </p:spTgt>
                                        </p:tgtEl>
                                        <p:attrNameLst>
                                          <p:attrName>style.visibility</p:attrName>
                                        </p:attrNameLst>
                                      </p:cBhvr>
                                      <p:to>
                                        <p:strVal val="visible"/>
                                      </p:to>
                                    </p:set>
                                    <p:animEffect>
                                      <p:cBhvr>
                                        <p:cTn id="16" dur="500"/>
                                        <p:tgtEl>
                                          <p:spTgt spid="615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6155">
                                            <p:txEl>
                                              <p:pRg st="1" end="1"/>
                                            </p:txEl>
                                          </p:spTgt>
                                        </p:tgtEl>
                                        <p:attrNameLst>
                                          <p:attrName>style.visibility</p:attrName>
                                        </p:attrNameLst>
                                      </p:cBhvr>
                                      <p:to>
                                        <p:strVal val="visible"/>
                                      </p:to>
                                    </p:set>
                                    <p:animEffect>
                                      <p:cBhvr>
                                        <p:cTn id="21" dur="500"/>
                                        <p:tgtEl>
                                          <p:spTgt spid="6155">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6155">
                                            <p:txEl>
                                              <p:pRg st="2" end="2"/>
                                            </p:txEl>
                                          </p:spTgt>
                                        </p:tgtEl>
                                        <p:attrNameLst>
                                          <p:attrName>style.visibility</p:attrName>
                                        </p:attrNameLst>
                                      </p:cBhvr>
                                      <p:to>
                                        <p:strVal val="visible"/>
                                      </p:to>
                                    </p:set>
                                    <p:animEffect>
                                      <p:cBhvr>
                                        <p:cTn id="26" dur="500"/>
                                        <p:tgtEl>
                                          <p:spTgt spid="6155">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6155">
                                            <p:txEl>
                                              <p:pRg st="3" end="3"/>
                                            </p:txEl>
                                          </p:spTgt>
                                        </p:tgtEl>
                                        <p:attrNameLst>
                                          <p:attrName>style.visibility</p:attrName>
                                        </p:attrNameLst>
                                      </p:cBhvr>
                                      <p:to>
                                        <p:strVal val="visible"/>
                                      </p:to>
                                    </p:set>
                                    <p:animEffect>
                                      <p:cBhvr>
                                        <p:cTn id="31" dur="500"/>
                                        <p:tgtEl>
                                          <p:spTgt spid="6155">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6155">
                                            <p:txEl>
                                              <p:pRg st="4" end="4"/>
                                            </p:txEl>
                                          </p:spTgt>
                                        </p:tgtEl>
                                        <p:attrNameLst>
                                          <p:attrName>style.visibility</p:attrName>
                                        </p:attrNameLst>
                                      </p:cBhvr>
                                      <p:to>
                                        <p:strVal val="visible"/>
                                      </p:to>
                                    </p:set>
                                    <p:animEffect>
                                      <p:cBhvr>
                                        <p:cTn id="36" dur="1500"/>
                                        <p:tgtEl>
                                          <p:spTgt spid="6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ldLvl="0" animBg="1" autoUpdateAnimBg="0"/>
      <p:bldP spid="6148" grpId="0" bldLvl="0" autoUpdateAnimBg="0"/>
      <p:bldP spid="6155" grpId="0" build="allAtOnce"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001 social">
            <a:extLst>
              <a:ext uri="{FF2B5EF4-FFF2-40B4-BE49-F238E27FC236}">
                <a16:creationId xmlns:a16="http://schemas.microsoft.com/office/drawing/2014/main" id="{8760F013-D80A-DA43-FC67-FFE43A1D9C3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62225" y="0"/>
            <a:ext cx="15363825"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AutoShape 3">
            <a:extLst>
              <a:ext uri="{FF2B5EF4-FFF2-40B4-BE49-F238E27FC236}">
                <a16:creationId xmlns:a16="http://schemas.microsoft.com/office/drawing/2014/main" id="{84F00828-56D4-A549-5059-35AA082366D7}"/>
              </a:ext>
            </a:extLst>
          </p:cNvPr>
          <p:cNvSpPr>
            <a:spLocks noChangeArrowheads="1"/>
          </p:cNvSpPr>
          <p:nvPr/>
        </p:nvSpPr>
        <p:spPr bwMode="auto">
          <a:xfrm>
            <a:off x="0" y="2082800"/>
            <a:ext cx="4679950" cy="3757613"/>
          </a:xfrm>
          <a:prstGeom prst="roundRect">
            <a:avLst>
              <a:gd name="adj" fmla="val 16667"/>
            </a:avLst>
          </a:prstGeom>
          <a:solidFill>
            <a:srgbClr val="000000">
              <a:alpha val="83136"/>
            </a:srgbClr>
          </a:solidFill>
          <a:ln w="9525">
            <a:solidFill>
              <a:schemeClr val="bg1"/>
            </a:solidFill>
            <a:miter lim="800000"/>
            <a:headEnd/>
            <a:tailEnd/>
          </a:ln>
        </p:spPr>
        <p:txBody>
          <a:bodyPr anchor="ctr"/>
          <a:lstStyle>
            <a:lvl1pPr marL="179388" indent="-179388">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Aft>
                <a:spcPts val="600"/>
              </a:spcAft>
            </a:pPr>
            <a:r>
              <a:rPr lang="en-US" altLang="en-US" sz="2200" dirty="0">
                <a:solidFill>
                  <a:schemeClr val="bg1"/>
                </a:solidFill>
                <a:latin typeface="Calibri" panose="020F0502020204030204" pitchFamily="34" charset="0"/>
              </a:rPr>
              <a:t>We cover 7pm to 7am every day, 365 days per year.</a:t>
            </a:r>
          </a:p>
          <a:p>
            <a:pPr eaLnBrk="1" hangingPunct="1">
              <a:spcAft>
                <a:spcPts val="600"/>
              </a:spcAft>
            </a:pPr>
            <a:endParaRPr lang="en-US" altLang="en-US" sz="800" dirty="0">
              <a:solidFill>
                <a:schemeClr val="bg1"/>
              </a:solidFill>
              <a:latin typeface="Calibri" panose="020F0502020204030204" pitchFamily="34" charset="0"/>
            </a:endParaRPr>
          </a:p>
          <a:p>
            <a:pPr eaLnBrk="1" hangingPunct="1">
              <a:spcAft>
                <a:spcPts val="600"/>
              </a:spcAft>
            </a:pPr>
            <a:r>
              <a:rPr lang="en-US" altLang="en-US" sz="2200" dirty="0">
                <a:solidFill>
                  <a:schemeClr val="bg1"/>
                </a:solidFill>
                <a:latin typeface="Calibri" panose="020F0502020204030204" pitchFamily="34" charset="0"/>
              </a:rPr>
              <a:t> Around the clock on weekends &amp; public holidays</a:t>
            </a:r>
          </a:p>
          <a:p>
            <a:pPr eaLnBrk="1" hangingPunct="1">
              <a:spcAft>
                <a:spcPts val="600"/>
              </a:spcAft>
            </a:pPr>
            <a:endParaRPr lang="en-US" altLang="en-US" sz="800" dirty="0">
              <a:solidFill>
                <a:schemeClr val="bg1"/>
              </a:solidFill>
              <a:latin typeface="Calibri" panose="020F0502020204030204" pitchFamily="34" charset="0"/>
            </a:endParaRPr>
          </a:p>
          <a:p>
            <a:pPr eaLnBrk="1" hangingPunct="1">
              <a:spcAft>
                <a:spcPts val="600"/>
              </a:spcAft>
            </a:pPr>
            <a:r>
              <a:rPr lang="en-US" altLang="en-US" sz="2200" dirty="0">
                <a:solidFill>
                  <a:schemeClr val="bg1"/>
                </a:solidFill>
                <a:latin typeface="Calibri" panose="020F0502020204030204" pitchFamily="34" charset="0"/>
              </a:rPr>
              <a:t>We cover over 100 locations in Northumberland, Tyne &amp; Wear and County Durham</a:t>
            </a:r>
          </a:p>
        </p:txBody>
      </p:sp>
      <p:sp>
        <p:nvSpPr>
          <p:cNvPr id="8196" name="Rectangle 2">
            <a:extLst>
              <a:ext uri="{FF2B5EF4-FFF2-40B4-BE49-F238E27FC236}">
                <a16:creationId xmlns:a16="http://schemas.microsoft.com/office/drawing/2014/main" id="{3458A26A-D9C2-03B8-7F6D-81C6C109BE2B}"/>
              </a:ext>
            </a:extLst>
          </p:cNvPr>
          <p:cNvSpPr>
            <a:spLocks noGrp="1" noChangeArrowheads="1"/>
          </p:cNvSpPr>
          <p:nvPr>
            <p:ph type="title" idx="4294967295"/>
          </p:nvPr>
        </p:nvSpPr>
        <p:spPr>
          <a:xfrm>
            <a:off x="612775" y="1052513"/>
            <a:ext cx="5472113" cy="792162"/>
          </a:xfrm>
        </p:spPr>
        <p:txBody>
          <a:bodyPr/>
          <a:lstStyle/>
          <a:p>
            <a:pPr eaLnBrk="1" hangingPunct="1"/>
            <a:r>
              <a:rPr lang="en-US" altLang="zh-CN" sz="3200" dirty="0">
                <a:solidFill>
                  <a:schemeClr val="bg1"/>
                </a:solidFill>
                <a:latin typeface="Calibri" panose="020F0502020204030204" pitchFamily="34" charset="0"/>
                <a:ea typeface="SimSun" panose="02010600030101010101" pitchFamily="2" charset="-122"/>
                <a:sym typeface="Calibri" panose="020F0502020204030204" pitchFamily="34" charset="0"/>
              </a:rPr>
              <a:t>Our Coverage:</a:t>
            </a:r>
            <a:endParaRPr lang="en-US" altLang="zh-CN" dirty="0">
              <a:ea typeface="SimSun" panose="02010600030101010101" pitchFamily="2" charset="-122"/>
            </a:endParaRPr>
          </a:p>
        </p:txBody>
      </p:sp>
      <p:pic>
        <p:nvPicPr>
          <p:cNvPr id="3" name="Picture 2">
            <a:extLst>
              <a:ext uri="{FF2B5EF4-FFF2-40B4-BE49-F238E27FC236}">
                <a16:creationId xmlns:a16="http://schemas.microsoft.com/office/drawing/2014/main" id="{0FCFB2B5-31B9-10C9-6D22-851E985EE43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35550" y="2057400"/>
            <a:ext cx="3730625" cy="42513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12294" name="Group 11">
            <a:extLst>
              <a:ext uri="{FF2B5EF4-FFF2-40B4-BE49-F238E27FC236}">
                <a16:creationId xmlns:a16="http://schemas.microsoft.com/office/drawing/2014/main" id="{75251AA7-1E5C-437A-EB2D-EE1E14EE6E2A}"/>
              </a:ext>
            </a:extLst>
          </p:cNvPr>
          <p:cNvGrpSpPr>
            <a:grpSpLocks/>
          </p:cNvGrpSpPr>
          <p:nvPr/>
        </p:nvGrpSpPr>
        <p:grpSpPr bwMode="auto">
          <a:xfrm>
            <a:off x="325438" y="128588"/>
            <a:ext cx="5949950" cy="1246187"/>
            <a:chOff x="916151" y="69601"/>
            <a:chExt cx="5949269" cy="1246307"/>
          </a:xfrm>
        </p:grpSpPr>
        <p:sp>
          <p:nvSpPr>
            <p:cNvPr id="12297" name="Rounded Rectangle 12">
              <a:extLst>
                <a:ext uri="{FF2B5EF4-FFF2-40B4-BE49-F238E27FC236}">
                  <a16:creationId xmlns:a16="http://schemas.microsoft.com/office/drawing/2014/main" id="{47C86BA2-D940-9FA0-6971-F1C222C40C7D}"/>
                </a:ext>
              </a:extLst>
            </p:cNvPr>
            <p:cNvSpPr>
              <a:spLocks noChangeArrowheads="1"/>
            </p:cNvSpPr>
            <p:nvPr/>
          </p:nvSpPr>
          <p:spPr bwMode="auto">
            <a:xfrm>
              <a:off x="1681060" y="360613"/>
              <a:ext cx="5184360" cy="664285"/>
            </a:xfrm>
            <a:prstGeom prst="roundRect">
              <a:avLst>
                <a:gd name="adj" fmla="val 16667"/>
              </a:avLst>
            </a:prstGeom>
            <a:solidFill>
              <a:srgbClr val="8C0000"/>
            </a:solidFill>
            <a:ln w="19050"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GB" altLang="en-US" sz="1800"/>
            </a:p>
          </p:txBody>
        </p:sp>
        <p:sp>
          <p:nvSpPr>
            <p:cNvPr id="14" name="TextBox 13">
              <a:extLst>
                <a:ext uri="{FF2B5EF4-FFF2-40B4-BE49-F238E27FC236}">
                  <a16:creationId xmlns:a16="http://schemas.microsoft.com/office/drawing/2014/main" id="{1184329C-489A-FD32-52BC-F7C6D52C4E7F}"/>
                </a:ext>
              </a:extLst>
            </p:cNvPr>
            <p:cNvSpPr txBox="1"/>
            <p:nvPr/>
          </p:nvSpPr>
          <p:spPr>
            <a:xfrm>
              <a:off x="2162458" y="461923"/>
              <a:ext cx="4702962" cy="461665"/>
            </a:xfrm>
            <a:prstGeom prst="rect">
              <a:avLst/>
            </a:prstGeom>
            <a:noFill/>
            <a:effectLst>
              <a:innerShdw blurRad="63500" dist="50800" dir="2700000">
                <a:schemeClr val="tx1"/>
              </a:innerShdw>
            </a:effectLst>
          </p:spPr>
          <p:txBody>
            <a:bodyPr>
              <a:spAutoFit/>
            </a:bodyPr>
            <a:lstStyle/>
            <a:p>
              <a:pPr>
                <a:defRPr/>
              </a:pPr>
              <a:r>
                <a:rPr lang="en-GB" sz="2400" b="1" dirty="0">
                  <a:solidFill>
                    <a:schemeClr val="bg1"/>
                  </a:solidFill>
                  <a:effectLst>
                    <a:outerShdw blurRad="50800" dist="76200" dir="5400000" algn="t" rotWithShape="0">
                      <a:prstClr val="black">
                        <a:alpha val="85000"/>
                      </a:prstClr>
                    </a:outerShdw>
                  </a:effectLst>
                </a:rPr>
                <a:t>NORTHUMBRIA</a:t>
              </a:r>
              <a:r>
                <a:rPr lang="en-GB" sz="2400" b="1" dirty="0">
                  <a:solidFill>
                    <a:schemeClr val="bg1"/>
                  </a:solidFill>
                </a:rPr>
                <a:t> </a:t>
              </a:r>
              <a:r>
                <a:rPr lang="en-GB" sz="2400" b="1" dirty="0">
                  <a:solidFill>
                    <a:schemeClr val="bg1"/>
                  </a:solidFill>
                  <a:effectLst>
                    <a:outerShdw blurRad="50800" dist="76200" dir="5400000" algn="t" rotWithShape="0">
                      <a:prstClr val="black">
                        <a:alpha val="85000"/>
                      </a:prstClr>
                    </a:outerShdw>
                  </a:effectLst>
                </a:rPr>
                <a:t>BLOODBIKES</a:t>
              </a:r>
            </a:p>
          </p:txBody>
        </p:sp>
        <p:pic>
          <p:nvPicPr>
            <p:cNvPr id="12301" name="Picture 14">
              <a:extLst>
                <a:ext uri="{FF2B5EF4-FFF2-40B4-BE49-F238E27FC236}">
                  <a16:creationId xmlns:a16="http://schemas.microsoft.com/office/drawing/2014/main" id="{D364D56A-EF87-DEF1-B580-4CCC2078ACB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16151" y="69601"/>
              <a:ext cx="1246307" cy="124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5" name="Rounded Rectangle 15">
            <a:extLst>
              <a:ext uri="{FF2B5EF4-FFF2-40B4-BE49-F238E27FC236}">
                <a16:creationId xmlns:a16="http://schemas.microsoft.com/office/drawing/2014/main" id="{3758DB5A-14E6-D166-901A-5D844172D9F7}"/>
              </a:ext>
            </a:extLst>
          </p:cNvPr>
          <p:cNvSpPr>
            <a:spLocks noChangeArrowheads="1"/>
          </p:cNvSpPr>
          <p:nvPr/>
        </p:nvSpPr>
        <p:spPr bwMode="auto">
          <a:xfrm>
            <a:off x="7956550" y="298450"/>
            <a:ext cx="1008063" cy="908050"/>
          </a:xfrm>
          <a:prstGeom prst="roundRect">
            <a:avLst>
              <a:gd name="adj" fmla="val 16667"/>
            </a:avLst>
          </a:prstGeom>
          <a:blipFill dpi="0" rotWithShape="1">
            <a:blip r:embed="rId6" cstate="screen">
              <a:extLst>
                <a:ext uri="{28A0092B-C50C-407E-A947-70E740481C1C}">
                  <a14:useLocalDpi xmlns:a14="http://schemas.microsoft.com/office/drawing/2010/main"/>
                </a:ext>
              </a:extLst>
            </a:blip>
            <a:srcRect/>
            <a:stretch>
              <a:fillRect/>
            </a:stretch>
          </a:blip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GB" altLang="en-US" sz="1800"/>
          </a:p>
        </p:txBody>
      </p:sp>
      <p:pic>
        <p:nvPicPr>
          <p:cNvPr id="4" name="Picture 3">
            <a:extLst>
              <a:ext uri="{FF2B5EF4-FFF2-40B4-BE49-F238E27FC236}">
                <a16:creationId xmlns:a16="http://schemas.microsoft.com/office/drawing/2014/main" id="{A17929FD-CFEB-E0D8-61B7-2FCF91211F45}"/>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035550" y="2281238"/>
            <a:ext cx="3730625" cy="372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500"/>
                                  </p:stCondLst>
                                  <p:childTnLst>
                                    <p:set>
                                      <p:cBhvr>
                                        <p:cTn id="6" dur="1" fill="hold">
                                          <p:stCondLst>
                                            <p:cond delay="0"/>
                                          </p:stCondLst>
                                        </p:cTn>
                                        <p:tgtEl>
                                          <p:spTgt spid="8195"/>
                                        </p:tgtEl>
                                        <p:attrNameLst>
                                          <p:attrName>style.visibility</p:attrName>
                                        </p:attrNameLst>
                                      </p:cBhvr>
                                      <p:to>
                                        <p:strVal val="visible"/>
                                      </p:to>
                                    </p:set>
                                    <p:anim calcmode="lin" valueType="num">
                                      <p:cBhvr>
                                        <p:cTn id="7" dur="1000" fill="hold"/>
                                        <p:tgtEl>
                                          <p:spTgt spid="8195"/>
                                        </p:tgtEl>
                                        <p:attrNameLst>
                                          <p:attrName>ppt_w</p:attrName>
                                        </p:attrNameLst>
                                      </p:cBhvr>
                                      <p:tavLst>
                                        <p:tav tm="0">
                                          <p:val>
                                            <p:fltVal val="0"/>
                                          </p:val>
                                        </p:tav>
                                        <p:tav tm="100000">
                                          <p:val>
                                            <p:strVal val="#ppt_w"/>
                                          </p:val>
                                        </p:tav>
                                      </p:tavLst>
                                    </p:anim>
                                    <p:anim calcmode="lin" valueType="num">
                                      <p:cBhvr>
                                        <p:cTn id="8" dur="1000" fill="hold"/>
                                        <p:tgtEl>
                                          <p:spTgt spid="8195"/>
                                        </p:tgtEl>
                                        <p:attrNameLst>
                                          <p:attrName>ppt_h</p:attrName>
                                        </p:attrNameLst>
                                      </p:cBhvr>
                                      <p:tavLst>
                                        <p:tav tm="0">
                                          <p:val>
                                            <p:fltVal val="0"/>
                                          </p:val>
                                        </p:tav>
                                        <p:tav tm="100000">
                                          <p:val>
                                            <p:strVal val="#ppt_h"/>
                                          </p:val>
                                        </p:tav>
                                      </p:tavLst>
                                    </p:anim>
                                    <p:animEffect>
                                      <p:cBhvr>
                                        <p:cTn id="9" dur="1000"/>
                                        <p:tgtEl>
                                          <p:spTgt spid="8195"/>
                                        </p:tgtEl>
                                      </p:cBhvr>
                                    </p:animEffect>
                                  </p:childTnLst>
                                </p:cTn>
                              </p:par>
                            </p:childTnLst>
                          </p:cTn>
                        </p:par>
                        <p:par>
                          <p:cTn id="10" fill="hold" nodeType="afterGroup">
                            <p:stCondLst>
                              <p:cond delay="1500"/>
                            </p:stCondLst>
                            <p:childTnLst>
                              <p:par>
                                <p:cTn id="11" presetID="10" presetClass="entr" presetSubtype="0" fill="hold" nodeType="afterEffect">
                                  <p:stCondLst>
                                    <p:cond delay="0"/>
                                  </p:stCondLst>
                                  <p:childTnLst>
                                    <p:set>
                                      <p:cBhvr>
                                        <p:cTn id="12" dur="1" fill="hold">
                                          <p:stCondLst>
                                            <p:cond delay="0"/>
                                          </p:stCondLst>
                                        </p:cTn>
                                        <p:tgtEl>
                                          <p:spTgt spid="8196"/>
                                        </p:tgtEl>
                                        <p:attrNameLst>
                                          <p:attrName>style.visibility</p:attrName>
                                        </p:attrNameLst>
                                      </p:cBhvr>
                                      <p:to>
                                        <p:strVal val="visible"/>
                                      </p:to>
                                    </p:set>
                                    <p:animEffect>
                                      <p:cBhvr>
                                        <p:cTn id="13" dur="500"/>
                                        <p:tgtEl>
                                          <p:spTgt spid="8196"/>
                                        </p:tgtEl>
                                      </p:cBhvr>
                                    </p:animEffect>
                                  </p:childTnLst>
                                </p:cTn>
                              </p:par>
                            </p:childTnLst>
                          </p:cTn>
                        </p:par>
                        <p:par>
                          <p:cTn id="14" fill="hold" nodeType="afterGroup">
                            <p:stCondLst>
                              <p:cond delay="20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xit" presetSubtype="0" fill="hold" nodeType="clickEffect">
                                  <p:stCondLst>
                                    <p:cond delay="0"/>
                                  </p:stCondLst>
                                  <p:childTnLst>
                                    <p:set>
                                      <p:cBhvr>
                                        <p:cTn id="21" dur="1" fill="hold">
                                          <p:stCondLst>
                                            <p:cond delay="0"/>
                                          </p:stCondLst>
                                        </p:cTn>
                                        <p:tgtEl>
                                          <p:spTgt spid="3"/>
                                        </p:tgtEl>
                                        <p:attrNameLst>
                                          <p:attrName>style.visibility</p:attrName>
                                        </p:attrNameLst>
                                      </p:cBhvr>
                                      <p:to>
                                        <p:strVal val="hidden"/>
                                      </p:to>
                                    </p:set>
                                  </p:childTnLst>
                                </p:cTn>
                              </p:par>
                            </p:childTnLst>
                          </p:cTn>
                        </p:par>
                        <p:par>
                          <p:cTn id="22" fill="hold" nodeType="afterGroup">
                            <p:stCondLst>
                              <p:cond delay="0"/>
                            </p:stCondLst>
                            <p:childTnLst>
                              <p:par>
                                <p:cTn id="23" presetID="1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ldLvl="0" animBg="1" autoUpdateAnimBg="0"/>
      <p:bldP spid="8196"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001 social">
            <a:extLst>
              <a:ext uri="{FF2B5EF4-FFF2-40B4-BE49-F238E27FC236}">
                <a16:creationId xmlns:a16="http://schemas.microsoft.com/office/drawing/2014/main" id="{C9285718-1676-E47D-35C1-335E69DBED0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62225" y="0"/>
            <a:ext cx="15363825"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AutoShape 3">
            <a:extLst>
              <a:ext uri="{FF2B5EF4-FFF2-40B4-BE49-F238E27FC236}">
                <a16:creationId xmlns:a16="http://schemas.microsoft.com/office/drawing/2014/main" id="{FD0518F4-CF72-3FB7-BCEA-322D4BF97490}"/>
              </a:ext>
            </a:extLst>
          </p:cNvPr>
          <p:cNvSpPr>
            <a:spLocks noChangeArrowheads="1"/>
          </p:cNvSpPr>
          <p:nvPr/>
        </p:nvSpPr>
        <p:spPr bwMode="auto">
          <a:xfrm>
            <a:off x="325439" y="1920875"/>
            <a:ext cx="8152356" cy="4386263"/>
          </a:xfrm>
          <a:prstGeom prst="roundRect">
            <a:avLst>
              <a:gd name="adj" fmla="val 16667"/>
            </a:avLst>
          </a:prstGeom>
          <a:solidFill>
            <a:srgbClr val="000000">
              <a:alpha val="83136"/>
            </a:srgbClr>
          </a:solidFill>
          <a:ln w="9525">
            <a:solidFill>
              <a:schemeClr val="bg1"/>
            </a:solidFill>
            <a:miter lim="800000"/>
            <a:headEnd/>
            <a:tailEnd/>
          </a:ln>
        </p:spPr>
        <p:txBody>
          <a:bodyPr anchor="ctr"/>
          <a:lstStyle>
            <a:lvl1pPr marL="182563" indent="-182563">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ts val="600"/>
              </a:spcBef>
              <a:spcAft>
                <a:spcPts val="600"/>
              </a:spcAft>
            </a:pPr>
            <a:r>
              <a:rPr lang="en-US" altLang="en-US" sz="2200" dirty="0">
                <a:solidFill>
                  <a:schemeClr val="bg1"/>
                </a:solidFill>
                <a:latin typeface="Calibri" panose="020F0502020204030204" pitchFamily="34" charset="0"/>
              </a:rPr>
              <a:t>Service is completely free to the NHS</a:t>
            </a:r>
          </a:p>
          <a:p>
            <a:pPr eaLnBrk="1" hangingPunct="1">
              <a:spcBef>
                <a:spcPts val="600"/>
              </a:spcBef>
              <a:spcAft>
                <a:spcPts val="600"/>
              </a:spcAft>
            </a:pPr>
            <a:r>
              <a:rPr lang="en-US" altLang="en-US" sz="2200" dirty="0">
                <a:solidFill>
                  <a:schemeClr val="bg1"/>
                </a:solidFill>
                <a:latin typeface="Calibri" panose="020F0502020204030204" pitchFamily="34" charset="0"/>
              </a:rPr>
              <a:t> Our time is given for free</a:t>
            </a:r>
          </a:p>
          <a:p>
            <a:pPr eaLnBrk="1" hangingPunct="1">
              <a:spcBef>
                <a:spcPts val="600"/>
              </a:spcBef>
              <a:spcAft>
                <a:spcPts val="600"/>
              </a:spcAft>
            </a:pPr>
            <a:r>
              <a:rPr lang="en-US" altLang="en-US" sz="2200" dirty="0">
                <a:solidFill>
                  <a:schemeClr val="bg1"/>
                </a:solidFill>
                <a:latin typeface="Calibri" panose="020F0502020204030204" pitchFamily="34" charset="0"/>
              </a:rPr>
              <a:t> We receive no government or NHS contributions, we’re funded wholly by donations from the general public, sponsorship &amp; events</a:t>
            </a:r>
          </a:p>
          <a:p>
            <a:pPr eaLnBrk="1" hangingPunct="1">
              <a:spcBef>
                <a:spcPts val="600"/>
              </a:spcBef>
              <a:spcAft>
                <a:spcPts val="600"/>
              </a:spcAft>
            </a:pPr>
            <a:r>
              <a:rPr lang="en-US" altLang="en-US" sz="2200" dirty="0">
                <a:solidFill>
                  <a:schemeClr val="bg1"/>
                </a:solidFill>
                <a:latin typeface="Calibri" panose="020F0502020204030204" pitchFamily="34" charset="0"/>
              </a:rPr>
              <a:t> Thousands of £££s in taxi &amp; courier costs saved. Which can be invested into patient care, equipment, extra nurses </a:t>
            </a:r>
            <a:r>
              <a:rPr lang="en-US" altLang="en-US" sz="2200" dirty="0" err="1">
                <a:solidFill>
                  <a:schemeClr val="bg1"/>
                </a:solidFill>
                <a:latin typeface="Calibri" panose="020F0502020204030204" pitchFamily="34" charset="0"/>
              </a:rPr>
              <a:t>etc</a:t>
            </a:r>
            <a:endParaRPr lang="en-US" altLang="en-US" sz="2200" dirty="0">
              <a:solidFill>
                <a:schemeClr val="bg1"/>
              </a:solidFill>
              <a:latin typeface="Calibri" panose="020F0502020204030204" pitchFamily="34" charset="0"/>
            </a:endParaRPr>
          </a:p>
          <a:p>
            <a:pPr eaLnBrk="1" hangingPunct="1">
              <a:spcBef>
                <a:spcPts val="600"/>
              </a:spcBef>
              <a:spcAft>
                <a:spcPts val="600"/>
              </a:spcAft>
            </a:pPr>
            <a:r>
              <a:rPr lang="en-US" altLang="en-US" sz="2200" dirty="0">
                <a:solidFill>
                  <a:schemeClr val="bg1"/>
                </a:solidFill>
                <a:latin typeface="Calibri" panose="020F0502020204030204" pitchFamily="34" charset="0"/>
              </a:rPr>
              <a:t>Running costs are over £12,000 per month - approx half of which is fuel</a:t>
            </a:r>
            <a:endParaRPr lang="en-US" altLang="en-US" sz="2200" dirty="0">
              <a:solidFill>
                <a:srgbClr val="FF0000"/>
              </a:solidFill>
              <a:latin typeface="Calibri" panose="020F0502020204030204" pitchFamily="34" charset="0"/>
            </a:endParaRPr>
          </a:p>
        </p:txBody>
      </p:sp>
      <p:sp>
        <p:nvSpPr>
          <p:cNvPr id="8196" name="Rectangle 2">
            <a:extLst>
              <a:ext uri="{FF2B5EF4-FFF2-40B4-BE49-F238E27FC236}">
                <a16:creationId xmlns:a16="http://schemas.microsoft.com/office/drawing/2014/main" id="{7DED2E99-3085-50BC-345A-1B5F9DCE2664}"/>
              </a:ext>
            </a:extLst>
          </p:cNvPr>
          <p:cNvSpPr>
            <a:spLocks noGrp="1" noChangeArrowheads="1"/>
          </p:cNvSpPr>
          <p:nvPr>
            <p:ph type="title" idx="4294967295"/>
          </p:nvPr>
        </p:nvSpPr>
        <p:spPr>
          <a:xfrm>
            <a:off x="1374775" y="1052513"/>
            <a:ext cx="2511425" cy="792162"/>
          </a:xfrm>
        </p:spPr>
        <p:txBody>
          <a:bodyPr/>
          <a:lstStyle/>
          <a:p>
            <a:pPr algn="l" eaLnBrk="1" hangingPunct="1"/>
            <a:r>
              <a:rPr lang="en-US" altLang="zh-CN" sz="3200" dirty="0">
                <a:solidFill>
                  <a:schemeClr val="bg1"/>
                </a:solidFill>
                <a:latin typeface="Calibri" panose="020F0502020204030204" pitchFamily="34" charset="0"/>
                <a:ea typeface="SimSun" panose="02010600030101010101" pitchFamily="2" charset="-122"/>
                <a:sym typeface="Calibri" panose="020F0502020204030204" pitchFamily="34" charset="0"/>
              </a:rPr>
              <a:t>Our Funding:</a:t>
            </a:r>
            <a:endParaRPr lang="en-US" altLang="zh-CN" dirty="0">
              <a:ea typeface="SimSun" panose="02010600030101010101" pitchFamily="2" charset="-122"/>
            </a:endParaRPr>
          </a:p>
        </p:txBody>
      </p:sp>
      <p:grpSp>
        <p:nvGrpSpPr>
          <p:cNvPr id="14341" name="Group 10">
            <a:extLst>
              <a:ext uri="{FF2B5EF4-FFF2-40B4-BE49-F238E27FC236}">
                <a16:creationId xmlns:a16="http://schemas.microsoft.com/office/drawing/2014/main" id="{FC5F11B0-DEEE-F1D0-A729-7F8E3260AE21}"/>
              </a:ext>
            </a:extLst>
          </p:cNvPr>
          <p:cNvGrpSpPr>
            <a:grpSpLocks/>
          </p:cNvGrpSpPr>
          <p:nvPr/>
        </p:nvGrpSpPr>
        <p:grpSpPr bwMode="auto">
          <a:xfrm>
            <a:off x="325438" y="128588"/>
            <a:ext cx="5949950" cy="1246187"/>
            <a:chOff x="916151" y="69601"/>
            <a:chExt cx="5949269" cy="1246307"/>
          </a:xfrm>
        </p:grpSpPr>
        <p:sp>
          <p:nvSpPr>
            <p:cNvPr id="14343" name="Rounded Rectangle 11">
              <a:extLst>
                <a:ext uri="{FF2B5EF4-FFF2-40B4-BE49-F238E27FC236}">
                  <a16:creationId xmlns:a16="http://schemas.microsoft.com/office/drawing/2014/main" id="{3BBED210-C0B5-30A7-1535-AF6E44CC06B5}"/>
                </a:ext>
              </a:extLst>
            </p:cNvPr>
            <p:cNvSpPr>
              <a:spLocks noChangeArrowheads="1"/>
            </p:cNvSpPr>
            <p:nvPr/>
          </p:nvSpPr>
          <p:spPr bwMode="auto">
            <a:xfrm>
              <a:off x="1681060" y="360613"/>
              <a:ext cx="5184360" cy="664285"/>
            </a:xfrm>
            <a:prstGeom prst="roundRect">
              <a:avLst>
                <a:gd name="adj" fmla="val 16667"/>
              </a:avLst>
            </a:prstGeom>
            <a:solidFill>
              <a:srgbClr val="8C0000"/>
            </a:solidFill>
            <a:ln w="19050"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GB" altLang="en-US" sz="1800"/>
            </a:p>
          </p:txBody>
        </p:sp>
        <p:sp>
          <p:nvSpPr>
            <p:cNvPr id="13" name="TextBox 12">
              <a:extLst>
                <a:ext uri="{FF2B5EF4-FFF2-40B4-BE49-F238E27FC236}">
                  <a16:creationId xmlns:a16="http://schemas.microsoft.com/office/drawing/2014/main" id="{596EE3B7-4A68-7B98-440D-C7D686E71D19}"/>
                </a:ext>
              </a:extLst>
            </p:cNvPr>
            <p:cNvSpPr txBox="1"/>
            <p:nvPr/>
          </p:nvSpPr>
          <p:spPr>
            <a:xfrm>
              <a:off x="2162458" y="461923"/>
              <a:ext cx="4702962" cy="461665"/>
            </a:xfrm>
            <a:prstGeom prst="rect">
              <a:avLst/>
            </a:prstGeom>
            <a:noFill/>
            <a:effectLst>
              <a:innerShdw blurRad="63500" dist="50800" dir="2700000">
                <a:schemeClr val="tx1"/>
              </a:innerShdw>
            </a:effectLst>
          </p:spPr>
          <p:txBody>
            <a:bodyPr>
              <a:spAutoFit/>
            </a:bodyPr>
            <a:lstStyle/>
            <a:p>
              <a:pPr>
                <a:defRPr/>
              </a:pPr>
              <a:r>
                <a:rPr lang="en-GB" sz="2400" b="1" dirty="0">
                  <a:solidFill>
                    <a:schemeClr val="bg1"/>
                  </a:solidFill>
                  <a:effectLst>
                    <a:outerShdw blurRad="50800" dist="76200" dir="5400000" algn="t" rotWithShape="0">
                      <a:prstClr val="black">
                        <a:alpha val="85000"/>
                      </a:prstClr>
                    </a:outerShdw>
                  </a:effectLst>
                </a:rPr>
                <a:t>NORTHUMBRIA</a:t>
              </a:r>
              <a:r>
                <a:rPr lang="en-GB" sz="2400" b="1" dirty="0">
                  <a:solidFill>
                    <a:schemeClr val="bg1"/>
                  </a:solidFill>
                </a:rPr>
                <a:t> </a:t>
              </a:r>
              <a:r>
                <a:rPr lang="en-GB" sz="2400" b="1" dirty="0">
                  <a:solidFill>
                    <a:schemeClr val="bg1"/>
                  </a:solidFill>
                  <a:effectLst>
                    <a:outerShdw blurRad="50800" dist="76200" dir="5400000" algn="t" rotWithShape="0">
                      <a:prstClr val="black">
                        <a:alpha val="85000"/>
                      </a:prstClr>
                    </a:outerShdw>
                  </a:effectLst>
                </a:rPr>
                <a:t>BLOODBIKES</a:t>
              </a:r>
            </a:p>
          </p:txBody>
        </p:sp>
        <p:pic>
          <p:nvPicPr>
            <p:cNvPr id="14347" name="Picture 13">
              <a:extLst>
                <a:ext uri="{FF2B5EF4-FFF2-40B4-BE49-F238E27FC236}">
                  <a16:creationId xmlns:a16="http://schemas.microsoft.com/office/drawing/2014/main" id="{CB4AAC4A-6D2C-4F0B-C329-8F6EBA5F2F4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6151" y="69601"/>
              <a:ext cx="1246307" cy="124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2" name="Rounded Rectangle 14">
            <a:extLst>
              <a:ext uri="{FF2B5EF4-FFF2-40B4-BE49-F238E27FC236}">
                <a16:creationId xmlns:a16="http://schemas.microsoft.com/office/drawing/2014/main" id="{A4DB5231-83ED-3756-8630-B108C6590774}"/>
              </a:ext>
            </a:extLst>
          </p:cNvPr>
          <p:cNvSpPr>
            <a:spLocks noChangeArrowheads="1"/>
          </p:cNvSpPr>
          <p:nvPr/>
        </p:nvSpPr>
        <p:spPr bwMode="auto">
          <a:xfrm>
            <a:off x="7956550" y="298450"/>
            <a:ext cx="1008063" cy="908050"/>
          </a:xfrm>
          <a:prstGeom prst="roundRect">
            <a:avLst>
              <a:gd name="adj" fmla="val 16667"/>
            </a:avLst>
          </a:prstGeom>
          <a:blipFill dpi="0" rotWithShape="1">
            <a:blip r:embed="rId5" cstate="screen">
              <a:extLst>
                <a:ext uri="{28A0092B-C50C-407E-A947-70E740481C1C}">
                  <a14:useLocalDpi xmlns:a14="http://schemas.microsoft.com/office/drawing/2010/main"/>
                </a:ext>
              </a:extLst>
            </a:blip>
            <a:srcRect/>
            <a:stretch>
              <a:fillRect/>
            </a:stretch>
          </a:blip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GB" altLang="en-US" sz="18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196"/>
                                        </p:tgtEl>
                                        <p:attrNameLst>
                                          <p:attrName>style.visibility</p:attrName>
                                        </p:attrNameLst>
                                      </p:cBhvr>
                                      <p:to>
                                        <p:strVal val="visible"/>
                                      </p:to>
                                    </p:set>
                                    <p:animEffect>
                                      <p:cBhvr>
                                        <p:cTn id="7" dur="500"/>
                                        <p:tgtEl>
                                          <p:spTgt spid="8196"/>
                                        </p:tgtEl>
                                      </p:cBhvr>
                                    </p:animEffect>
                                  </p:childTnLst>
                                </p:cTn>
                              </p:par>
                              <p:par>
                                <p:cTn id="8" presetID="53" presetClass="entr" presetSubtype="0" fill="hold" nodeType="withEffect">
                                  <p:stCondLst>
                                    <p:cond delay="500"/>
                                  </p:stCondLst>
                                  <p:childTnLst>
                                    <p:set>
                                      <p:cBhvr>
                                        <p:cTn id="9" dur="1" fill="hold">
                                          <p:stCondLst>
                                            <p:cond delay="0"/>
                                          </p:stCondLst>
                                        </p:cTn>
                                        <p:tgtEl>
                                          <p:spTgt spid="8195"/>
                                        </p:tgtEl>
                                        <p:attrNameLst>
                                          <p:attrName>style.visibility</p:attrName>
                                        </p:attrNameLst>
                                      </p:cBhvr>
                                      <p:to>
                                        <p:strVal val="visible"/>
                                      </p:to>
                                    </p:set>
                                    <p:anim calcmode="lin" valueType="num">
                                      <p:cBhvr>
                                        <p:cTn id="10" dur="1000" fill="hold"/>
                                        <p:tgtEl>
                                          <p:spTgt spid="8195"/>
                                        </p:tgtEl>
                                        <p:attrNameLst>
                                          <p:attrName>ppt_w</p:attrName>
                                        </p:attrNameLst>
                                      </p:cBhvr>
                                      <p:tavLst>
                                        <p:tav tm="0">
                                          <p:val>
                                            <p:fltVal val="0"/>
                                          </p:val>
                                        </p:tav>
                                        <p:tav tm="100000">
                                          <p:val>
                                            <p:strVal val="#ppt_w"/>
                                          </p:val>
                                        </p:tav>
                                      </p:tavLst>
                                    </p:anim>
                                    <p:anim calcmode="lin" valueType="num">
                                      <p:cBhvr>
                                        <p:cTn id="11" dur="1000" fill="hold"/>
                                        <p:tgtEl>
                                          <p:spTgt spid="8195"/>
                                        </p:tgtEl>
                                        <p:attrNameLst>
                                          <p:attrName>ppt_h</p:attrName>
                                        </p:attrNameLst>
                                      </p:cBhvr>
                                      <p:tavLst>
                                        <p:tav tm="0">
                                          <p:val>
                                            <p:fltVal val="0"/>
                                          </p:val>
                                        </p:tav>
                                        <p:tav tm="100000">
                                          <p:val>
                                            <p:strVal val="#ppt_h"/>
                                          </p:val>
                                        </p:tav>
                                      </p:tavLst>
                                    </p:anim>
                                    <p:animEffect>
                                      <p:cBhvr>
                                        <p:cTn id="12"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ldLvl="0" animBg="1" autoUpdateAnimBg="0"/>
      <p:bldP spid="8196"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001 social">
            <a:extLst>
              <a:ext uri="{FF2B5EF4-FFF2-40B4-BE49-F238E27FC236}">
                <a16:creationId xmlns:a16="http://schemas.microsoft.com/office/drawing/2014/main" id="{0C9CD4E9-D84E-0491-851D-D2F171C1F37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21793" y="128588"/>
            <a:ext cx="15363825"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AutoShape 3">
            <a:extLst>
              <a:ext uri="{FF2B5EF4-FFF2-40B4-BE49-F238E27FC236}">
                <a16:creationId xmlns:a16="http://schemas.microsoft.com/office/drawing/2014/main" id="{5A37D349-8CB7-1807-0935-9FF5413C6767}"/>
              </a:ext>
            </a:extLst>
          </p:cNvPr>
          <p:cNvSpPr>
            <a:spLocks noChangeArrowheads="1"/>
          </p:cNvSpPr>
          <p:nvPr/>
        </p:nvSpPr>
        <p:spPr bwMode="auto">
          <a:xfrm>
            <a:off x="325439" y="1920875"/>
            <a:ext cx="8113168" cy="4100513"/>
          </a:xfrm>
          <a:prstGeom prst="roundRect">
            <a:avLst>
              <a:gd name="adj" fmla="val 16667"/>
            </a:avLst>
          </a:prstGeom>
          <a:solidFill>
            <a:srgbClr val="000000">
              <a:alpha val="83136"/>
            </a:srgbClr>
          </a:solidFill>
          <a:ln w="952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9220" name="Rectangle 2">
            <a:extLst>
              <a:ext uri="{FF2B5EF4-FFF2-40B4-BE49-F238E27FC236}">
                <a16:creationId xmlns:a16="http://schemas.microsoft.com/office/drawing/2014/main" id="{E32E99BB-E2AC-CF49-9F35-8F06C265771E}"/>
              </a:ext>
            </a:extLst>
          </p:cNvPr>
          <p:cNvSpPr>
            <a:spLocks noGrp="1" noChangeArrowheads="1"/>
          </p:cNvSpPr>
          <p:nvPr>
            <p:ph type="title" idx="4294967295"/>
          </p:nvPr>
        </p:nvSpPr>
        <p:spPr>
          <a:xfrm>
            <a:off x="612775" y="1052513"/>
            <a:ext cx="5472113" cy="792162"/>
          </a:xfrm>
        </p:spPr>
        <p:txBody>
          <a:bodyPr/>
          <a:lstStyle/>
          <a:p>
            <a:pPr eaLnBrk="1" hangingPunct="1"/>
            <a:r>
              <a:rPr lang="en-US" altLang="zh-CN" sz="3200" dirty="0">
                <a:solidFill>
                  <a:schemeClr val="bg1"/>
                </a:solidFill>
                <a:latin typeface="Calibri" panose="020F0502020204030204" pitchFamily="34" charset="0"/>
                <a:ea typeface="SimSun" panose="02010600030101010101" pitchFamily="2" charset="-122"/>
                <a:sym typeface="Calibri" panose="020F0502020204030204" pitchFamily="34" charset="0"/>
              </a:rPr>
              <a:t>Why use Motorbikes?</a:t>
            </a:r>
            <a:endParaRPr lang="en-US" altLang="zh-CN" dirty="0">
              <a:ea typeface="SimSun" panose="02010600030101010101" pitchFamily="2" charset="-122"/>
            </a:endParaRPr>
          </a:p>
        </p:txBody>
      </p:sp>
      <p:sp>
        <p:nvSpPr>
          <p:cNvPr id="9227" name="Rectangle 3">
            <a:extLst>
              <a:ext uri="{FF2B5EF4-FFF2-40B4-BE49-F238E27FC236}">
                <a16:creationId xmlns:a16="http://schemas.microsoft.com/office/drawing/2014/main" id="{4DBE1DE6-3282-C7B7-C0FB-F9446B1DAD6A}"/>
              </a:ext>
            </a:extLst>
          </p:cNvPr>
          <p:cNvSpPr>
            <a:spLocks noGrp="1" noChangeArrowheads="1"/>
          </p:cNvSpPr>
          <p:nvPr/>
        </p:nvSpPr>
        <p:spPr bwMode="auto">
          <a:xfrm>
            <a:off x="396875" y="2206625"/>
            <a:ext cx="8041731"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200" dirty="0">
                <a:solidFill>
                  <a:schemeClr val="bg1"/>
                </a:solidFill>
                <a:latin typeface="Calibri" panose="020F0502020204030204" pitchFamily="34" charset="0"/>
              </a:rPr>
              <a:t>Good for negotiating traffic and filtering</a:t>
            </a:r>
          </a:p>
          <a:p>
            <a:pPr eaLnBrk="1" hangingPunct="1"/>
            <a:r>
              <a:rPr lang="en-US" altLang="en-US" sz="2200" dirty="0">
                <a:solidFill>
                  <a:schemeClr val="bg1"/>
                </a:solidFill>
                <a:latin typeface="Calibri" panose="020F0502020204030204" pitchFamily="34" charset="0"/>
              </a:rPr>
              <a:t>Can use "No Car" lanes</a:t>
            </a:r>
          </a:p>
          <a:p>
            <a:pPr eaLnBrk="1" hangingPunct="1"/>
            <a:r>
              <a:rPr lang="en-US" altLang="en-US" sz="2200" dirty="0">
                <a:solidFill>
                  <a:schemeClr val="bg1"/>
                </a:solidFill>
                <a:latin typeface="Calibri" panose="020F0502020204030204" pitchFamily="34" charset="0"/>
              </a:rPr>
              <a:t>Good fuel economy and reduced running costs</a:t>
            </a:r>
            <a:endParaRPr lang="en-US" altLang="en-US" sz="2200" dirty="0">
              <a:solidFill>
                <a:srgbClr val="FFFF00"/>
              </a:solidFill>
              <a:latin typeface="Calibri" panose="020F0502020204030204" pitchFamily="34" charset="0"/>
            </a:endParaRPr>
          </a:p>
          <a:p>
            <a:pPr eaLnBrk="1" hangingPunct="1"/>
            <a:r>
              <a:rPr lang="en-US" altLang="en-US" sz="2200" dirty="0">
                <a:solidFill>
                  <a:srgbClr val="FFFFFF"/>
                </a:solidFill>
                <a:latin typeface="Calibri" panose="020F0502020204030204" pitchFamily="34" charset="0"/>
              </a:rPr>
              <a:t>We promote the positive image of motorcycling</a:t>
            </a:r>
          </a:p>
          <a:p>
            <a:pPr eaLnBrk="1" hangingPunct="1"/>
            <a:endParaRPr lang="en-GB" altLang="en-US" sz="2200" dirty="0">
              <a:solidFill>
                <a:schemeClr val="bg1"/>
              </a:solidFill>
              <a:latin typeface="Calibri" panose="020F0502020204030204" pitchFamily="34" charset="0"/>
            </a:endParaRPr>
          </a:p>
          <a:p>
            <a:pPr eaLnBrk="1" hangingPunct="1"/>
            <a:r>
              <a:rPr lang="en-GB" altLang="en-US" sz="2200" dirty="0">
                <a:solidFill>
                  <a:schemeClr val="bg1"/>
                </a:solidFill>
                <a:latin typeface="Calibri" panose="020F0502020204030204" pitchFamily="34" charset="0"/>
              </a:rPr>
              <a:t>We also use cars;  if ambient temperature falls below 3</a:t>
            </a:r>
            <a:r>
              <a:rPr lang="en-GB" altLang="en-US" sz="2200" baseline="30000" dirty="0">
                <a:solidFill>
                  <a:schemeClr val="bg1"/>
                </a:solidFill>
                <a:latin typeface="Calibri" panose="020F0502020204030204" pitchFamily="34" charset="0"/>
              </a:rPr>
              <a:t>o </a:t>
            </a:r>
            <a:r>
              <a:rPr lang="en-GB" altLang="en-US" sz="2200" dirty="0">
                <a:solidFill>
                  <a:schemeClr val="bg1"/>
                </a:solidFill>
                <a:latin typeface="Calibri" panose="020F0502020204030204" pitchFamily="34" charset="0"/>
              </a:rPr>
              <a:t>C regulations prohibit carriage of blood by motorcycle.</a:t>
            </a:r>
            <a:br>
              <a:rPr lang="en-GB" altLang="en-US" sz="2200" dirty="0">
                <a:solidFill>
                  <a:schemeClr val="bg1"/>
                </a:solidFill>
                <a:latin typeface="Calibri" panose="020F0502020204030204" pitchFamily="34" charset="0"/>
              </a:rPr>
            </a:br>
            <a:r>
              <a:rPr lang="en-GB" altLang="en-US" sz="2200" dirty="0">
                <a:solidFill>
                  <a:schemeClr val="bg1"/>
                </a:solidFill>
                <a:latin typeface="Calibri" panose="020F0502020204030204" pitchFamily="34" charset="0"/>
              </a:rPr>
              <a:t>Cars and our van are an integral part of our service, transporting equipment</a:t>
            </a:r>
          </a:p>
        </p:txBody>
      </p:sp>
      <p:grpSp>
        <p:nvGrpSpPr>
          <p:cNvPr id="16390" name="Group 11">
            <a:extLst>
              <a:ext uri="{FF2B5EF4-FFF2-40B4-BE49-F238E27FC236}">
                <a16:creationId xmlns:a16="http://schemas.microsoft.com/office/drawing/2014/main" id="{C2BB0A8D-A9B3-0C7D-1F69-925A341B96A8}"/>
              </a:ext>
            </a:extLst>
          </p:cNvPr>
          <p:cNvGrpSpPr>
            <a:grpSpLocks/>
          </p:cNvGrpSpPr>
          <p:nvPr/>
        </p:nvGrpSpPr>
        <p:grpSpPr bwMode="auto">
          <a:xfrm>
            <a:off x="325438" y="128588"/>
            <a:ext cx="5949950" cy="1246187"/>
            <a:chOff x="916151" y="69601"/>
            <a:chExt cx="5949269" cy="1246307"/>
          </a:xfrm>
        </p:grpSpPr>
        <p:sp>
          <p:nvSpPr>
            <p:cNvPr id="16392" name="Rounded Rectangle 12">
              <a:extLst>
                <a:ext uri="{FF2B5EF4-FFF2-40B4-BE49-F238E27FC236}">
                  <a16:creationId xmlns:a16="http://schemas.microsoft.com/office/drawing/2014/main" id="{2D26EF67-6FBC-155E-A12E-088DAC600929}"/>
                </a:ext>
              </a:extLst>
            </p:cNvPr>
            <p:cNvSpPr>
              <a:spLocks noChangeArrowheads="1"/>
            </p:cNvSpPr>
            <p:nvPr/>
          </p:nvSpPr>
          <p:spPr bwMode="auto">
            <a:xfrm>
              <a:off x="1681060" y="360613"/>
              <a:ext cx="5184360" cy="664285"/>
            </a:xfrm>
            <a:prstGeom prst="roundRect">
              <a:avLst>
                <a:gd name="adj" fmla="val 16667"/>
              </a:avLst>
            </a:prstGeom>
            <a:solidFill>
              <a:srgbClr val="8C0000"/>
            </a:solidFill>
            <a:ln w="19050"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GB" altLang="en-US" sz="1800"/>
            </a:p>
          </p:txBody>
        </p:sp>
        <p:sp>
          <p:nvSpPr>
            <p:cNvPr id="14" name="TextBox 13">
              <a:extLst>
                <a:ext uri="{FF2B5EF4-FFF2-40B4-BE49-F238E27FC236}">
                  <a16:creationId xmlns:a16="http://schemas.microsoft.com/office/drawing/2014/main" id="{151058B0-BD03-25B6-EF81-4D38B6B7AA0E}"/>
                </a:ext>
              </a:extLst>
            </p:cNvPr>
            <p:cNvSpPr txBox="1"/>
            <p:nvPr/>
          </p:nvSpPr>
          <p:spPr>
            <a:xfrm>
              <a:off x="2162458" y="461923"/>
              <a:ext cx="4702962" cy="461665"/>
            </a:xfrm>
            <a:prstGeom prst="rect">
              <a:avLst/>
            </a:prstGeom>
            <a:noFill/>
            <a:effectLst>
              <a:innerShdw blurRad="63500" dist="50800" dir="2700000">
                <a:schemeClr val="tx1"/>
              </a:innerShdw>
            </a:effectLst>
          </p:spPr>
          <p:txBody>
            <a:bodyPr>
              <a:spAutoFit/>
            </a:bodyPr>
            <a:lstStyle/>
            <a:p>
              <a:pPr>
                <a:defRPr/>
              </a:pPr>
              <a:r>
                <a:rPr lang="en-GB" sz="2400" b="1" dirty="0">
                  <a:solidFill>
                    <a:schemeClr val="bg1"/>
                  </a:solidFill>
                  <a:effectLst>
                    <a:outerShdw blurRad="50800" dist="76200" dir="5400000" algn="t" rotWithShape="0">
                      <a:prstClr val="black">
                        <a:alpha val="85000"/>
                      </a:prstClr>
                    </a:outerShdw>
                  </a:effectLst>
                </a:rPr>
                <a:t>NORTHUMBRIA</a:t>
              </a:r>
              <a:r>
                <a:rPr lang="en-GB" sz="2400" b="1" dirty="0">
                  <a:solidFill>
                    <a:schemeClr val="bg1"/>
                  </a:solidFill>
                </a:rPr>
                <a:t> </a:t>
              </a:r>
              <a:r>
                <a:rPr lang="en-GB" sz="2400" b="1" dirty="0">
                  <a:solidFill>
                    <a:schemeClr val="bg1"/>
                  </a:solidFill>
                  <a:effectLst>
                    <a:outerShdw blurRad="50800" dist="76200" dir="5400000" algn="t" rotWithShape="0">
                      <a:prstClr val="black">
                        <a:alpha val="85000"/>
                      </a:prstClr>
                    </a:outerShdw>
                  </a:effectLst>
                </a:rPr>
                <a:t>BLOODBIKES</a:t>
              </a:r>
            </a:p>
          </p:txBody>
        </p:sp>
        <p:pic>
          <p:nvPicPr>
            <p:cNvPr id="16396" name="Picture 14">
              <a:extLst>
                <a:ext uri="{FF2B5EF4-FFF2-40B4-BE49-F238E27FC236}">
                  <a16:creationId xmlns:a16="http://schemas.microsoft.com/office/drawing/2014/main" id="{C8546ACD-5B8C-086A-30FB-AEFC8B3FAFD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6151" y="69601"/>
              <a:ext cx="1246307" cy="124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91" name="Rounded Rectangle 15">
            <a:extLst>
              <a:ext uri="{FF2B5EF4-FFF2-40B4-BE49-F238E27FC236}">
                <a16:creationId xmlns:a16="http://schemas.microsoft.com/office/drawing/2014/main" id="{60A9C842-1458-F619-FB09-0F9C5C6335FB}"/>
              </a:ext>
            </a:extLst>
          </p:cNvPr>
          <p:cNvSpPr>
            <a:spLocks noChangeArrowheads="1"/>
          </p:cNvSpPr>
          <p:nvPr/>
        </p:nvSpPr>
        <p:spPr bwMode="auto">
          <a:xfrm>
            <a:off x="7956550" y="298450"/>
            <a:ext cx="1008063" cy="908050"/>
          </a:xfrm>
          <a:prstGeom prst="roundRect">
            <a:avLst>
              <a:gd name="adj" fmla="val 16667"/>
            </a:avLst>
          </a:prstGeom>
          <a:blipFill dpi="0" rotWithShape="1">
            <a:blip r:embed="rId5" cstate="screen">
              <a:extLst>
                <a:ext uri="{28A0092B-C50C-407E-A947-70E740481C1C}">
                  <a14:useLocalDpi xmlns:a14="http://schemas.microsoft.com/office/drawing/2010/main"/>
                </a:ext>
              </a:extLst>
            </a:blip>
            <a:srcRect/>
            <a:stretch>
              <a:fillRect/>
            </a:stretch>
          </a:blip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GB" altLang="en-US" sz="18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p:cBhvr>
                                        <p:cTn id="7" dur="500"/>
                                        <p:tgtEl>
                                          <p:spTgt spid="9220"/>
                                        </p:tgtEl>
                                      </p:cBhvr>
                                    </p:animEffect>
                                  </p:childTnLst>
                                </p:cTn>
                              </p:par>
                              <p:par>
                                <p:cTn id="8" presetID="53" presetClass="entr" presetSubtype="0" fill="hold" nodeType="withEffect">
                                  <p:stCondLst>
                                    <p:cond delay="500"/>
                                  </p:stCondLst>
                                  <p:childTnLst>
                                    <p:set>
                                      <p:cBhvr>
                                        <p:cTn id="9" dur="1" fill="hold">
                                          <p:stCondLst>
                                            <p:cond delay="0"/>
                                          </p:stCondLst>
                                        </p:cTn>
                                        <p:tgtEl>
                                          <p:spTgt spid="9219"/>
                                        </p:tgtEl>
                                        <p:attrNameLst>
                                          <p:attrName>style.visibility</p:attrName>
                                        </p:attrNameLst>
                                      </p:cBhvr>
                                      <p:to>
                                        <p:strVal val="visible"/>
                                      </p:to>
                                    </p:set>
                                    <p:anim calcmode="lin" valueType="num">
                                      <p:cBhvr>
                                        <p:cTn id="10" dur="1000" fill="hold"/>
                                        <p:tgtEl>
                                          <p:spTgt spid="9219"/>
                                        </p:tgtEl>
                                        <p:attrNameLst>
                                          <p:attrName>ppt_w</p:attrName>
                                        </p:attrNameLst>
                                      </p:cBhvr>
                                      <p:tavLst>
                                        <p:tav tm="0">
                                          <p:val>
                                            <p:fltVal val="0"/>
                                          </p:val>
                                        </p:tav>
                                        <p:tav tm="100000">
                                          <p:val>
                                            <p:strVal val="#ppt_w"/>
                                          </p:val>
                                        </p:tav>
                                      </p:tavLst>
                                    </p:anim>
                                    <p:anim calcmode="lin" valueType="num">
                                      <p:cBhvr>
                                        <p:cTn id="11" dur="1000" fill="hold"/>
                                        <p:tgtEl>
                                          <p:spTgt spid="9219"/>
                                        </p:tgtEl>
                                        <p:attrNameLst>
                                          <p:attrName>ppt_h</p:attrName>
                                        </p:attrNameLst>
                                      </p:cBhvr>
                                      <p:tavLst>
                                        <p:tav tm="0">
                                          <p:val>
                                            <p:fltVal val="0"/>
                                          </p:val>
                                        </p:tav>
                                        <p:tav tm="100000">
                                          <p:val>
                                            <p:strVal val="#ppt_h"/>
                                          </p:val>
                                        </p:tav>
                                      </p:tavLst>
                                    </p:anim>
                                    <p:animEffect>
                                      <p:cBhvr>
                                        <p:cTn id="12" dur="1000"/>
                                        <p:tgtEl>
                                          <p:spTgt spid="9219"/>
                                        </p:tgtEl>
                                      </p:cBhvr>
                                    </p:animEffect>
                                  </p:childTnLst>
                                </p:cTn>
                              </p:par>
                            </p:childTnLst>
                          </p:cTn>
                        </p:par>
                        <p:par>
                          <p:cTn id="13" fill="hold" nodeType="afterGroup">
                            <p:stCondLst>
                              <p:cond delay="1500"/>
                            </p:stCondLst>
                            <p:childTnLst>
                              <p:par>
                                <p:cTn id="14" presetID="10" presetClass="entr" presetSubtype="0" fill="hold" nodeType="afterEffect">
                                  <p:stCondLst>
                                    <p:cond delay="500"/>
                                  </p:stCondLst>
                                  <p:childTnLst>
                                    <p:set>
                                      <p:cBhvr>
                                        <p:cTn id="15" dur="1" fill="hold">
                                          <p:stCondLst>
                                            <p:cond delay="0"/>
                                          </p:stCondLst>
                                        </p:cTn>
                                        <p:tgtEl>
                                          <p:spTgt spid="9227">
                                            <p:txEl>
                                              <p:pRg st="0" end="0"/>
                                            </p:txEl>
                                          </p:spTgt>
                                        </p:tgtEl>
                                        <p:attrNameLst>
                                          <p:attrName>style.visibility</p:attrName>
                                        </p:attrNameLst>
                                      </p:cBhvr>
                                      <p:to>
                                        <p:strVal val="visible"/>
                                      </p:to>
                                    </p:set>
                                    <p:animEffect>
                                      <p:cBhvr>
                                        <p:cTn id="16" dur="500"/>
                                        <p:tgtEl>
                                          <p:spTgt spid="9227">
                                            <p:txEl>
                                              <p:pRg st="0" end="0"/>
                                            </p:txEl>
                                          </p:spTgt>
                                        </p:tgtEl>
                                      </p:cBhvr>
                                    </p:animEffect>
                                  </p:childTnLst>
                                </p:cTn>
                              </p:par>
                            </p:childTnLst>
                          </p:cTn>
                        </p:par>
                        <p:par>
                          <p:cTn id="17" fill="hold" nodeType="afterGroup">
                            <p:stCondLst>
                              <p:cond delay="2500"/>
                            </p:stCondLst>
                            <p:childTnLst>
                              <p:par>
                                <p:cTn id="18" presetID="10" presetClass="entr" presetSubtype="0" fill="hold" nodeType="afterEffect">
                                  <p:stCondLst>
                                    <p:cond delay="500"/>
                                  </p:stCondLst>
                                  <p:childTnLst>
                                    <p:set>
                                      <p:cBhvr>
                                        <p:cTn id="19" dur="1" fill="hold">
                                          <p:stCondLst>
                                            <p:cond delay="0"/>
                                          </p:stCondLst>
                                        </p:cTn>
                                        <p:tgtEl>
                                          <p:spTgt spid="9227">
                                            <p:txEl>
                                              <p:pRg st="1" end="1"/>
                                            </p:txEl>
                                          </p:spTgt>
                                        </p:tgtEl>
                                        <p:attrNameLst>
                                          <p:attrName>style.visibility</p:attrName>
                                        </p:attrNameLst>
                                      </p:cBhvr>
                                      <p:to>
                                        <p:strVal val="visible"/>
                                      </p:to>
                                    </p:set>
                                    <p:animEffect>
                                      <p:cBhvr>
                                        <p:cTn id="20" dur="500"/>
                                        <p:tgtEl>
                                          <p:spTgt spid="9227">
                                            <p:txEl>
                                              <p:pRg st="1" end="1"/>
                                            </p:txEl>
                                          </p:spTgt>
                                        </p:tgtEl>
                                      </p:cBhvr>
                                    </p:animEffect>
                                  </p:childTnLst>
                                </p:cTn>
                              </p:par>
                            </p:childTnLst>
                          </p:cTn>
                        </p:par>
                        <p:par>
                          <p:cTn id="21" fill="hold" nodeType="afterGroup">
                            <p:stCondLst>
                              <p:cond delay="3500"/>
                            </p:stCondLst>
                            <p:childTnLst>
                              <p:par>
                                <p:cTn id="22" presetID="10" presetClass="entr" presetSubtype="0" fill="hold" nodeType="afterEffect">
                                  <p:stCondLst>
                                    <p:cond delay="500"/>
                                  </p:stCondLst>
                                  <p:childTnLst>
                                    <p:set>
                                      <p:cBhvr>
                                        <p:cTn id="23" dur="1" fill="hold">
                                          <p:stCondLst>
                                            <p:cond delay="0"/>
                                          </p:stCondLst>
                                        </p:cTn>
                                        <p:tgtEl>
                                          <p:spTgt spid="9227">
                                            <p:txEl>
                                              <p:pRg st="2" end="2"/>
                                            </p:txEl>
                                          </p:spTgt>
                                        </p:tgtEl>
                                        <p:attrNameLst>
                                          <p:attrName>style.visibility</p:attrName>
                                        </p:attrNameLst>
                                      </p:cBhvr>
                                      <p:to>
                                        <p:strVal val="visible"/>
                                      </p:to>
                                    </p:set>
                                    <p:animEffect>
                                      <p:cBhvr>
                                        <p:cTn id="24" dur="500"/>
                                        <p:tgtEl>
                                          <p:spTgt spid="9227">
                                            <p:txEl>
                                              <p:pRg st="2" end="2"/>
                                            </p:txEl>
                                          </p:spTgt>
                                        </p:tgtEl>
                                      </p:cBhvr>
                                    </p:animEffect>
                                  </p:childTnLst>
                                </p:cTn>
                              </p:par>
                            </p:childTnLst>
                          </p:cTn>
                        </p:par>
                        <p:par>
                          <p:cTn id="25" fill="hold">
                            <p:stCondLst>
                              <p:cond delay="4500"/>
                            </p:stCondLst>
                            <p:childTnLst>
                              <p:par>
                                <p:cTn id="26" presetID="10" presetClass="entr" presetSubtype="0" fill="hold" nodeType="afterEffect">
                                  <p:stCondLst>
                                    <p:cond delay="500"/>
                                  </p:stCondLst>
                                  <p:childTnLst>
                                    <p:set>
                                      <p:cBhvr>
                                        <p:cTn id="27" dur="1" fill="hold">
                                          <p:stCondLst>
                                            <p:cond delay="0"/>
                                          </p:stCondLst>
                                        </p:cTn>
                                        <p:tgtEl>
                                          <p:spTgt spid="9227">
                                            <p:txEl>
                                              <p:pRg st="3" end="3"/>
                                            </p:txEl>
                                          </p:spTgt>
                                        </p:tgtEl>
                                        <p:attrNameLst>
                                          <p:attrName>style.visibility</p:attrName>
                                        </p:attrNameLst>
                                      </p:cBhvr>
                                      <p:to>
                                        <p:strVal val="visible"/>
                                      </p:to>
                                    </p:set>
                                    <p:animEffect>
                                      <p:cBhvr>
                                        <p:cTn id="28" dur="500"/>
                                        <p:tgtEl>
                                          <p:spTgt spid="922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227">
                                            <p:txEl>
                                              <p:pRg st="5" end="5"/>
                                            </p:txEl>
                                          </p:spTgt>
                                        </p:tgtEl>
                                        <p:attrNameLst>
                                          <p:attrName>style.visibility</p:attrName>
                                        </p:attrNameLst>
                                      </p:cBhvr>
                                      <p:to>
                                        <p:strVal val="visible"/>
                                      </p:to>
                                    </p:set>
                                    <p:animEffect>
                                      <p:cBhvr>
                                        <p:cTn id="33" dur="500"/>
                                        <p:tgtEl>
                                          <p:spTgt spid="92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ldLvl="0" animBg="1" autoUpdateAnimBg="0"/>
      <p:bldP spid="9220" grpId="0" bldLvl="0" autoUpdateAnimBg="0"/>
      <p:bldP spid="9227" grpId="0" uiExpand="1" build="allAtOnce"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2AC0274E-4C5A-3C02-2CA2-E01AEF8B2E57}"/>
              </a:ext>
            </a:extLst>
          </p:cNvPr>
          <p:cNvSpPr>
            <a:spLocks noGrp="1" noChangeArrowheads="1"/>
          </p:cNvSpPr>
          <p:nvPr/>
        </p:nvSpPr>
        <p:spPr bwMode="auto">
          <a:xfrm>
            <a:off x="612775" y="1052513"/>
            <a:ext cx="54721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FontTx/>
              <a:buNone/>
            </a:pPr>
            <a:r>
              <a:rPr lang="en-US" altLang="zh-CN" dirty="0">
                <a:solidFill>
                  <a:schemeClr val="bg1"/>
                </a:solidFill>
                <a:latin typeface="Calibri" panose="020F0502020204030204" pitchFamily="34" charset="0"/>
              </a:rPr>
              <a:t>How it works:</a:t>
            </a:r>
            <a:endParaRPr lang="en-US" altLang="zh-CN" sz="1800" dirty="0"/>
          </a:p>
        </p:txBody>
      </p:sp>
      <p:pic>
        <p:nvPicPr>
          <p:cNvPr id="11" name="Picture 4" descr="Image result for ambulance station clip art">
            <a:extLst>
              <a:ext uri="{FF2B5EF4-FFF2-40B4-BE49-F238E27FC236}">
                <a16:creationId xmlns:a16="http://schemas.microsoft.com/office/drawing/2014/main" id="{C759F009-3453-AFD8-7D0A-5DF2C983AB8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0063" y="1857375"/>
            <a:ext cx="1928812"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a:extLst>
              <a:ext uri="{FF2B5EF4-FFF2-40B4-BE49-F238E27FC236}">
                <a16:creationId xmlns:a16="http://schemas.microsoft.com/office/drawing/2014/main" id="{9F54EA5D-6B70-1C33-4B4C-8A8DD255EDE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8625" y="4857750"/>
            <a:ext cx="19589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CAE6C54D-7E7E-6465-591D-5B246168E9E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15188" y="1714500"/>
            <a:ext cx="1547812"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a:extLst>
              <a:ext uri="{FF2B5EF4-FFF2-40B4-BE49-F238E27FC236}">
                <a16:creationId xmlns:a16="http://schemas.microsoft.com/office/drawing/2014/main" id="{80A96454-C798-3B06-631E-1658B3E61CC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000750" y="2143125"/>
            <a:ext cx="116998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a:extLst>
              <a:ext uri="{FF2B5EF4-FFF2-40B4-BE49-F238E27FC236}">
                <a16:creationId xmlns:a16="http://schemas.microsoft.com/office/drawing/2014/main" id="{DDEE871D-EB5D-5933-E26E-2C03C47E063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357938" y="4557713"/>
            <a:ext cx="2357437"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5437E89-82C5-7002-795B-F2CB2BE7D62C}"/>
              </a:ext>
            </a:extLst>
          </p:cNvPr>
          <p:cNvSpPr txBox="1">
            <a:spLocks noChangeArrowheads="1"/>
          </p:cNvSpPr>
          <p:nvPr/>
        </p:nvSpPr>
        <p:spPr bwMode="auto">
          <a:xfrm>
            <a:off x="2555875" y="6119813"/>
            <a:ext cx="3636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r>
              <a:rPr lang="en-GB" altLang="en-US" sz="1600">
                <a:solidFill>
                  <a:schemeClr val="bg1"/>
                </a:solidFill>
                <a:latin typeface="Calibri" panose="020F0502020204030204" pitchFamily="34" charset="0"/>
              </a:rPr>
              <a:t>Our vehicles are based around the region.</a:t>
            </a:r>
          </a:p>
          <a:p>
            <a:pPr>
              <a:spcBef>
                <a:spcPct val="0"/>
              </a:spcBef>
              <a:buFontTx/>
              <a:buNone/>
            </a:pPr>
            <a:r>
              <a:rPr lang="en-GB" altLang="en-US" sz="1600">
                <a:solidFill>
                  <a:schemeClr val="bg1"/>
                </a:solidFill>
                <a:latin typeface="Calibri" panose="020F0502020204030204" pitchFamily="34" charset="0"/>
              </a:rPr>
              <a:t>Mostly at Ambulance and Fire stations</a:t>
            </a:r>
            <a:r>
              <a:rPr lang="en-GB" altLang="en-US" sz="1600">
                <a:solidFill>
                  <a:srgbClr val="FFFF00"/>
                </a:solidFill>
                <a:latin typeface="Calibri" panose="020F0502020204030204" pitchFamily="34" charset="0"/>
              </a:rPr>
              <a:t>.</a:t>
            </a:r>
          </a:p>
        </p:txBody>
      </p:sp>
      <p:sp>
        <p:nvSpPr>
          <p:cNvPr id="22" name="TextBox 21">
            <a:extLst>
              <a:ext uri="{FF2B5EF4-FFF2-40B4-BE49-F238E27FC236}">
                <a16:creationId xmlns:a16="http://schemas.microsoft.com/office/drawing/2014/main" id="{88FA9C6F-D8AB-801B-C4D4-35F50FE42F6D}"/>
              </a:ext>
            </a:extLst>
          </p:cNvPr>
          <p:cNvSpPr txBox="1">
            <a:spLocks noChangeArrowheads="1"/>
          </p:cNvSpPr>
          <p:nvPr/>
        </p:nvSpPr>
        <p:spPr bwMode="auto">
          <a:xfrm>
            <a:off x="2555875" y="6119813"/>
            <a:ext cx="3636963" cy="584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r>
              <a:rPr lang="en-GB" altLang="en-US" sz="1600" dirty="0">
                <a:solidFill>
                  <a:schemeClr val="bg1"/>
                </a:solidFill>
                <a:latin typeface="Calibri" panose="020F0502020204030204" pitchFamily="34" charset="0"/>
              </a:rPr>
              <a:t>A member will have booked a shift in advance and chosen a vehicle to use</a:t>
            </a:r>
            <a:r>
              <a:rPr lang="en-GB" altLang="en-US" sz="1600" dirty="0">
                <a:solidFill>
                  <a:srgbClr val="FFFF00"/>
                </a:solidFill>
                <a:latin typeface="Calibri" panose="020F0502020204030204" pitchFamily="34" charset="0"/>
              </a:rPr>
              <a:t>.</a:t>
            </a:r>
          </a:p>
        </p:txBody>
      </p:sp>
      <p:sp>
        <p:nvSpPr>
          <p:cNvPr id="17" name="TextBox 16">
            <a:extLst>
              <a:ext uri="{FF2B5EF4-FFF2-40B4-BE49-F238E27FC236}">
                <a16:creationId xmlns:a16="http://schemas.microsoft.com/office/drawing/2014/main" id="{E4397F3A-AFD0-318B-75D5-6F4D245EB20A}"/>
              </a:ext>
            </a:extLst>
          </p:cNvPr>
          <p:cNvSpPr txBox="1">
            <a:spLocks noChangeArrowheads="1"/>
          </p:cNvSpPr>
          <p:nvPr/>
        </p:nvSpPr>
        <p:spPr bwMode="auto">
          <a:xfrm>
            <a:off x="2555875" y="6119813"/>
            <a:ext cx="3636963" cy="584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r>
              <a:rPr lang="en-GB" altLang="en-US" sz="1600" dirty="0">
                <a:solidFill>
                  <a:schemeClr val="bg1"/>
                </a:solidFill>
                <a:latin typeface="Calibri" panose="020F0502020204030204" pitchFamily="34" charset="0"/>
              </a:rPr>
              <a:t>Rider drives his own vehicle to the base hosting the vehicle for his shift</a:t>
            </a:r>
            <a:r>
              <a:rPr lang="en-GB" altLang="en-US" sz="1600" dirty="0">
                <a:solidFill>
                  <a:srgbClr val="FFFF00"/>
                </a:solidFill>
                <a:latin typeface="Calibri" panose="020F0502020204030204" pitchFamily="34" charset="0"/>
              </a:rPr>
              <a:t>.</a:t>
            </a:r>
          </a:p>
        </p:txBody>
      </p:sp>
      <p:sp>
        <p:nvSpPr>
          <p:cNvPr id="18" name="TextBox 17">
            <a:extLst>
              <a:ext uri="{FF2B5EF4-FFF2-40B4-BE49-F238E27FC236}">
                <a16:creationId xmlns:a16="http://schemas.microsoft.com/office/drawing/2014/main" id="{AB90F773-9FC5-B947-F641-6A1FA457455C}"/>
              </a:ext>
            </a:extLst>
          </p:cNvPr>
          <p:cNvSpPr txBox="1">
            <a:spLocks noChangeArrowheads="1"/>
          </p:cNvSpPr>
          <p:nvPr/>
        </p:nvSpPr>
        <p:spPr bwMode="auto">
          <a:xfrm>
            <a:off x="2555875" y="6119813"/>
            <a:ext cx="3636963" cy="584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r>
              <a:rPr lang="en-GB" altLang="en-US" sz="1600" dirty="0">
                <a:solidFill>
                  <a:schemeClr val="bg1"/>
                </a:solidFill>
                <a:latin typeface="Calibri" panose="020F0502020204030204" pitchFamily="34" charset="0"/>
              </a:rPr>
              <a:t>Rider checks over the blood bike ready for the shift to start</a:t>
            </a:r>
            <a:r>
              <a:rPr lang="en-GB" altLang="en-US" sz="1600" dirty="0">
                <a:solidFill>
                  <a:srgbClr val="FFFF00"/>
                </a:solidFill>
                <a:latin typeface="Calibri" panose="020F0502020204030204" pitchFamily="34" charset="0"/>
              </a:rPr>
              <a:t>.</a:t>
            </a:r>
          </a:p>
        </p:txBody>
      </p:sp>
      <p:sp>
        <p:nvSpPr>
          <p:cNvPr id="19" name="TextBox 18">
            <a:extLst>
              <a:ext uri="{FF2B5EF4-FFF2-40B4-BE49-F238E27FC236}">
                <a16:creationId xmlns:a16="http://schemas.microsoft.com/office/drawing/2014/main" id="{C9ACEFDE-D796-E7E1-1410-658553258F11}"/>
              </a:ext>
            </a:extLst>
          </p:cNvPr>
          <p:cNvSpPr txBox="1">
            <a:spLocks noChangeArrowheads="1"/>
          </p:cNvSpPr>
          <p:nvPr/>
        </p:nvSpPr>
        <p:spPr bwMode="auto">
          <a:xfrm>
            <a:off x="2555875" y="6119813"/>
            <a:ext cx="3636963" cy="584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r>
              <a:rPr lang="en-GB" altLang="en-US" sz="1600" dirty="0">
                <a:solidFill>
                  <a:schemeClr val="bg1"/>
                </a:solidFill>
                <a:latin typeface="Calibri" panose="020F0502020204030204" pitchFamily="34" charset="0"/>
              </a:rPr>
              <a:t>If the base station has a crew room, the rider can wait there for a callout</a:t>
            </a:r>
            <a:r>
              <a:rPr lang="en-GB" altLang="en-US" sz="1600" dirty="0">
                <a:solidFill>
                  <a:srgbClr val="FFFF00"/>
                </a:solidFill>
                <a:latin typeface="Calibri" panose="020F0502020204030204" pitchFamily="34" charset="0"/>
              </a:rPr>
              <a:t>.</a:t>
            </a:r>
          </a:p>
        </p:txBody>
      </p:sp>
      <p:sp>
        <p:nvSpPr>
          <p:cNvPr id="20" name="TextBox 19">
            <a:extLst>
              <a:ext uri="{FF2B5EF4-FFF2-40B4-BE49-F238E27FC236}">
                <a16:creationId xmlns:a16="http://schemas.microsoft.com/office/drawing/2014/main" id="{377D206B-5161-56F3-5DFC-334D13CB783B}"/>
              </a:ext>
            </a:extLst>
          </p:cNvPr>
          <p:cNvSpPr txBox="1">
            <a:spLocks noChangeArrowheads="1"/>
          </p:cNvSpPr>
          <p:nvPr/>
        </p:nvSpPr>
        <p:spPr bwMode="auto">
          <a:xfrm>
            <a:off x="2555875" y="6119813"/>
            <a:ext cx="3636963" cy="584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r>
              <a:rPr lang="en-GB" altLang="en-US" sz="1600" dirty="0">
                <a:solidFill>
                  <a:schemeClr val="bg1"/>
                </a:solidFill>
                <a:latin typeface="Calibri" panose="020F0502020204030204" pitchFamily="34" charset="0"/>
              </a:rPr>
              <a:t>Otherwise they may return home and wait there for a callout</a:t>
            </a:r>
            <a:r>
              <a:rPr lang="en-GB" altLang="en-US" sz="1600" dirty="0">
                <a:solidFill>
                  <a:srgbClr val="FFFF00"/>
                </a:solidFill>
                <a:latin typeface="Calibri" panose="020F0502020204030204" pitchFamily="34" charset="0"/>
              </a:rPr>
              <a:t>.</a:t>
            </a:r>
          </a:p>
        </p:txBody>
      </p:sp>
      <p:sp>
        <p:nvSpPr>
          <p:cNvPr id="21" name="TextBox 20">
            <a:extLst>
              <a:ext uri="{FF2B5EF4-FFF2-40B4-BE49-F238E27FC236}">
                <a16:creationId xmlns:a16="http://schemas.microsoft.com/office/drawing/2014/main" id="{94713883-8EA6-6FC3-5A4B-4946664CDE5A}"/>
              </a:ext>
            </a:extLst>
          </p:cNvPr>
          <p:cNvSpPr txBox="1">
            <a:spLocks noChangeArrowheads="1"/>
          </p:cNvSpPr>
          <p:nvPr/>
        </p:nvSpPr>
        <p:spPr bwMode="auto">
          <a:xfrm>
            <a:off x="2555875" y="6119813"/>
            <a:ext cx="3636963" cy="584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r>
              <a:rPr lang="en-GB" altLang="en-US" sz="1600" dirty="0">
                <a:solidFill>
                  <a:schemeClr val="bg1"/>
                </a:solidFill>
                <a:latin typeface="Calibri" panose="020F0502020204030204" pitchFamily="34" charset="0"/>
              </a:rPr>
              <a:t>Alternatively they may wait for a callout at one of the hospitals</a:t>
            </a:r>
            <a:endParaRPr lang="en-GB" altLang="en-US" sz="1600" dirty="0">
              <a:solidFill>
                <a:srgbClr val="FF0000"/>
              </a:solidFill>
              <a:latin typeface="Calibri" panose="020F0502020204030204" pitchFamily="34" charset="0"/>
            </a:endParaRPr>
          </a:p>
        </p:txBody>
      </p:sp>
      <p:pic>
        <p:nvPicPr>
          <p:cNvPr id="15" name="Picture 24" descr="bloodslider-1">
            <a:extLst>
              <a:ext uri="{FF2B5EF4-FFF2-40B4-BE49-F238E27FC236}">
                <a16:creationId xmlns:a16="http://schemas.microsoft.com/office/drawing/2014/main" id="{863DE051-D4C6-7563-041D-6F201C10B1C5}"/>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28688" y="3214688"/>
            <a:ext cx="3095626"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49" name="Group 22">
            <a:extLst>
              <a:ext uri="{FF2B5EF4-FFF2-40B4-BE49-F238E27FC236}">
                <a16:creationId xmlns:a16="http://schemas.microsoft.com/office/drawing/2014/main" id="{BA4B919C-2556-410D-39FC-F2E180FE2570}"/>
              </a:ext>
            </a:extLst>
          </p:cNvPr>
          <p:cNvGrpSpPr>
            <a:grpSpLocks/>
          </p:cNvGrpSpPr>
          <p:nvPr/>
        </p:nvGrpSpPr>
        <p:grpSpPr bwMode="auto">
          <a:xfrm>
            <a:off x="325438" y="128588"/>
            <a:ext cx="5949950" cy="1246187"/>
            <a:chOff x="916151" y="69601"/>
            <a:chExt cx="5949269" cy="1246307"/>
          </a:xfrm>
        </p:grpSpPr>
        <p:sp>
          <p:nvSpPr>
            <p:cNvPr id="18451" name="Rounded Rectangle 23">
              <a:extLst>
                <a:ext uri="{FF2B5EF4-FFF2-40B4-BE49-F238E27FC236}">
                  <a16:creationId xmlns:a16="http://schemas.microsoft.com/office/drawing/2014/main" id="{079EFDFF-2F86-2F49-B54E-FAC8E639D1DC}"/>
                </a:ext>
              </a:extLst>
            </p:cNvPr>
            <p:cNvSpPr>
              <a:spLocks noChangeArrowheads="1"/>
            </p:cNvSpPr>
            <p:nvPr/>
          </p:nvSpPr>
          <p:spPr bwMode="auto">
            <a:xfrm>
              <a:off x="1681060" y="360613"/>
              <a:ext cx="5184360" cy="664285"/>
            </a:xfrm>
            <a:prstGeom prst="roundRect">
              <a:avLst>
                <a:gd name="adj" fmla="val 16667"/>
              </a:avLst>
            </a:prstGeom>
            <a:solidFill>
              <a:srgbClr val="8C0000"/>
            </a:solidFill>
            <a:ln w="19050"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GB" altLang="en-US" sz="1800"/>
            </a:p>
          </p:txBody>
        </p:sp>
        <p:sp>
          <p:nvSpPr>
            <p:cNvPr id="25" name="TextBox 24">
              <a:extLst>
                <a:ext uri="{FF2B5EF4-FFF2-40B4-BE49-F238E27FC236}">
                  <a16:creationId xmlns:a16="http://schemas.microsoft.com/office/drawing/2014/main" id="{CFF74B96-9CF4-47C2-9717-0F3D60EDBC1A}"/>
                </a:ext>
              </a:extLst>
            </p:cNvPr>
            <p:cNvSpPr txBox="1"/>
            <p:nvPr/>
          </p:nvSpPr>
          <p:spPr>
            <a:xfrm>
              <a:off x="2162458" y="461923"/>
              <a:ext cx="4702962" cy="461665"/>
            </a:xfrm>
            <a:prstGeom prst="rect">
              <a:avLst/>
            </a:prstGeom>
            <a:noFill/>
            <a:effectLst>
              <a:innerShdw blurRad="63500" dist="50800" dir="2700000">
                <a:schemeClr val="tx1"/>
              </a:innerShdw>
            </a:effectLst>
          </p:spPr>
          <p:txBody>
            <a:bodyPr>
              <a:spAutoFit/>
            </a:bodyPr>
            <a:lstStyle/>
            <a:p>
              <a:pPr>
                <a:defRPr/>
              </a:pPr>
              <a:r>
                <a:rPr lang="en-GB" sz="2400" b="1" dirty="0">
                  <a:solidFill>
                    <a:schemeClr val="bg1"/>
                  </a:solidFill>
                  <a:effectLst>
                    <a:outerShdw blurRad="50800" dist="76200" dir="5400000" algn="t" rotWithShape="0">
                      <a:prstClr val="black">
                        <a:alpha val="85000"/>
                      </a:prstClr>
                    </a:outerShdw>
                  </a:effectLst>
                </a:rPr>
                <a:t>NORTHUMBRIA</a:t>
              </a:r>
              <a:r>
                <a:rPr lang="en-GB" sz="2400" b="1" dirty="0">
                  <a:solidFill>
                    <a:schemeClr val="bg1"/>
                  </a:solidFill>
                </a:rPr>
                <a:t> </a:t>
              </a:r>
              <a:r>
                <a:rPr lang="en-GB" sz="2400" b="1" dirty="0">
                  <a:solidFill>
                    <a:schemeClr val="bg1"/>
                  </a:solidFill>
                  <a:effectLst>
                    <a:outerShdw blurRad="50800" dist="76200" dir="5400000" algn="t" rotWithShape="0">
                      <a:prstClr val="black">
                        <a:alpha val="85000"/>
                      </a:prstClr>
                    </a:outerShdw>
                  </a:effectLst>
                </a:rPr>
                <a:t>BLOODBIKES</a:t>
              </a:r>
            </a:p>
          </p:txBody>
        </p:sp>
        <p:pic>
          <p:nvPicPr>
            <p:cNvPr id="18455" name="Picture 25">
              <a:extLst>
                <a:ext uri="{FF2B5EF4-FFF2-40B4-BE49-F238E27FC236}">
                  <a16:creationId xmlns:a16="http://schemas.microsoft.com/office/drawing/2014/main" id="{3CD3261D-710B-F8F4-1418-25F6D4F5994B}"/>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16151" y="69601"/>
              <a:ext cx="1246307" cy="124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50" name="Rounded Rectangle 28">
            <a:extLst>
              <a:ext uri="{FF2B5EF4-FFF2-40B4-BE49-F238E27FC236}">
                <a16:creationId xmlns:a16="http://schemas.microsoft.com/office/drawing/2014/main" id="{AC2A8047-A9E8-7A1C-093E-EE82672736BA}"/>
              </a:ext>
            </a:extLst>
          </p:cNvPr>
          <p:cNvSpPr>
            <a:spLocks noChangeArrowheads="1"/>
          </p:cNvSpPr>
          <p:nvPr/>
        </p:nvSpPr>
        <p:spPr bwMode="auto">
          <a:xfrm>
            <a:off x="7956550" y="298450"/>
            <a:ext cx="1008063" cy="908050"/>
          </a:xfrm>
          <a:prstGeom prst="roundRect">
            <a:avLst>
              <a:gd name="adj" fmla="val 16667"/>
            </a:avLst>
          </a:prstGeom>
          <a:blipFill dpi="0" rotWithShape="1">
            <a:blip r:embed="rId10" cstate="screen">
              <a:extLst>
                <a:ext uri="{28A0092B-C50C-407E-A947-70E740481C1C}">
                  <a14:useLocalDpi xmlns:a14="http://schemas.microsoft.com/office/drawing/2010/main"/>
                </a:ext>
              </a:extLst>
            </a:blip>
            <a:srcRect/>
            <a:stretch>
              <a:fillRect/>
            </a:stretch>
          </a:blip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GB"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p:cBhvr>
                                        <p:cTn id="7" dur="500"/>
                                        <p:tgtEl>
                                          <p:spTgt spid="10"/>
                                        </p:tgtEl>
                                      </p:cBhvr>
                                    </p:animEffect>
                                  </p:childTnLst>
                                </p:cTn>
                              </p:par>
                              <p:par>
                                <p:cTn id="8" presetID="1"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02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0" presetClass="path" presetSubtype="0" accel="50000" decel="50000" fill="hold" nodeType="clickEffect">
                                  <p:stCondLst>
                                    <p:cond delay="0"/>
                                  </p:stCondLst>
                                  <p:childTnLst>
                                    <p:animMotion origin="layout" path="M -3.61111E-6 6.0592E-6 C -0.12274 -0.01803 -0.24531 -0.03584 -0.27187 6.0592E-6 C -0.29843 0.03585 -0.1125 0.18225 -0.1592 0.21578 C -0.2059 0.24931 -0.48663 0.20329 -0.55208 0.20075 " pathEditMode="relative" ptsTypes="aaaA">
                                      <p:cBhvr>
                                        <p:cTn id="23" dur="2000" fill="hold"/>
                                        <p:tgtEl>
                                          <p:spTgt spid="14"/>
                                        </p:tgtEl>
                                        <p:attrNameLst>
                                          <p:attrName>ppt_x</p:attrName>
                                          <p:attrName>ppt_y</p:attrName>
                                        </p:attrNameLst>
                                      </p:cBhvr>
                                    </p:animMotion>
                                  </p:childTnLst>
                                  <p:subTnLst>
                                    <p:set>
                                      <p:cBhvr override="childStyle">
                                        <p:cTn dur="1" fill="hold" display="0" masterRel="nextClick" afterEffect="1"/>
                                        <p:tgtEl>
                                          <p:spTgt spid="14"/>
                                        </p:tgtEl>
                                        <p:attrNameLst>
                                          <p:attrName>style.visibility</p:attrName>
                                        </p:attrNameLst>
                                      </p:cBhvr>
                                      <p:to>
                                        <p:strVal val="hidden"/>
                                      </p:to>
                                    </p:set>
                                  </p:subTnLst>
                                </p:cTn>
                              </p:par>
                              <p:par>
                                <p:cTn id="24" presetID="1"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p:cBhvr>
                                        <p:cTn id="32" dur="500"/>
                                        <p:tgtEl>
                                          <p:spTgt spid="15"/>
                                        </p:tgtEl>
                                      </p:cBhvr>
                                    </p:animEffec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0" presetClass="path" presetSubtype="0" accel="50000" decel="50000" fill="hold" nodeType="clickEffect">
                                  <p:stCondLst>
                                    <p:cond delay="0"/>
                                  </p:stCondLst>
                                  <p:childTnLst>
                                    <p:animMotion origin="layout" path="M -3.88889E-6 3.9593E-6 C 0.17795 0.02428 0.35608 0.04857 0.40591 0.00971 C 0.45573 -0.02914 0.27066 -0.19496 0.29861 -0.23358 C 0.32656 -0.2722 0.45018 -0.24722 0.57396 -0.22202 " pathEditMode="relative" ptsTypes="aaaA">
                                      <p:cBhvr>
                                        <p:cTn id="42" dur="2000" fill="hold"/>
                                        <p:tgtEl>
                                          <p:spTgt spid="15"/>
                                        </p:tgtEl>
                                        <p:attrNameLst>
                                          <p:attrName>ppt_x</p:attrName>
                                          <p:attrName>ppt_y</p:attrName>
                                        </p:attrNameLst>
                                      </p:cBhvr>
                                    </p:animMotion>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par>
                          <p:cTn id="49" fill="hold" nodeType="afterGroup">
                            <p:stCondLst>
                              <p:cond delay="0"/>
                            </p:stCondLst>
                            <p:childTnLst>
                              <p:par>
                                <p:cTn id="50" presetID="0" presetClass="path" presetSubtype="0" accel="50000" decel="50000" fill="hold" nodeType="afterEffect">
                                  <p:stCondLst>
                                    <p:cond delay="0"/>
                                  </p:stCondLst>
                                  <p:childTnLst>
                                    <p:animMotion origin="layout" path="M 0.62743 -0.20883 C 0.50521 -0.2685 0.38316 -0.32816 0.32309 -0.25902 C 0.26302 -0.18987 0.2276 0.11703 0.26649 0.20629 C 0.30538 0.29533 0.50937 0.2655 0.55642 0.27567 C 0.60347 0.28608 0.57621 0.27706 0.54913 0.26804 " pathEditMode="relative" rAng="0" ptsTypes="aaaaA">
                                      <p:cBhvr>
                                        <p:cTn id="51" dur="2000" fill="hold"/>
                                        <p:tgtEl>
                                          <p:spTgt spid="15"/>
                                        </p:tgtEl>
                                        <p:attrNameLst>
                                          <p:attrName>ppt_x</p:attrName>
                                          <p:attrName>ppt_y</p:attrName>
                                        </p:attrNameLst>
                                      </p:cBhvr>
                                      <p:rCtr x="-20000" y="19200"/>
                                    </p:animMotion>
                                  </p:childTnLst>
                                </p:cTn>
                              </p:par>
                              <p:par>
                                <p:cTn id="52" presetID="1" presetClass="entr" presetSubtype="0"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utoUpdateAnimBg="0"/>
      <p:bldP spid="3" grpId="0"/>
      <p:bldP spid="22" grpId="0" animBg="1"/>
      <p:bldP spid="17" grpId="0" animBg="1"/>
      <p:bldP spid="18" grpId="0" animBg="1"/>
      <p:bldP spid="18" grpId="1" animBg="1"/>
      <p:bldP spid="19" grpId="0" animBg="1"/>
      <p:bldP spid="20"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1962</TotalTime>
  <Pages>0</Pages>
  <Words>2057</Words>
  <Characters>0</Characters>
  <Application>Microsoft Office PowerPoint</Application>
  <PresentationFormat>On-screen Show (4:3)</PresentationFormat>
  <Paragraphs>261</Paragraphs>
  <Slides>20</Slides>
  <Notes>20</Notes>
  <HiddenSlides>1</HiddenSlides>
  <MMClips>0</MMClips>
  <ScaleCrop>false</ScaleCrop>
  <HeadingPairs>
    <vt:vector size="8" baseType="variant">
      <vt:variant>
        <vt:lpstr>Fonts Used</vt:lpstr>
      </vt:variant>
      <vt:variant>
        <vt:i4>6</vt:i4>
      </vt:variant>
      <vt:variant>
        <vt:lpstr>Theme</vt:lpstr>
      </vt:variant>
      <vt:variant>
        <vt:i4>1</vt:i4>
      </vt:variant>
      <vt:variant>
        <vt:lpstr>Slide Titles</vt:lpstr>
      </vt:variant>
      <vt:variant>
        <vt:i4>20</vt:i4>
      </vt:variant>
      <vt:variant>
        <vt:lpstr>Custom Shows</vt:lpstr>
      </vt:variant>
      <vt:variant>
        <vt:i4>2</vt:i4>
      </vt:variant>
    </vt:vector>
  </HeadingPairs>
  <TitlesOfParts>
    <vt:vector size="29" baseType="lpstr">
      <vt:lpstr>SimSun</vt:lpstr>
      <vt:lpstr>Arial</vt:lpstr>
      <vt:lpstr>Calibri</vt:lpstr>
      <vt:lpstr>Symbol</vt:lpstr>
      <vt:lpstr>Times New Roman</vt:lpstr>
      <vt:lpstr>Wingdings</vt:lpstr>
      <vt:lpstr>Office Theme</vt:lpstr>
      <vt:lpstr>Northumbria Blood Bikes</vt:lpstr>
      <vt:lpstr>PowerPoint Presentation</vt:lpstr>
      <vt:lpstr>Who are we and what do we do ?</vt:lpstr>
      <vt:lpstr>Background &amp; History</vt:lpstr>
      <vt:lpstr>What do we do?</vt:lpstr>
      <vt:lpstr>Our Coverage:</vt:lpstr>
      <vt:lpstr>Our Funding:</vt:lpstr>
      <vt:lpstr>Why use Motorbikes?</vt:lpstr>
      <vt:lpstr>PowerPoint Presentation</vt:lpstr>
      <vt:lpstr>PowerPoint Presentation</vt:lpstr>
      <vt:lpstr>Operating Methodology:</vt:lpstr>
      <vt:lpstr>Photos Then and Now</vt:lpstr>
      <vt:lpstr>PowerPoint Presentation</vt:lpstr>
      <vt:lpstr>PowerPoint Presentation</vt:lpstr>
      <vt:lpstr>Blood On Board (“BoB”)</vt:lpstr>
      <vt:lpstr>Blood On Board (“BoB”)</vt:lpstr>
      <vt:lpstr>PowerPoint Presentation</vt:lpstr>
      <vt:lpstr>Closing Slide</vt:lpstr>
      <vt:lpstr>Closing Slide</vt:lpstr>
      <vt:lpstr>PowerPoint Presentation</vt:lpstr>
      <vt:lpstr>NBB Short</vt:lpstr>
      <vt:lpstr>mikey</vt:lpstr>
    </vt:vector>
  </TitlesOfParts>
  <Company>Home for Work</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East Pathology Network Managers Meeting  1 October 2013</dc:title>
  <dc:subject/>
  <dc:creator>Peter</dc:creator>
  <dc:description/>
  <cp:lastModifiedBy>Ian Jamieson</cp:lastModifiedBy>
  <cp:revision>278</cp:revision>
  <dcterms:created xsi:type="dcterms:W3CDTF">2013-09-02T15:59:00Z</dcterms:created>
  <dcterms:modified xsi:type="dcterms:W3CDTF">2025-12-05T14:49:30Z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1033-9.1.0.4550</vt:lpwstr>
  </property>
  <property fmtid="{D5CDD505-2E9C-101B-9397-08002B2CF9AE}" pid="3" name="MMClips">
    <vt:i4>2</vt:i4>
  </property>
  <property fmtid="{D5CDD505-2E9C-101B-9397-08002B2CF9AE}" pid="4" name="Notes">
    <vt:i4>26</vt:i4>
  </property>
  <property fmtid="{D5CDD505-2E9C-101B-9397-08002B2CF9AE}" pid="5" name="PresentationFormat">
    <vt:lpwstr>On-screen Show (4:3)</vt:lpwstr>
  </property>
  <property fmtid="{D5CDD505-2E9C-101B-9397-08002B2CF9AE}" pid="6" name="Slides">
    <vt:i4>27</vt:i4>
  </property>
</Properties>
</file>