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2C_A3D34E01.xml" ContentType="application/vnd.ms-powerpoint.comments+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6.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2" r:id="rId2"/>
  </p:sldMasterIdLst>
  <p:notesMasterIdLst>
    <p:notesMasterId r:id="rId28"/>
  </p:notesMasterIdLst>
  <p:sldIdLst>
    <p:sldId id="559" r:id="rId3"/>
    <p:sldId id="256" r:id="rId4"/>
    <p:sldId id="556" r:id="rId5"/>
    <p:sldId id="557" r:id="rId6"/>
    <p:sldId id="560" r:id="rId7"/>
    <p:sldId id="562" r:id="rId8"/>
    <p:sldId id="539" r:id="rId9"/>
    <p:sldId id="549" r:id="rId10"/>
    <p:sldId id="551" r:id="rId11"/>
    <p:sldId id="550" r:id="rId12"/>
    <p:sldId id="540" r:id="rId13"/>
    <p:sldId id="415" r:id="rId14"/>
    <p:sldId id="499" r:id="rId15"/>
    <p:sldId id="537" r:id="rId16"/>
    <p:sldId id="538" r:id="rId17"/>
    <p:sldId id="416" r:id="rId18"/>
    <p:sldId id="547" r:id="rId19"/>
    <p:sldId id="544" r:id="rId20"/>
    <p:sldId id="548" r:id="rId21"/>
    <p:sldId id="552" r:id="rId22"/>
    <p:sldId id="554" r:id="rId23"/>
    <p:sldId id="282" r:id="rId24"/>
    <p:sldId id="553" r:id="rId25"/>
    <p:sldId id="558" r:id="rId26"/>
    <p:sldId id="555" r:id="rId27"/>
  </p:sldIdLst>
  <p:sldSz cx="9144000" cy="6858000" type="screen4x3"/>
  <p:notesSz cx="6889750" cy="9671050"/>
  <p:custShowLst>
    <p:custShow name="NBB Short" id="0">
      <p:sldLst>
        <p:sld r:id="rId4"/>
        <p:sld r:id="rId24"/>
      </p:sldLst>
    </p:custShow>
    <p:custShow name="mikey" id="1">
      <p:sldLst>
        <p:sld r:id="rId4"/>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40A3E8-2C14-EC05-1CBE-13F6A29D1D3B}" name="Peter Barron" initials="PB" userId="35567c0eb596bc6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6097" autoAdjust="0"/>
  </p:normalViewPr>
  <p:slideViewPr>
    <p:cSldViewPr snapToGrid="0">
      <p:cViewPr varScale="1">
        <p:scale>
          <a:sx n="42" d="100"/>
          <a:sy n="42" d="100"/>
        </p:scale>
        <p:origin x="2004" y="2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0" d="100"/>
          <a:sy n="60" d="100"/>
        </p:scale>
        <p:origin x="248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Barron" userId="35567c0eb596bc6a" providerId="LiveId" clId="{C0737844-4E99-49A2-9F4E-3900F2927F0D}"/>
    <pc:docChg chg="undo custSel addSld delSld modSld sldOrd">
      <pc:chgData name="Peter Barron" userId="35567c0eb596bc6a" providerId="LiveId" clId="{C0737844-4E99-49A2-9F4E-3900F2927F0D}" dt="2026-04-27T14:13:52.108" v="9285" actId="20577"/>
      <pc:docMkLst>
        <pc:docMk/>
      </pc:docMkLst>
      <pc:sldChg chg="addSp delSp modSp mod delAnim modNotesTx">
        <pc:chgData name="Peter Barron" userId="35567c0eb596bc6a" providerId="LiveId" clId="{C0737844-4E99-49A2-9F4E-3900F2927F0D}" dt="2026-04-11T05:38:07.022" v="2385" actId="33524"/>
        <pc:sldMkLst>
          <pc:docMk/>
          <pc:sldMk cId="0" sldId="256"/>
        </pc:sldMkLst>
      </pc:sldChg>
      <pc:sldChg chg="modNotesTx">
        <pc:chgData name="Peter Barron" userId="35567c0eb596bc6a" providerId="LiveId" clId="{C0737844-4E99-49A2-9F4E-3900F2927F0D}" dt="2026-04-11T06:21:00.884" v="4064" actId="20577"/>
        <pc:sldMkLst>
          <pc:docMk/>
          <pc:sldMk cId="0" sldId="282"/>
        </pc:sldMkLst>
      </pc:sldChg>
      <pc:sldChg chg="modSp modNotesTx">
        <pc:chgData name="Peter Barron" userId="35567c0eb596bc6a" providerId="LiveId" clId="{C0737844-4E99-49A2-9F4E-3900F2927F0D}" dt="2026-04-27T13:50:56.676" v="9240" actId="20577"/>
        <pc:sldMkLst>
          <pc:docMk/>
          <pc:sldMk cId="0" sldId="415"/>
        </pc:sldMkLst>
        <pc:spChg chg="mod">
          <ac:chgData name="Peter Barron" userId="35567c0eb596bc6a" providerId="LiveId" clId="{C0737844-4E99-49A2-9F4E-3900F2927F0D}" dt="2026-04-27T13:50:56.676" v="9240" actId="20577"/>
          <ac:spMkLst>
            <pc:docMk/>
            <pc:sldMk cId="0" sldId="415"/>
            <ac:spMk id="8195" creationId="{FD0518F4-CF72-3FB7-BCEA-322D4BF97490}"/>
          </ac:spMkLst>
        </pc:spChg>
      </pc:sldChg>
      <pc:sldChg chg="modSp modAnim">
        <pc:chgData name="Peter Barron" userId="35567c0eb596bc6a" providerId="LiveId" clId="{C0737844-4E99-49A2-9F4E-3900F2927F0D}" dt="2026-04-21T15:49:59.730" v="6483" actId="20578"/>
        <pc:sldMkLst>
          <pc:docMk/>
          <pc:sldMk cId="0" sldId="416"/>
        </pc:sldMkLst>
        <pc:spChg chg="mod">
          <ac:chgData name="Peter Barron" userId="35567c0eb596bc6a" providerId="LiveId" clId="{C0737844-4E99-49A2-9F4E-3900F2927F0D}" dt="2026-04-21T15:49:59.730" v="6483" actId="20578"/>
          <ac:spMkLst>
            <pc:docMk/>
            <pc:sldMk cId="0" sldId="416"/>
            <ac:spMk id="10251" creationId="{5C638556-BB39-A7D6-549D-A0C9ADD9A08E}"/>
          </ac:spMkLst>
        </pc:spChg>
      </pc:sldChg>
      <pc:sldChg chg="modSp">
        <pc:chgData name="Peter Barron" userId="35567c0eb596bc6a" providerId="LiveId" clId="{C0737844-4E99-49A2-9F4E-3900F2927F0D}" dt="2026-04-11T07:07:34.869" v="5911" actId="20577"/>
        <pc:sldMkLst>
          <pc:docMk/>
          <pc:sldMk cId="0" sldId="499"/>
        </pc:sldMkLst>
        <pc:spChg chg="mod">
          <ac:chgData name="Peter Barron" userId="35567c0eb596bc6a" providerId="LiveId" clId="{C0737844-4E99-49A2-9F4E-3900F2927F0D}" dt="2026-04-11T07:07:34.869" v="5911" actId="20577"/>
          <ac:spMkLst>
            <pc:docMk/>
            <pc:sldMk cId="0" sldId="499"/>
            <ac:spMk id="9227" creationId="{4DBE1DE6-3282-C7B7-C0FB-F9446B1DAD6A}"/>
          </ac:spMkLst>
        </pc:spChg>
      </pc:sldChg>
      <pc:sldChg chg="modSp mod modTransition modAnim">
        <pc:chgData name="Peter Barron" userId="35567c0eb596bc6a" providerId="LiveId" clId="{C0737844-4E99-49A2-9F4E-3900F2927F0D}" dt="2026-04-27T14:04:03.682" v="9280" actId="14100"/>
        <pc:sldMkLst>
          <pc:docMk/>
          <pc:sldMk cId="0" sldId="538"/>
        </pc:sldMkLst>
        <pc:spChg chg="mod">
          <ac:chgData name="Peter Barron" userId="35567c0eb596bc6a" providerId="LiveId" clId="{C0737844-4E99-49A2-9F4E-3900F2927F0D}" dt="2026-04-27T14:04:03.682" v="9280" actId="14100"/>
          <ac:spMkLst>
            <pc:docMk/>
            <pc:sldMk cId="0" sldId="538"/>
            <ac:spMk id="2" creationId="{D3A0BB1C-75CD-93FA-C0B6-9C7E9688065D}"/>
          </ac:spMkLst>
        </pc:spChg>
        <pc:spChg chg="mod">
          <ac:chgData name="Peter Barron" userId="35567c0eb596bc6a" providerId="LiveId" clId="{C0737844-4E99-49A2-9F4E-3900F2927F0D}" dt="2026-04-27T14:03:55.915" v="9279" actId="14100"/>
          <ac:spMkLst>
            <pc:docMk/>
            <pc:sldMk cId="0" sldId="538"/>
            <ac:spMk id="19" creationId="{C959C024-2250-C29D-6131-59EAF96EB195}"/>
          </ac:spMkLst>
        </pc:spChg>
      </pc:sldChg>
      <pc:sldChg chg="modNotesTx">
        <pc:chgData name="Peter Barron" userId="35567c0eb596bc6a" providerId="LiveId" clId="{C0737844-4E99-49A2-9F4E-3900F2927F0D}" dt="2026-04-11T05:54:42.342" v="3197" actId="20577"/>
        <pc:sldMkLst>
          <pc:docMk/>
          <pc:sldMk cId="0" sldId="539"/>
        </pc:sldMkLst>
      </pc:sldChg>
      <pc:sldChg chg="modNotesTx">
        <pc:chgData name="Peter Barron" userId="35567c0eb596bc6a" providerId="LiveId" clId="{C0737844-4E99-49A2-9F4E-3900F2927F0D}" dt="2026-04-21T15:47:55.872" v="6482" actId="20577"/>
        <pc:sldMkLst>
          <pc:docMk/>
          <pc:sldMk cId="0" sldId="540"/>
        </pc:sldMkLst>
      </pc:sldChg>
      <pc:sldChg chg="modNotesTx">
        <pc:chgData name="Peter Barron" userId="35567c0eb596bc6a" providerId="LiveId" clId="{C0737844-4E99-49A2-9F4E-3900F2927F0D}" dt="2026-04-21T15:51:53.319" v="6607" actId="20577"/>
        <pc:sldMkLst>
          <pc:docMk/>
          <pc:sldMk cId="0" sldId="544"/>
        </pc:sldMkLst>
      </pc:sldChg>
      <pc:sldChg chg="modNotesTx">
        <pc:chgData name="Peter Barron" userId="35567c0eb596bc6a" providerId="LiveId" clId="{C0737844-4E99-49A2-9F4E-3900F2927F0D}" dt="2026-04-21T15:40:12.687" v="6096" actId="6549"/>
        <pc:sldMkLst>
          <pc:docMk/>
          <pc:sldMk cId="0" sldId="549"/>
        </pc:sldMkLst>
      </pc:sldChg>
      <pc:sldChg chg="modSp modNotesTx">
        <pc:chgData name="Peter Barron" userId="35567c0eb596bc6a" providerId="LiveId" clId="{C0737844-4E99-49A2-9F4E-3900F2927F0D}" dt="2026-04-27T14:13:52.108" v="9285" actId="20577"/>
        <pc:sldMkLst>
          <pc:docMk/>
          <pc:sldMk cId="0" sldId="550"/>
        </pc:sldMkLst>
        <pc:spChg chg="mod">
          <ac:chgData name="Peter Barron" userId="35567c0eb596bc6a" providerId="LiveId" clId="{C0737844-4E99-49A2-9F4E-3900F2927F0D}" dt="2026-04-27T14:13:52.108" v="9285" actId="20577"/>
          <ac:spMkLst>
            <pc:docMk/>
            <pc:sldMk cId="0" sldId="550"/>
            <ac:spMk id="6155" creationId="{F3B56520-A474-E989-5CA7-D9062987C5D8}"/>
          </ac:spMkLst>
        </pc:spChg>
      </pc:sldChg>
      <pc:sldChg chg="modSp ord">
        <pc:chgData name="Peter Barron" userId="35567c0eb596bc6a" providerId="LiveId" clId="{C0737844-4E99-49A2-9F4E-3900F2927F0D}" dt="2026-04-27T14:11:59.979" v="9284"/>
        <pc:sldMkLst>
          <pc:docMk/>
          <pc:sldMk cId="0" sldId="551"/>
        </pc:sldMkLst>
        <pc:spChg chg="mod">
          <ac:chgData name="Peter Barron" userId="35567c0eb596bc6a" providerId="LiveId" clId="{C0737844-4E99-49A2-9F4E-3900F2927F0D}" dt="2026-04-27T14:04:52.169" v="9282" actId="6549"/>
          <ac:spMkLst>
            <pc:docMk/>
            <pc:sldMk cId="0" sldId="551"/>
            <ac:spMk id="16" creationId="{7CC8BCFF-2A48-D9C3-A9C3-408D2A179B5B}"/>
          </ac:spMkLst>
        </pc:spChg>
      </pc:sldChg>
      <pc:sldChg chg="modNotesTx">
        <pc:chgData name="Peter Barron" userId="35567c0eb596bc6a" providerId="LiveId" clId="{C0737844-4E99-49A2-9F4E-3900F2927F0D}" dt="2026-04-25T10:58:34.049" v="9201" actId="6549"/>
        <pc:sldMkLst>
          <pc:docMk/>
          <pc:sldMk cId="0" sldId="552"/>
        </pc:sldMkLst>
      </pc:sldChg>
      <pc:sldChg chg="modNotesTx">
        <pc:chgData name="Peter Barron" userId="35567c0eb596bc6a" providerId="LiveId" clId="{C0737844-4E99-49A2-9F4E-3900F2927F0D}" dt="2026-04-11T07:09:37.791" v="5916" actId="20577"/>
        <pc:sldMkLst>
          <pc:docMk/>
          <pc:sldMk cId="840720442" sldId="553"/>
        </pc:sldMkLst>
      </pc:sldChg>
      <pc:sldChg chg="modNotesTx">
        <pc:chgData name="Peter Barron" userId="35567c0eb596bc6a" providerId="LiveId" clId="{C0737844-4E99-49A2-9F4E-3900F2927F0D}" dt="2026-04-11T06:20:19.817" v="4063" actId="20577"/>
        <pc:sldMkLst>
          <pc:docMk/>
          <pc:sldMk cId="3130005990" sldId="554"/>
        </pc:sldMkLst>
      </pc:sldChg>
      <pc:sldChg chg="modNotesTx">
        <pc:chgData name="Peter Barron" userId="35567c0eb596bc6a" providerId="LiveId" clId="{C0737844-4E99-49A2-9F4E-3900F2927F0D}" dt="2026-04-21T15:54:04.494" v="6651" actId="20577"/>
        <pc:sldMkLst>
          <pc:docMk/>
          <pc:sldMk cId="0" sldId="555"/>
        </pc:sldMkLst>
      </pc:sldChg>
      <pc:sldChg chg="modSp mod modNotesTx">
        <pc:chgData name="Peter Barron" userId="35567c0eb596bc6a" providerId="LiveId" clId="{C0737844-4E99-49A2-9F4E-3900F2927F0D}" dt="2026-04-27T13:49:03.872" v="9204" actId="20577"/>
        <pc:sldMkLst>
          <pc:docMk/>
          <pc:sldMk cId="2748534273" sldId="556"/>
        </pc:sldMkLst>
        <pc:spChg chg="mod">
          <ac:chgData name="Peter Barron" userId="35567c0eb596bc6a" providerId="LiveId" clId="{C0737844-4E99-49A2-9F4E-3900F2927F0D}" dt="2026-04-27T13:49:03.872" v="9204" actId="20577"/>
          <ac:spMkLst>
            <pc:docMk/>
            <pc:sldMk cId="2748534273" sldId="556"/>
            <ac:spMk id="16" creationId="{EDFE5918-AA92-3289-C351-1127F0137661}"/>
          </ac:spMkLst>
        </pc:spChg>
      </pc:sldChg>
      <pc:sldChg chg="modNotesTx">
        <pc:chgData name="Peter Barron" userId="35567c0eb596bc6a" providerId="LiveId" clId="{C0737844-4E99-49A2-9F4E-3900F2927F0D}" dt="2026-04-25T09:49:07.034" v="6735" actId="6549"/>
        <pc:sldMkLst>
          <pc:docMk/>
          <pc:sldMk cId="91812172" sldId="557"/>
        </pc:sldMkLst>
      </pc:sldChg>
      <pc:sldChg chg="modNotesTx">
        <pc:chgData name="Peter Barron" userId="35567c0eb596bc6a" providerId="LiveId" clId="{C0737844-4E99-49A2-9F4E-3900F2927F0D}" dt="2026-04-11T06:39:42.884" v="5437" actId="113"/>
        <pc:sldMkLst>
          <pc:docMk/>
          <pc:sldMk cId="1334257256" sldId="558"/>
        </pc:sldMkLst>
      </pc:sldChg>
      <pc:sldChg chg="modSp mod modNotesTx">
        <pc:chgData name="Peter Barron" userId="35567c0eb596bc6a" providerId="LiveId" clId="{C0737844-4E99-49A2-9F4E-3900F2927F0D}" dt="2026-04-21T15:57:35.624" v="6660" actId="20577"/>
        <pc:sldMkLst>
          <pc:docMk/>
          <pc:sldMk cId="983730701" sldId="559"/>
        </pc:sldMkLst>
      </pc:sldChg>
      <pc:sldChg chg="addSp delSp modSp add mod ord modAnim modNotesTx">
        <pc:chgData name="Peter Barron" userId="35567c0eb596bc6a" providerId="LiveId" clId="{C0737844-4E99-49A2-9F4E-3900F2927F0D}" dt="2026-04-11T06:53:06.418" v="5711" actId="20577"/>
        <pc:sldMkLst>
          <pc:docMk/>
          <pc:sldMk cId="3732061042" sldId="560"/>
        </pc:sldMkLst>
      </pc:sldChg>
      <pc:sldChg chg="addSp modSp add mod modAnim modNotesTx">
        <pc:chgData name="Peter Barron" userId="35567c0eb596bc6a" providerId="LiveId" clId="{C0737844-4E99-49A2-9F4E-3900F2927F0D}" dt="2026-04-11T06:53:52.712" v="5716" actId="20577"/>
        <pc:sldMkLst>
          <pc:docMk/>
          <pc:sldMk cId="3652480069" sldId="562"/>
        </pc:sldMkLst>
        <pc:spChg chg="add mod">
          <ac:chgData name="Peter Barron" userId="35567c0eb596bc6a" providerId="LiveId" clId="{C0737844-4E99-49A2-9F4E-3900F2927F0D}" dt="2026-04-11T05:46:35.861" v="2727" actId="164"/>
          <ac:spMkLst>
            <pc:docMk/>
            <pc:sldMk cId="3652480069" sldId="562"/>
            <ac:spMk id="4" creationId="{B63F5D0A-CD7B-04D8-2A09-8106CCDF0B81}"/>
          </ac:spMkLst>
        </pc:spChg>
        <pc:spChg chg="add mod">
          <ac:chgData name="Peter Barron" userId="35567c0eb596bc6a" providerId="LiveId" clId="{C0737844-4E99-49A2-9F4E-3900F2927F0D}" dt="2026-04-11T05:46:44.265" v="2728" actId="164"/>
          <ac:spMkLst>
            <pc:docMk/>
            <pc:sldMk cId="3652480069" sldId="562"/>
            <ac:spMk id="5" creationId="{41407606-5EFC-3C68-F49E-5B06173BDBAE}"/>
          </ac:spMkLst>
        </pc:spChg>
        <pc:spChg chg="add mod">
          <ac:chgData name="Peter Barron" userId="35567c0eb596bc6a" providerId="LiveId" clId="{C0737844-4E99-49A2-9F4E-3900F2927F0D}" dt="2026-04-11T05:46:52.517" v="2729" actId="164"/>
          <ac:spMkLst>
            <pc:docMk/>
            <pc:sldMk cId="3652480069" sldId="562"/>
            <ac:spMk id="6" creationId="{6E4DCE50-F60D-C73A-E1FB-C17049AE3AE7}"/>
          </ac:spMkLst>
        </pc:spChg>
        <pc:spChg chg="add mod">
          <ac:chgData name="Peter Barron" userId="35567c0eb596bc6a" providerId="LiveId" clId="{C0737844-4E99-49A2-9F4E-3900F2927F0D}" dt="2026-04-11T05:47:00.920" v="2730" actId="164"/>
          <ac:spMkLst>
            <pc:docMk/>
            <pc:sldMk cId="3652480069" sldId="562"/>
            <ac:spMk id="7" creationId="{3DB7E84C-185D-5D4E-A174-1DEF52AEBEF6}"/>
          </ac:spMkLst>
        </pc:spChg>
        <pc:grpChg chg="add mod ord">
          <ac:chgData name="Peter Barron" userId="35567c0eb596bc6a" providerId="LiveId" clId="{C0737844-4E99-49A2-9F4E-3900F2927F0D}" dt="2026-04-11T05:47:00.920" v="2730" actId="164"/>
          <ac:grpSpMkLst>
            <pc:docMk/>
            <pc:sldMk cId="3652480069" sldId="562"/>
            <ac:grpSpMk id="2" creationId="{6AA2982D-377B-8846-E232-EDBBF8A3B3F1}"/>
          </ac:grpSpMkLst>
        </pc:grpChg>
        <pc:grpChg chg="mod">
          <ac:chgData name="Peter Barron" userId="35567c0eb596bc6a" providerId="LiveId" clId="{C0737844-4E99-49A2-9F4E-3900F2927F0D}" dt="2026-04-11T05:46:52.517" v="2729" actId="164"/>
          <ac:grpSpMkLst>
            <pc:docMk/>
            <pc:sldMk cId="3652480069" sldId="562"/>
            <ac:grpSpMk id="8" creationId="{366AD1B5-9A2B-64CC-677C-60C23AE2364B}"/>
          </ac:grpSpMkLst>
        </pc:grpChg>
        <pc:grpChg chg="add mod">
          <ac:chgData name="Peter Barron" userId="35567c0eb596bc6a" providerId="LiveId" clId="{C0737844-4E99-49A2-9F4E-3900F2927F0D}" dt="2026-04-11T05:46:35.861" v="2727" actId="164"/>
          <ac:grpSpMkLst>
            <pc:docMk/>
            <pc:sldMk cId="3652480069" sldId="562"/>
            <ac:grpSpMk id="9" creationId="{83D33E29-E1CF-5329-A1BB-DE857D8728A7}"/>
          </ac:grpSpMkLst>
        </pc:grpChg>
        <pc:grpChg chg="add mod">
          <ac:chgData name="Peter Barron" userId="35567c0eb596bc6a" providerId="LiveId" clId="{C0737844-4E99-49A2-9F4E-3900F2927F0D}" dt="2026-04-11T05:46:44.265" v="2728" actId="164"/>
          <ac:grpSpMkLst>
            <pc:docMk/>
            <pc:sldMk cId="3652480069" sldId="562"/>
            <ac:grpSpMk id="12" creationId="{E4BDF9BD-DB08-7DFC-93F3-63D99D3752E1}"/>
          </ac:grpSpMkLst>
        </pc:grpChg>
        <pc:grpChg chg="add mod">
          <ac:chgData name="Peter Barron" userId="35567c0eb596bc6a" providerId="LiveId" clId="{C0737844-4E99-49A2-9F4E-3900F2927F0D}" dt="2026-04-11T05:46:52.517" v="2729" actId="164"/>
          <ac:grpSpMkLst>
            <pc:docMk/>
            <pc:sldMk cId="3652480069" sldId="562"/>
            <ac:grpSpMk id="15" creationId="{F95A2CEE-3F08-667E-C53C-8D315356D6A6}"/>
          </ac:grpSpMkLst>
        </pc:grpChg>
        <pc:grpChg chg="add mod">
          <ac:chgData name="Peter Barron" userId="35567c0eb596bc6a" providerId="LiveId" clId="{C0737844-4E99-49A2-9F4E-3900F2927F0D}" dt="2026-04-11T05:48:00.824" v="2733" actId="1076"/>
          <ac:grpSpMkLst>
            <pc:docMk/>
            <pc:sldMk cId="3652480069" sldId="562"/>
            <ac:grpSpMk id="16" creationId="{42C9171B-6D75-59CF-4CFB-55F5EABD2236}"/>
          </ac:grpSpMkLst>
        </pc:grpChg>
        <pc:grpChg chg="mod">
          <ac:chgData name="Peter Barron" userId="35567c0eb596bc6a" providerId="LiveId" clId="{C0737844-4E99-49A2-9F4E-3900F2927F0D}" dt="2026-04-11T05:46:44.265" v="2728" actId="164"/>
          <ac:grpSpMkLst>
            <pc:docMk/>
            <pc:sldMk cId="3652480069" sldId="562"/>
            <ac:grpSpMk id="25" creationId="{92125A11-7FF9-719C-C617-45DF95A48D35}"/>
          </ac:grpSpMkLst>
        </pc:grpChg>
        <pc:grpChg chg="mod">
          <ac:chgData name="Peter Barron" userId="35567c0eb596bc6a" providerId="LiveId" clId="{C0737844-4E99-49A2-9F4E-3900F2927F0D}" dt="2026-04-11T05:46:35.861" v="2727" actId="164"/>
          <ac:grpSpMkLst>
            <pc:docMk/>
            <pc:sldMk cId="3652480069" sldId="562"/>
            <ac:grpSpMk id="26" creationId="{41B0ED61-90E0-C2E4-2B51-B0E2E2DE41FC}"/>
          </ac:grpSpMkLst>
        </pc:grpChg>
      </pc:sldChg>
    </pc:docChg>
  </pc:docChgLst>
</pc:chgInfo>
</file>

<file path=ppt/comments/modernComment_22C_A3D34E01.xml><?xml version="1.0" encoding="utf-8"?>
<p188:cmLst xmlns:a="http://schemas.openxmlformats.org/drawingml/2006/main" xmlns:r="http://schemas.openxmlformats.org/officeDocument/2006/relationships" xmlns:p188="http://schemas.microsoft.com/office/powerpoint/2018/8/main">
  <p188:cm id="{94E718C5-088A-4E91-92D2-CB51177DF097}" authorId="{A340A3E8-2C14-EC05-1CBE-13F6A29D1D3B}" created="2026-01-08T10:25:11.954">
    <pc:sldMkLst xmlns:pc="http://schemas.microsoft.com/office/powerpoint/2013/main/command">
      <pc:docMk/>
      <pc:sldMk cId="2748534273" sldId="556"/>
    </pc:sldMkLst>
    <p188:pos x="3527425" y="3714750"/>
    <p188:txBody>
      <a:bodyPr/>
      <a:lstStyle/>
      <a:p>
        <a:r>
          <a:rPr lang="en-GB"/>
          <a:t>Imagine it is out of hours and you’re on duty in the hospital,  A patient needs an urgent blood transfusion but you don’t have enough blood stocked at your hospital, or you don’t have the right type of blood, or you’ve got enough for this patient but you know there’s another operation in an hour and they will need blood.  Who are you going to call ?</a:t>
        </a:r>
      </a:p>
    </p188:txBody>
    <p188:extLst>
      <p:ext xmlns:p="http://schemas.openxmlformats.org/presentationml/2006/main" uri="{57CB4572-C831-44C2-8A1C-0ADB6CCDFE69}">
        <p223:reactions xmlns:p223="http://schemas.microsoft.com/office/powerpoint/2022/03/main">
          <p223:rxn type="👍">
            <p223:instance time="2026-01-08T10:25:24.438" authorId="{A340A3E8-2C14-EC05-1CBE-13F6A29D1D3B}"/>
          </p223:rxn>
        </p223:reaction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6:59.886"/>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6:59.886"/>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6:59.932"/>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7:01.165"/>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6:59.932"/>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7:01.165"/>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6:59.886"/>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6:59.932"/>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7:01.165"/>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6:59.886"/>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6:59.932"/>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0:27:01.165"/>
    </inkml:context>
    <inkml:brush xml:id="br0">
      <inkml:brushProperty name="width" value="0.05" units="cm"/>
      <inkml:brushProperty name="height" value="0.3" units="cm"/>
      <inkml:brushProperty name="color" value="#FFFFFF"/>
      <inkml:brushProperty name="ignorePressure" value="1"/>
      <inkml:brushProperty name="inkEffects" value="pencil"/>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PlaceHolder 1"/>
          <p:cNvSpPr>
            <a:spLocks noGrp="1" noRot="1" noChangeAspect="1"/>
          </p:cNvSpPr>
          <p:nvPr>
            <p:ph type="sldImg"/>
          </p:nvPr>
        </p:nvSpPr>
        <p:spPr>
          <a:xfrm>
            <a:off x="1139825" y="768350"/>
            <a:ext cx="5051425" cy="3787775"/>
          </a:xfrm>
          <a:prstGeom prst="rect">
            <a:avLst/>
          </a:prstGeom>
          <a:noFill/>
          <a:ln w="0">
            <a:noFill/>
          </a:ln>
        </p:spPr>
        <p:txBody>
          <a:bodyPr lIns="0" tIns="0" rIns="0" bIns="0" anchor="ctr">
            <a:noAutofit/>
          </a:bodyPr>
          <a:lstStyle/>
          <a:p>
            <a:r>
              <a:rPr lang="en-GB" sz="4200" b="0" strike="noStrike" spc="-1">
                <a:solidFill>
                  <a:srgbClr val="000000"/>
                </a:solidFill>
                <a:latin typeface="Arial"/>
              </a:rPr>
              <a:t>Click to move the slide</a:t>
            </a:r>
          </a:p>
        </p:txBody>
      </p:sp>
      <p:sp>
        <p:nvSpPr>
          <p:cNvPr id="165" name="PlaceHolder 2"/>
          <p:cNvSpPr>
            <a:spLocks noGrp="1"/>
          </p:cNvSpPr>
          <p:nvPr>
            <p:ph type="body"/>
          </p:nvPr>
        </p:nvSpPr>
        <p:spPr>
          <a:xfrm>
            <a:off x="733193" y="4798874"/>
            <a:ext cx="5865197" cy="4546123"/>
          </a:xfrm>
          <a:prstGeom prst="rect">
            <a:avLst/>
          </a:prstGeom>
          <a:noFill/>
          <a:ln w="0">
            <a:noFill/>
          </a:ln>
        </p:spPr>
        <p:txBody>
          <a:bodyPr lIns="0" tIns="0" rIns="0" bIns="0" anchor="t">
            <a:noAutofit/>
          </a:bodyPr>
          <a:lstStyle/>
          <a:p>
            <a:r>
              <a:rPr lang="en-GB" sz="1900" b="0" strike="noStrike" spc="-1">
                <a:latin typeface="Arial"/>
              </a:rPr>
              <a:t>Click to edit the notes format</a:t>
            </a:r>
          </a:p>
        </p:txBody>
      </p:sp>
      <p:sp>
        <p:nvSpPr>
          <p:cNvPr id="166" name="PlaceHolder 3"/>
          <p:cNvSpPr>
            <a:spLocks noGrp="1"/>
          </p:cNvSpPr>
          <p:nvPr>
            <p:ph type="hdr"/>
          </p:nvPr>
        </p:nvSpPr>
        <p:spPr>
          <a:xfrm>
            <a:off x="0" y="0"/>
            <a:ext cx="3181710" cy="504822"/>
          </a:xfrm>
          <a:prstGeom prst="rect">
            <a:avLst/>
          </a:prstGeom>
          <a:noFill/>
          <a:ln w="0">
            <a:noFill/>
          </a:ln>
        </p:spPr>
        <p:txBody>
          <a:bodyPr lIns="0" tIns="0" rIns="0" bIns="0" anchor="t">
            <a:noAutofit/>
          </a:bodyPr>
          <a:lstStyle/>
          <a:p>
            <a:r>
              <a:rPr lang="en-GB" sz="1300" b="0" strike="noStrike" spc="-1">
                <a:latin typeface="Times New Roman"/>
              </a:rPr>
              <a:t>&lt;header&gt;</a:t>
            </a:r>
          </a:p>
        </p:txBody>
      </p:sp>
      <p:sp>
        <p:nvSpPr>
          <p:cNvPr id="167" name="PlaceHolder 4"/>
          <p:cNvSpPr>
            <a:spLocks noGrp="1"/>
          </p:cNvSpPr>
          <p:nvPr>
            <p:ph type="dt"/>
          </p:nvPr>
        </p:nvSpPr>
        <p:spPr>
          <a:xfrm>
            <a:off x="4149874" y="0"/>
            <a:ext cx="3181710" cy="504822"/>
          </a:xfrm>
          <a:prstGeom prst="rect">
            <a:avLst/>
          </a:prstGeom>
          <a:noFill/>
          <a:ln w="0">
            <a:noFill/>
          </a:ln>
        </p:spPr>
        <p:txBody>
          <a:bodyPr lIns="0" tIns="0" rIns="0" bIns="0" anchor="t">
            <a:noAutofit/>
          </a:bodyPr>
          <a:lstStyle/>
          <a:p>
            <a:pPr algn="r"/>
            <a:r>
              <a:rPr lang="en-GB" sz="1300" b="0" strike="noStrike" spc="-1">
                <a:latin typeface="Times New Roman"/>
              </a:rPr>
              <a:t>&lt;date/time&gt;</a:t>
            </a:r>
          </a:p>
        </p:txBody>
      </p:sp>
      <p:sp>
        <p:nvSpPr>
          <p:cNvPr id="168" name="PlaceHolder 5"/>
          <p:cNvSpPr>
            <a:spLocks noGrp="1"/>
          </p:cNvSpPr>
          <p:nvPr>
            <p:ph type="ftr"/>
          </p:nvPr>
        </p:nvSpPr>
        <p:spPr>
          <a:xfrm>
            <a:off x="0" y="9598089"/>
            <a:ext cx="3181710" cy="504822"/>
          </a:xfrm>
          <a:prstGeom prst="rect">
            <a:avLst/>
          </a:prstGeom>
          <a:noFill/>
          <a:ln w="0">
            <a:noFill/>
          </a:ln>
        </p:spPr>
        <p:txBody>
          <a:bodyPr lIns="0" tIns="0" rIns="0" bIns="0" anchor="b">
            <a:noAutofit/>
          </a:bodyPr>
          <a:lstStyle/>
          <a:p>
            <a:r>
              <a:rPr lang="en-GB" sz="1300" b="0" strike="noStrike" spc="-1">
                <a:latin typeface="Times New Roman"/>
              </a:rPr>
              <a:t>&lt;footer&gt;</a:t>
            </a:r>
          </a:p>
        </p:txBody>
      </p:sp>
      <p:sp>
        <p:nvSpPr>
          <p:cNvPr id="169" name="PlaceHolder 6"/>
          <p:cNvSpPr>
            <a:spLocks noGrp="1"/>
          </p:cNvSpPr>
          <p:nvPr>
            <p:ph type="sldNum"/>
          </p:nvPr>
        </p:nvSpPr>
        <p:spPr>
          <a:xfrm>
            <a:off x="4149874" y="9598089"/>
            <a:ext cx="3181710" cy="504822"/>
          </a:xfrm>
          <a:prstGeom prst="rect">
            <a:avLst/>
          </a:prstGeom>
          <a:noFill/>
          <a:ln w="0">
            <a:noFill/>
          </a:ln>
        </p:spPr>
        <p:txBody>
          <a:bodyPr lIns="0" tIns="0" rIns="0" bIns="0" anchor="b">
            <a:noAutofit/>
          </a:bodyPr>
          <a:lstStyle/>
          <a:p>
            <a:pPr algn="r"/>
            <a:fld id="{BA9DD6C3-AA57-4724-AEAC-66CE69C66880}" type="slidenum">
              <a:rPr lang="en-GB" sz="1300" b="0" strike="noStrike" spc="-1">
                <a:latin typeface="Times New Roman"/>
              </a:rPr>
              <a:t>‹#›</a:t>
            </a:fld>
            <a:endParaRPr lang="en-GB" sz="13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768350"/>
            <a:ext cx="5051425" cy="3787775"/>
          </a:xfrm>
        </p:spPr>
      </p:sp>
      <p:sp>
        <p:nvSpPr>
          <p:cNvPr id="3" name="Notes Placeholder 2"/>
          <p:cNvSpPr>
            <a:spLocks noGrp="1"/>
          </p:cNvSpPr>
          <p:nvPr>
            <p:ph type="body" idx="1"/>
          </p:nvPr>
        </p:nvSpPr>
        <p:spPr/>
        <p:txBody>
          <a:bodyPr/>
          <a:lstStyle/>
          <a:p>
            <a:r>
              <a:rPr lang="en-GB" i="1" dirty="0"/>
              <a:t>To be used/not used ….. It’s up to the presenter.</a:t>
            </a:r>
          </a:p>
          <a:p>
            <a:endParaRPr lang="en-GB" i="1" dirty="0"/>
          </a:p>
          <a:p>
            <a:r>
              <a:rPr lang="en-GB" dirty="0"/>
              <a:t>I can tell you now that this is not one of </a:t>
            </a:r>
            <a:r>
              <a:rPr lang="en-GB"/>
              <a:t>our official slides </a:t>
            </a:r>
            <a:r>
              <a:rPr lang="en-GB" dirty="0"/>
              <a:t>….. (long pause) ….. I can only think she’s up there to break the ice !</a:t>
            </a:r>
          </a:p>
        </p:txBody>
      </p:sp>
      <p:sp>
        <p:nvSpPr>
          <p:cNvPr id="4" name="Slide Number Placeholder 3"/>
          <p:cNvSpPr>
            <a:spLocks noGrp="1"/>
          </p:cNvSpPr>
          <p:nvPr>
            <p:ph type="sldNum"/>
          </p:nvPr>
        </p:nvSpPr>
        <p:spPr/>
        <p:txBody>
          <a:bodyPr/>
          <a:lstStyle/>
          <a:p>
            <a:pPr algn="r"/>
            <a:fld id="{BA9DD6C3-AA57-4724-AEAC-66CE69C66880}" type="slidenum">
              <a:rPr lang="en-GB" sz="1300" spc="-1">
                <a:latin typeface="Times New Roman"/>
              </a:rPr>
              <a:t>1</a:t>
            </a:fld>
            <a:endParaRPr lang="en-GB" sz="1300" spc="-1">
              <a:latin typeface="Times New Roman"/>
            </a:endParaRPr>
          </a:p>
        </p:txBody>
      </p:sp>
    </p:spTree>
    <p:extLst>
      <p:ext uri="{BB962C8B-B14F-4D97-AF65-F5344CB8AC3E}">
        <p14:creationId xmlns:p14="http://schemas.microsoft.com/office/powerpoint/2010/main" val="414431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193221A-7D8A-2C02-1EB8-5E0AF1EFE51F}"/>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11267" name="Notes Placeholder 2">
            <a:extLst>
              <a:ext uri="{FF2B5EF4-FFF2-40B4-BE49-F238E27FC236}">
                <a16:creationId xmlns:a16="http://schemas.microsoft.com/office/drawing/2014/main" id="{3DCE9775-C1A8-A74D-4860-A45247F9777F}"/>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Delivering to hospitals is the visible part of our service, our equivalent of a swan moving serenely across a lake.</a:t>
            </a:r>
          </a:p>
          <a:p>
            <a:endParaRPr lang="en-GB" altLang="en-US" dirty="0"/>
          </a:p>
          <a:p>
            <a:r>
              <a:rPr lang="en-GB" altLang="en-US" dirty="0"/>
              <a:t>But we all know that swan is likely to be paddling furiously to get were they’re going, so …..everything else is what it takes to enable the service we deliver – paddling like mad under the water.</a:t>
            </a:r>
          </a:p>
        </p:txBody>
      </p:sp>
      <p:sp>
        <p:nvSpPr>
          <p:cNvPr id="11268" name="Date Placeholder 3">
            <a:extLst>
              <a:ext uri="{FF2B5EF4-FFF2-40B4-BE49-F238E27FC236}">
                <a16:creationId xmlns:a16="http://schemas.microsoft.com/office/drawing/2014/main" id="{7D401394-B57E-299B-17E3-46A54343799C}"/>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7246372A-79DA-4EAF-9EF5-117727378363}" type="datetime1">
              <a:rPr lang="zh-CN" altLang="en-US" smtClean="0"/>
              <a:pPr/>
              <a:t>2026/4/29</a:t>
            </a:fld>
            <a:endParaRPr lang="en-US" altLang="zh-CN" sz="1100"/>
          </a:p>
        </p:txBody>
      </p:sp>
      <p:sp>
        <p:nvSpPr>
          <p:cNvPr id="11269" name="Slide Number Placeholder 4">
            <a:extLst>
              <a:ext uri="{FF2B5EF4-FFF2-40B4-BE49-F238E27FC236}">
                <a16:creationId xmlns:a16="http://schemas.microsoft.com/office/drawing/2014/main" id="{CDECD037-1A15-C344-5324-17D9DA21F04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66E0A62A-DA19-4D40-8FA8-29982B9ECE30}" type="slidenum">
              <a:rPr lang="en-US" altLang="zh-CN" smtClean="0"/>
              <a:pPr/>
              <a:t>10</a:t>
            </a:fld>
            <a:endParaRPr lang="en-US" altLang="zh-CN"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2E00870-2119-6B61-A932-AEF535A438DC}"/>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13315" name="Notes Placeholder 2">
            <a:extLst>
              <a:ext uri="{FF2B5EF4-FFF2-40B4-BE49-F238E27FC236}">
                <a16:creationId xmlns:a16="http://schemas.microsoft.com/office/drawing/2014/main" id="{F0FD5596-B496-22FB-D6C4-D631249C6448}"/>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More or less the medieval kingdom of Northumbria. (Originally it included North Yorkshire hence “North of the Humber Area”)</a:t>
            </a:r>
          </a:p>
          <a:p>
            <a:r>
              <a:rPr lang="en-GB" altLang="en-US" dirty="0"/>
              <a:t>Our area of operations runs from Darlington in the South, West to the Cumbria border and North to the Scottish border and Berwick upon Tweed.</a:t>
            </a:r>
          </a:p>
          <a:p>
            <a:endParaRPr lang="en-GB" altLang="en-US" dirty="0"/>
          </a:p>
          <a:p>
            <a:r>
              <a:rPr lang="en-GB" altLang="en-US" dirty="0"/>
              <a:t>We can do relay runs with neighbouring groups.</a:t>
            </a:r>
          </a:p>
          <a:p>
            <a:endParaRPr lang="en-GB" altLang="en-US" dirty="0"/>
          </a:p>
          <a:p>
            <a:r>
              <a:rPr lang="en-GB" altLang="en-US" dirty="0"/>
              <a:t>We service over 100 locations in the region ….. That’s hospitals, Pathology Laboratories, Care Homes, Doctors Surgeries, The Newcastle Blood Bank, and even private homes (mostly collecting donated breast milk).</a:t>
            </a:r>
          </a:p>
        </p:txBody>
      </p:sp>
      <p:sp>
        <p:nvSpPr>
          <p:cNvPr id="13316" name="Date Placeholder 3">
            <a:extLst>
              <a:ext uri="{FF2B5EF4-FFF2-40B4-BE49-F238E27FC236}">
                <a16:creationId xmlns:a16="http://schemas.microsoft.com/office/drawing/2014/main" id="{A695F96E-8E54-110B-BB5A-E4F155C83E30}"/>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A5E6EED7-C415-49D7-8835-5627B85F22B8}" type="datetime1">
              <a:rPr lang="zh-CN" altLang="en-US" smtClean="0"/>
              <a:pPr/>
              <a:t>2026/4/29</a:t>
            </a:fld>
            <a:endParaRPr lang="en-US" altLang="zh-CN" sz="1100"/>
          </a:p>
        </p:txBody>
      </p:sp>
      <p:sp>
        <p:nvSpPr>
          <p:cNvPr id="13317" name="Slide Number Placeholder 4">
            <a:extLst>
              <a:ext uri="{FF2B5EF4-FFF2-40B4-BE49-F238E27FC236}">
                <a16:creationId xmlns:a16="http://schemas.microsoft.com/office/drawing/2014/main" id="{A25CD1BA-05D1-BAC1-B4E0-7DCEE937DB6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4F85E06A-D428-48CF-9497-772F75E5C96D}" type="slidenum">
              <a:rPr lang="en-US" altLang="zh-CN" smtClean="0"/>
              <a:pPr/>
              <a:t>11</a:t>
            </a:fld>
            <a:endParaRPr lang="en-US" altLang="zh-CN" sz="11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9724F6A-F62B-D837-8767-EAE4B71F9856}"/>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15363" name="Notes Placeholder 2">
            <a:extLst>
              <a:ext uri="{FF2B5EF4-FFF2-40B4-BE49-F238E27FC236}">
                <a16:creationId xmlns:a16="http://schemas.microsoft.com/office/drawing/2014/main" id="{1516EA64-C053-547D-75A7-AE09F2E6453B}"/>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a:p>
            <a:r>
              <a:rPr lang="en-GB" altLang="en-US" dirty="0"/>
              <a:t>While corporate and large donors sometimes fund major capital items like vehicles, it is much harder to get them to fund “running costs” as larger donors generally like to see what they are getting for their money and like to see their names on things they’ve sponsored.   Therefore our “tin – rattling” events and the money that is generously donated at our talks, the smaller donations that cover our running costs, are absolutely vital to our work. (Although, of course,  we don’t actually rattle our tins)</a:t>
            </a:r>
          </a:p>
        </p:txBody>
      </p:sp>
      <p:sp>
        <p:nvSpPr>
          <p:cNvPr id="15364" name="Date Placeholder 3">
            <a:extLst>
              <a:ext uri="{FF2B5EF4-FFF2-40B4-BE49-F238E27FC236}">
                <a16:creationId xmlns:a16="http://schemas.microsoft.com/office/drawing/2014/main" id="{624FDDCC-FC46-3689-3B40-CE404966B1DE}"/>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02EE4D09-BAE8-4D2B-8853-978924B83369}" type="datetime1">
              <a:rPr lang="zh-CN" altLang="en-US" smtClean="0"/>
              <a:pPr/>
              <a:t>2026/4/29</a:t>
            </a:fld>
            <a:endParaRPr lang="en-US" altLang="zh-CN" sz="1100"/>
          </a:p>
        </p:txBody>
      </p:sp>
      <p:sp>
        <p:nvSpPr>
          <p:cNvPr id="15365" name="Slide Number Placeholder 4">
            <a:extLst>
              <a:ext uri="{FF2B5EF4-FFF2-40B4-BE49-F238E27FC236}">
                <a16:creationId xmlns:a16="http://schemas.microsoft.com/office/drawing/2014/main" id="{EA2CF0BF-C2B0-70C4-A37C-745E6CEF69C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75482A22-AFAB-45F9-A99A-479BCD03512B}" type="slidenum">
              <a:rPr lang="en-US" altLang="zh-CN" smtClean="0"/>
              <a:pPr/>
              <a:t>12</a:t>
            </a:fld>
            <a:endParaRPr lang="en-US" altLang="zh-CN" sz="11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C674A9F-AD81-4263-A79F-D33ADCDB4200}"/>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17411" name="Notes Placeholder 2">
            <a:extLst>
              <a:ext uri="{FF2B5EF4-FFF2-40B4-BE49-F238E27FC236}">
                <a16:creationId xmlns:a16="http://schemas.microsoft.com/office/drawing/2014/main" id="{1B418F8F-6226-A252-58F6-857E2E5A2865}"/>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Filtering is legal in the UK</a:t>
            </a:r>
            <a:br>
              <a:rPr lang="en-GB" altLang="en-US" dirty="0"/>
            </a:br>
            <a:br>
              <a:rPr lang="en-GB" altLang="en-US" dirty="0"/>
            </a:br>
            <a:r>
              <a:rPr lang="en-GB" altLang="en-US" dirty="0"/>
              <a:t>We can use “no Car” or Bus lanes  except in Gateshead who don’t/won’t allow it.</a:t>
            </a:r>
          </a:p>
          <a:p>
            <a:r>
              <a:rPr lang="en-GB" altLang="en-US" dirty="0"/>
              <a:t>  </a:t>
            </a:r>
            <a:br>
              <a:rPr lang="en-GB" altLang="en-US" dirty="0"/>
            </a:br>
            <a:r>
              <a:rPr lang="en-GB" altLang="en-US" dirty="0"/>
              <a:t>In Newcastle we have dispensation for our cars to use the No-Car lanes in Emergencies</a:t>
            </a:r>
          </a:p>
          <a:p>
            <a:endParaRPr lang="en-GB" altLang="en-US" dirty="0"/>
          </a:p>
          <a:p>
            <a:r>
              <a:rPr lang="en-GB" altLang="en-US" dirty="0"/>
              <a:t>Our car fleet is now completely integrated into operations and we make no distinctions about their use, despite the charity still being called Northumbria Blood Bikes.</a:t>
            </a:r>
          </a:p>
        </p:txBody>
      </p:sp>
      <p:sp>
        <p:nvSpPr>
          <p:cNvPr id="17412" name="Date Placeholder 3">
            <a:extLst>
              <a:ext uri="{FF2B5EF4-FFF2-40B4-BE49-F238E27FC236}">
                <a16:creationId xmlns:a16="http://schemas.microsoft.com/office/drawing/2014/main" id="{FBB54692-F83E-99D7-F598-6B1D681BA432}"/>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EC174005-29AA-44E7-AC57-7FDDAE3B2363}" type="datetime1">
              <a:rPr lang="zh-CN" altLang="en-US" smtClean="0"/>
              <a:pPr/>
              <a:t>2026/4/29</a:t>
            </a:fld>
            <a:endParaRPr lang="en-US" altLang="zh-CN" sz="1100"/>
          </a:p>
        </p:txBody>
      </p:sp>
      <p:sp>
        <p:nvSpPr>
          <p:cNvPr id="17413" name="Slide Number Placeholder 4">
            <a:extLst>
              <a:ext uri="{FF2B5EF4-FFF2-40B4-BE49-F238E27FC236}">
                <a16:creationId xmlns:a16="http://schemas.microsoft.com/office/drawing/2014/main" id="{B6F9EECD-8AB2-476D-96EC-1AC7CF671E2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49908792-18AE-49AF-B8E4-D1E7703CBD9C}" type="slidenum">
              <a:rPr lang="en-US" altLang="zh-CN" smtClean="0"/>
              <a:pPr/>
              <a:t>13</a:t>
            </a:fld>
            <a:endParaRPr lang="en-US" altLang="zh-CN" sz="1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30779C9-1BE7-86E5-FB33-0AA0EA7CA972}"/>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19459" name="Notes Placeholder 2">
            <a:extLst>
              <a:ext uri="{FF2B5EF4-FFF2-40B4-BE49-F238E27FC236}">
                <a16:creationId xmlns:a16="http://schemas.microsoft.com/office/drawing/2014/main" id="{CF2BD29B-EAD1-A76B-17CA-43E015F30361}"/>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Here’s how it works ………..</a:t>
            </a:r>
          </a:p>
        </p:txBody>
      </p:sp>
      <p:sp>
        <p:nvSpPr>
          <p:cNvPr id="19460" name="Date Placeholder 3">
            <a:extLst>
              <a:ext uri="{FF2B5EF4-FFF2-40B4-BE49-F238E27FC236}">
                <a16:creationId xmlns:a16="http://schemas.microsoft.com/office/drawing/2014/main" id="{24D644E4-D91E-3A76-E96B-480613925371}"/>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D4DA59E1-AC31-44D5-8D12-8060A68FD48C}" type="datetime1">
              <a:rPr lang="zh-CN" altLang="en-US" smtClean="0"/>
              <a:pPr/>
              <a:t>2026/4/29</a:t>
            </a:fld>
            <a:endParaRPr lang="en-US" altLang="zh-CN" sz="1100"/>
          </a:p>
        </p:txBody>
      </p:sp>
      <p:sp>
        <p:nvSpPr>
          <p:cNvPr id="19461" name="Slide Number Placeholder 4">
            <a:extLst>
              <a:ext uri="{FF2B5EF4-FFF2-40B4-BE49-F238E27FC236}">
                <a16:creationId xmlns:a16="http://schemas.microsoft.com/office/drawing/2014/main" id="{D80D0812-8E2B-2473-AC10-C1725104F8C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575870FA-EB68-432C-A5C0-9B77E3A11C72}" type="slidenum">
              <a:rPr lang="en-US" altLang="zh-CN" smtClean="0"/>
              <a:pPr/>
              <a:t>14</a:t>
            </a:fld>
            <a:endParaRPr lang="en-US" altLang="zh-CN" sz="11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D2FB9BD-DEC1-0265-1375-E50CEADB505F}"/>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21507" name="Notes Placeholder 2">
            <a:extLst>
              <a:ext uri="{FF2B5EF4-FFF2-40B4-BE49-F238E27FC236}">
                <a16:creationId xmlns:a16="http://schemas.microsoft.com/office/drawing/2014/main" id="{75F624C5-1714-C416-076B-741E6C4126FB}"/>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21508" name="Date Placeholder 3">
            <a:extLst>
              <a:ext uri="{FF2B5EF4-FFF2-40B4-BE49-F238E27FC236}">
                <a16:creationId xmlns:a16="http://schemas.microsoft.com/office/drawing/2014/main" id="{D5979744-1FBC-AD25-47C3-312D7AB2CD0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2EAAB92F-3457-4CAF-92B9-84C6D10BBE15}" type="datetime1">
              <a:rPr lang="zh-CN" altLang="en-US" smtClean="0"/>
              <a:pPr/>
              <a:t>2026/4/29</a:t>
            </a:fld>
            <a:endParaRPr lang="en-US" altLang="zh-CN" sz="1100"/>
          </a:p>
        </p:txBody>
      </p:sp>
      <p:sp>
        <p:nvSpPr>
          <p:cNvPr id="21509" name="Slide Number Placeholder 4">
            <a:extLst>
              <a:ext uri="{FF2B5EF4-FFF2-40B4-BE49-F238E27FC236}">
                <a16:creationId xmlns:a16="http://schemas.microsoft.com/office/drawing/2014/main" id="{4E020118-DC79-E053-3346-C3C4A75302F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AB42F600-0872-4EDF-A116-0207940DD129}" type="slidenum">
              <a:rPr lang="en-US" altLang="zh-CN" smtClean="0"/>
              <a:pPr/>
              <a:t>15</a:t>
            </a:fld>
            <a:endParaRPr lang="en-US" altLang="zh-CN" sz="1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2BD9A4F-75A4-4F6D-B9FD-E224E5169C1E}"/>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23555" name="Notes Placeholder 2">
            <a:extLst>
              <a:ext uri="{FF2B5EF4-FFF2-40B4-BE49-F238E27FC236}">
                <a16:creationId xmlns:a16="http://schemas.microsoft.com/office/drawing/2014/main" id="{328C882F-5EF9-A700-33CF-1AE9EF12B157}"/>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a:p>
            <a:pPr marL="163752" indent="-163752">
              <a:buFont typeface="Arial" panose="020B0604020202020204" pitchFamily="34" charset="0"/>
              <a:buChar char="•"/>
            </a:pPr>
            <a:r>
              <a:rPr lang="en-GB" altLang="en-US" dirty="0"/>
              <a:t>Explain the bullet points.</a:t>
            </a:r>
          </a:p>
          <a:p>
            <a:endParaRPr lang="en-GB" altLang="en-US" dirty="0"/>
          </a:p>
        </p:txBody>
      </p:sp>
      <p:sp>
        <p:nvSpPr>
          <p:cNvPr id="23556" name="Date Placeholder 3">
            <a:extLst>
              <a:ext uri="{FF2B5EF4-FFF2-40B4-BE49-F238E27FC236}">
                <a16:creationId xmlns:a16="http://schemas.microsoft.com/office/drawing/2014/main" id="{2C2DD5EC-AEC7-6CF6-E987-9EDAFE4A14CE}"/>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16EC651B-3CE4-4890-9D4C-201B4DAE32F7}" type="datetime1">
              <a:rPr lang="zh-CN" altLang="en-US" smtClean="0"/>
              <a:pPr/>
              <a:t>2026/4/29</a:t>
            </a:fld>
            <a:endParaRPr lang="en-US" altLang="zh-CN" sz="1100"/>
          </a:p>
        </p:txBody>
      </p:sp>
      <p:sp>
        <p:nvSpPr>
          <p:cNvPr id="23557" name="Slide Number Placeholder 4">
            <a:extLst>
              <a:ext uri="{FF2B5EF4-FFF2-40B4-BE49-F238E27FC236}">
                <a16:creationId xmlns:a16="http://schemas.microsoft.com/office/drawing/2014/main" id="{0B2B84F8-CF20-57D7-EB02-230843EA70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F8DF5BC1-902D-4262-908A-65F8BC2ABE6F}" type="slidenum">
              <a:rPr lang="en-US" altLang="zh-CN" smtClean="0"/>
              <a:pPr/>
              <a:t>16</a:t>
            </a:fld>
            <a:endParaRPr lang="en-US" altLang="zh-CN" sz="1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2C59B13-F260-19F4-D119-CBA3B440A739}"/>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3" name="Notes Placeholder 2">
            <a:extLst>
              <a:ext uri="{FF2B5EF4-FFF2-40B4-BE49-F238E27FC236}">
                <a16:creationId xmlns:a16="http://schemas.microsoft.com/office/drawing/2014/main" id="{33687E37-949B-8162-0805-E5630B39FC6E}"/>
              </a:ext>
            </a:extLst>
          </p:cNvPr>
          <p:cNvSpPr>
            <a:spLocks noGrp="1"/>
          </p:cNvSpPr>
          <p:nvPr>
            <p:ph type="body" idx="1"/>
          </p:nvPr>
        </p:nvSpPr>
        <p:spPr>
          <a:xfrm>
            <a:off x="666652" y="4549759"/>
            <a:ext cx="5334744" cy="3720211"/>
          </a:xfrm>
          <a:prstGeom prst="rect">
            <a:avLst/>
          </a:prstGeom>
        </p:spPr>
        <p:txBody>
          <a:bodyPr/>
          <a:lstStyle/>
          <a:p>
            <a:pPr>
              <a:defRPr/>
            </a:pPr>
            <a:r>
              <a:rPr lang="en-GB" dirty="0"/>
              <a:t>Touring style bikes used due to..</a:t>
            </a:r>
          </a:p>
          <a:p>
            <a:pPr>
              <a:defRPr/>
            </a:pPr>
            <a:endParaRPr lang="en-GB" dirty="0"/>
          </a:p>
          <a:p>
            <a:pPr marL="218336" indent="-218336">
              <a:buFontTx/>
              <a:buAutoNum type="alphaLcParenR"/>
              <a:defRPr/>
            </a:pPr>
            <a:r>
              <a:rPr lang="en-GB" dirty="0"/>
              <a:t>Load carrying ability</a:t>
            </a:r>
          </a:p>
          <a:p>
            <a:pPr marL="218336" indent="-218336">
              <a:buFontTx/>
              <a:buAutoNum type="alphaLcParenR"/>
              <a:defRPr/>
            </a:pPr>
            <a:endParaRPr lang="en-GB" dirty="0"/>
          </a:p>
          <a:p>
            <a:pPr marL="218336" indent="-218336">
              <a:buFontTx/>
              <a:buAutoNum type="alphaLcParenR"/>
              <a:defRPr/>
            </a:pPr>
            <a:r>
              <a:rPr lang="en-GB" dirty="0"/>
              <a:t>Weather protection</a:t>
            </a:r>
          </a:p>
          <a:p>
            <a:pPr marL="218336" indent="-218336">
              <a:buFontTx/>
              <a:buAutoNum type="alphaLcParenR"/>
              <a:defRPr/>
            </a:pPr>
            <a:endParaRPr lang="en-GB" dirty="0"/>
          </a:p>
          <a:p>
            <a:pPr marL="218336" indent="-218336">
              <a:buFontTx/>
              <a:buAutoNum type="alphaLcParenR"/>
              <a:defRPr/>
            </a:pPr>
            <a:r>
              <a:rPr lang="en-GB" dirty="0"/>
              <a:t>Shaft Driven therefore no chain maintenance</a:t>
            </a:r>
          </a:p>
          <a:p>
            <a:pPr marL="218336" indent="-218336">
              <a:buFontTx/>
              <a:buAutoNum type="alphaLcParenR"/>
              <a:defRPr/>
            </a:pPr>
            <a:endParaRPr lang="en-GB" dirty="0"/>
          </a:p>
          <a:p>
            <a:pPr>
              <a:defRPr/>
            </a:pPr>
            <a:r>
              <a:rPr lang="en-GB" dirty="0"/>
              <a:t>Cars are mix of 4 x 4 and standard</a:t>
            </a:r>
          </a:p>
          <a:p>
            <a:pPr>
              <a:defRPr/>
            </a:pPr>
            <a:endParaRPr lang="en-GB" dirty="0"/>
          </a:p>
          <a:p>
            <a:pPr>
              <a:defRPr/>
            </a:pPr>
            <a:r>
              <a:rPr lang="en-GB" dirty="0"/>
              <a:t>No full electric vehicles but we do run several Hybrids which are proving successful</a:t>
            </a:r>
          </a:p>
        </p:txBody>
      </p:sp>
      <p:sp>
        <p:nvSpPr>
          <p:cNvPr id="27652" name="Date Placeholder 3">
            <a:extLst>
              <a:ext uri="{FF2B5EF4-FFF2-40B4-BE49-F238E27FC236}">
                <a16:creationId xmlns:a16="http://schemas.microsoft.com/office/drawing/2014/main" id="{F5D87737-6457-90C1-EA09-B8B48C972386}"/>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11E609F9-CB66-4DED-B237-DE3BDFDD895D}" type="datetime1">
              <a:rPr lang="zh-CN" altLang="en-US" smtClean="0"/>
              <a:pPr/>
              <a:t>2026/4/29</a:t>
            </a:fld>
            <a:endParaRPr lang="en-US" altLang="zh-CN" sz="1100"/>
          </a:p>
        </p:txBody>
      </p:sp>
      <p:sp>
        <p:nvSpPr>
          <p:cNvPr id="27653" name="Slide Number Placeholder 4">
            <a:extLst>
              <a:ext uri="{FF2B5EF4-FFF2-40B4-BE49-F238E27FC236}">
                <a16:creationId xmlns:a16="http://schemas.microsoft.com/office/drawing/2014/main" id="{E1549D2F-62B9-733A-60A5-C81D476C68B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C97F2085-EFE5-457B-A302-F66B2C2889D9}" type="slidenum">
              <a:rPr lang="en-US" altLang="zh-CN" smtClean="0"/>
              <a:pPr/>
              <a:t>17</a:t>
            </a:fld>
            <a:endParaRPr lang="en-US" altLang="zh-CN" sz="1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14913DF-91EB-7CC8-9B68-F9E0D5A08182}"/>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29699" name="Notes Placeholder 2">
            <a:extLst>
              <a:ext uri="{FF2B5EF4-FFF2-40B4-BE49-F238E27FC236}">
                <a16:creationId xmlns:a16="http://schemas.microsoft.com/office/drawing/2014/main" id="{D0935D5D-0C2D-490A-2473-F7D85E5E959C}"/>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EXPLAIN A RECENT MILK RUN …..</a:t>
            </a:r>
          </a:p>
          <a:p>
            <a:endParaRPr lang="en-GB" altLang="en-US" dirty="0"/>
          </a:p>
          <a:p>
            <a:r>
              <a:rPr lang="en-GB" altLang="en-US" dirty="0"/>
              <a:t>A series of runs from Northumberland to the Human Milk Bank in Chester- this was a lady in Northumberland who sadly lost a very young baby. She decided to donate and continued to express milk which was frozen and taken to the Milk Bank in Chester.  (There is no Human Milk Bank in the North East)  We relayed with White Knights (Yorkshire), they relayed to the Manchester Group and Manchester relayed to Mersey and Cheshire Blood Bikes.</a:t>
            </a:r>
          </a:p>
          <a:p>
            <a:endParaRPr lang="en-GB" altLang="en-US" dirty="0"/>
          </a:p>
          <a:p>
            <a:r>
              <a:rPr lang="en-GB" altLang="en-US" dirty="0"/>
              <a:t>We know that a long distance relay from Liverpool to Newcastle which was sent by taxi by mistake cost the trust involved around £250. </a:t>
            </a:r>
          </a:p>
          <a:p>
            <a:endParaRPr lang="en-GB" altLang="en-US" dirty="0"/>
          </a:p>
        </p:txBody>
      </p:sp>
      <p:sp>
        <p:nvSpPr>
          <p:cNvPr id="29700" name="Date Placeholder 3">
            <a:extLst>
              <a:ext uri="{FF2B5EF4-FFF2-40B4-BE49-F238E27FC236}">
                <a16:creationId xmlns:a16="http://schemas.microsoft.com/office/drawing/2014/main" id="{D7E021D2-B837-0EEC-9118-5891B7053F1E}"/>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D8BC347F-C564-48AA-9C3D-43B5788F4436}" type="datetime1">
              <a:rPr lang="zh-CN" altLang="en-US" smtClean="0"/>
              <a:pPr/>
              <a:t>2026/4/29</a:t>
            </a:fld>
            <a:endParaRPr lang="en-US" altLang="zh-CN" sz="1100"/>
          </a:p>
        </p:txBody>
      </p:sp>
      <p:sp>
        <p:nvSpPr>
          <p:cNvPr id="29701" name="Slide Number Placeholder 4">
            <a:extLst>
              <a:ext uri="{FF2B5EF4-FFF2-40B4-BE49-F238E27FC236}">
                <a16:creationId xmlns:a16="http://schemas.microsoft.com/office/drawing/2014/main" id="{7C5ED3D7-5995-C2C2-ACED-5D1E5555F14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1A175AB1-97AE-4825-B73D-5B1FC5311901}" type="slidenum">
              <a:rPr lang="en-US" altLang="zh-CN" smtClean="0"/>
              <a:pPr/>
              <a:t>18</a:t>
            </a:fld>
            <a:endParaRPr lang="en-US" altLang="zh-CN" sz="11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593C2E5-7EEA-28C7-0B8A-3A5729CFD3D8}"/>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31747" name="Notes Placeholder 2">
            <a:extLst>
              <a:ext uri="{FF2B5EF4-FFF2-40B4-BE49-F238E27FC236}">
                <a16:creationId xmlns:a16="http://schemas.microsoft.com/office/drawing/2014/main" id="{DF32AD50-CFFE-EBC7-3A17-271C295B91B7}"/>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Discuss each point</a:t>
            </a:r>
          </a:p>
        </p:txBody>
      </p:sp>
      <p:sp>
        <p:nvSpPr>
          <p:cNvPr id="31748" name="Date Placeholder 3">
            <a:extLst>
              <a:ext uri="{FF2B5EF4-FFF2-40B4-BE49-F238E27FC236}">
                <a16:creationId xmlns:a16="http://schemas.microsoft.com/office/drawing/2014/main" id="{27E24EAD-BD9A-01B5-5791-B0AF5823C298}"/>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BB0626D0-30CD-4B1E-BD3B-C118836CD062}" type="datetime1">
              <a:rPr lang="zh-CN" altLang="en-US" smtClean="0"/>
              <a:pPr/>
              <a:t>2026/4/29</a:t>
            </a:fld>
            <a:endParaRPr lang="en-US" altLang="zh-CN" sz="1100"/>
          </a:p>
        </p:txBody>
      </p:sp>
      <p:sp>
        <p:nvSpPr>
          <p:cNvPr id="31749" name="Slide Number Placeholder 4">
            <a:extLst>
              <a:ext uri="{FF2B5EF4-FFF2-40B4-BE49-F238E27FC236}">
                <a16:creationId xmlns:a16="http://schemas.microsoft.com/office/drawing/2014/main" id="{F2F02BAE-1141-61D2-DFD2-00BD7C0F2AF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7AAFD1EE-8F80-4127-9A08-F8E4A90B55B5}" type="slidenum">
              <a:rPr lang="en-US" altLang="zh-CN" smtClean="0"/>
              <a:pPr/>
              <a:t>19</a:t>
            </a:fld>
            <a:endParaRPr lang="en-US" altLang="zh-CN"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noRot="1" noChangeAspect="1"/>
          </p:cNvSpPr>
          <p:nvPr>
            <p:ph type="sldImg"/>
          </p:nvPr>
        </p:nvSpPr>
        <p:spPr>
          <a:xfrm>
            <a:off x="1270000" y="1209675"/>
            <a:ext cx="4352925" cy="3263900"/>
          </a:xfrm>
          <a:prstGeom prst="rect">
            <a:avLst/>
          </a:prstGeom>
          <a:ln w="0">
            <a:noFill/>
          </a:ln>
        </p:spPr>
        <p:txBody>
          <a:bodyPr/>
          <a:lstStyle/>
          <a:p>
            <a:endParaRPr lang="en-GB"/>
          </a:p>
        </p:txBody>
      </p:sp>
      <p:sp>
        <p:nvSpPr>
          <p:cNvPr id="451" name="PlaceHolder 2"/>
          <p:cNvSpPr>
            <a:spLocks noGrp="1"/>
          </p:cNvSpPr>
          <p:nvPr>
            <p:ph type="body"/>
          </p:nvPr>
        </p:nvSpPr>
        <p:spPr>
          <a:xfrm>
            <a:off x="688853" y="4654299"/>
            <a:ext cx="5511518" cy="3808279"/>
          </a:xfrm>
          <a:prstGeom prst="rect">
            <a:avLst/>
          </a:prstGeom>
          <a:noFill/>
          <a:ln w="0">
            <a:noFill/>
          </a:ln>
        </p:spPr>
        <p:txBody>
          <a:bodyPr lIns="85959" tIns="42980" rIns="85959" bIns="42980" anchor="t">
            <a:noAutofit/>
          </a:bodyPr>
          <a:lstStyle/>
          <a:p>
            <a:pPr marL="163666" indent="-163666">
              <a:buClr>
                <a:srgbClr val="000000"/>
              </a:buClr>
              <a:buFont typeface="Arial"/>
              <a:buChar char="•"/>
            </a:pPr>
            <a:r>
              <a:rPr lang="en-GB" sz="1900" spc="-1" dirty="0">
                <a:latin typeface="Arial"/>
              </a:rPr>
              <a:t>That’s more like it!!</a:t>
            </a:r>
          </a:p>
          <a:p>
            <a:pPr marL="163666" indent="-163666">
              <a:buClr>
                <a:srgbClr val="000000"/>
              </a:buClr>
              <a:buFont typeface="Arial"/>
              <a:buChar char="•"/>
            </a:pPr>
            <a:r>
              <a:rPr lang="en-GB" sz="1900" spc="-1" dirty="0">
                <a:latin typeface="Arial"/>
              </a:rPr>
              <a:t>Hello My Name is …………..</a:t>
            </a:r>
          </a:p>
          <a:p>
            <a:pPr marL="163666" indent="-163666">
              <a:buClr>
                <a:srgbClr val="000000"/>
              </a:buClr>
              <a:buFont typeface="Arial"/>
              <a:buChar char="•"/>
            </a:pPr>
            <a:r>
              <a:rPr lang="en-GB" sz="1900" spc="-1" dirty="0">
                <a:latin typeface="Arial"/>
              </a:rPr>
              <a:t>I’m a  Rider / Driver / Fundraiser and Speaker with Northumbria Blood Bikes</a:t>
            </a:r>
          </a:p>
          <a:p>
            <a:pPr marL="163666" indent="-163666">
              <a:buClr>
                <a:srgbClr val="000000"/>
              </a:buClr>
              <a:buFont typeface="Arial"/>
              <a:buChar char="•"/>
            </a:pPr>
            <a:r>
              <a:rPr lang="en-GB" sz="1900" spc="-1" dirty="0">
                <a:latin typeface="Arial"/>
              </a:rPr>
              <a:t>And on behalf of Northumbria Blood Bikes, thank you for the opportunity to share our story with you </a:t>
            </a:r>
          </a:p>
          <a:p>
            <a:pPr marL="163666" indent="-163666">
              <a:buClr>
                <a:srgbClr val="000000"/>
              </a:buClr>
              <a:buFont typeface="Arial"/>
              <a:buChar char="•"/>
            </a:pPr>
            <a:r>
              <a:rPr lang="en-GB" sz="1900" spc="-1" dirty="0">
                <a:latin typeface="Arial"/>
              </a:rPr>
              <a:t>Straw Poll – “how many of you have heard of us or know what we do” well let's fill in the gaps</a:t>
            </a:r>
          </a:p>
        </p:txBody>
      </p:sp>
      <p:sp>
        <p:nvSpPr>
          <p:cNvPr id="452" name="PlaceHolder 3"/>
          <p:cNvSpPr>
            <a:spLocks noGrp="1"/>
          </p:cNvSpPr>
          <p:nvPr>
            <p:ph type="dt"/>
          </p:nvPr>
        </p:nvSpPr>
        <p:spPr>
          <a:xfrm>
            <a:off x="3902683" y="0"/>
            <a:ext cx="2985144" cy="484752"/>
          </a:xfrm>
          <a:prstGeom prst="rect">
            <a:avLst/>
          </a:prstGeom>
          <a:noFill/>
          <a:ln w="0">
            <a:noFill/>
          </a:ln>
        </p:spPr>
        <p:txBody>
          <a:bodyPr numCol="1" spcCol="0" anchor="t">
            <a:noAutofit/>
          </a:bodyPr>
          <a:lstStyle/>
          <a:p>
            <a:pPr algn="r">
              <a:lnSpc>
                <a:spcPct val="100000"/>
              </a:lnSpc>
            </a:pPr>
            <a:fld id="{19337757-E021-48D6-85DE-E435AE663061}" type="datetime1">
              <a:rPr lang="en-GB" sz="1300" spc="-1">
                <a:solidFill>
                  <a:srgbClr val="000000"/>
                </a:solidFill>
                <a:latin typeface="Arial"/>
                <a:ea typeface="SimSun"/>
              </a:rPr>
              <a:t>29/04/2026</a:t>
            </a:fld>
            <a:endParaRPr lang="en-GB" sz="1300" spc="-1">
              <a:latin typeface="Times New Roman"/>
            </a:endParaRPr>
          </a:p>
        </p:txBody>
      </p:sp>
      <p:sp>
        <p:nvSpPr>
          <p:cNvPr id="453" name="PlaceHolder 4"/>
          <p:cNvSpPr>
            <a:spLocks noGrp="1"/>
          </p:cNvSpPr>
          <p:nvPr>
            <p:ph type="sldNum"/>
          </p:nvPr>
        </p:nvSpPr>
        <p:spPr>
          <a:xfrm>
            <a:off x="3902683" y="9185794"/>
            <a:ext cx="2985144" cy="484752"/>
          </a:xfrm>
          <a:prstGeom prst="rect">
            <a:avLst/>
          </a:prstGeom>
          <a:noFill/>
          <a:ln w="0">
            <a:noFill/>
          </a:ln>
        </p:spPr>
        <p:txBody>
          <a:bodyPr numCol="1" spcCol="0" anchor="b">
            <a:noAutofit/>
          </a:bodyPr>
          <a:lstStyle/>
          <a:p>
            <a:pPr algn="r">
              <a:lnSpc>
                <a:spcPct val="100000"/>
              </a:lnSpc>
            </a:pPr>
            <a:fld id="{857CC0F7-B201-407E-B8B2-E45BEF6EEABF}" type="slidenum">
              <a:rPr lang="en-US" sz="1300" spc="-1">
                <a:solidFill>
                  <a:srgbClr val="000000"/>
                </a:solidFill>
                <a:latin typeface="Arial"/>
                <a:ea typeface="SimSun"/>
              </a:rPr>
              <a:t>2</a:t>
            </a:fld>
            <a:endParaRPr lang="en-GB" sz="1300" spc="-1">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A7FCF2F-C80D-7398-8BAD-DE7FD77D426B}"/>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33795" name="Notes Placeholder 2">
            <a:extLst>
              <a:ext uri="{FF2B5EF4-FFF2-40B4-BE49-F238E27FC236}">
                <a16:creationId xmlns:a16="http://schemas.microsoft.com/office/drawing/2014/main" id="{6BA17A5D-A600-8C98-6177-8C1BE3BE2B4F}"/>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t>Taken from GNAAS website ………</a:t>
            </a:r>
          </a:p>
          <a:p>
            <a:endParaRPr lang="en-GB" altLang="en-US" b="1" dirty="0"/>
          </a:p>
          <a:p>
            <a:r>
              <a:rPr lang="en-GB" altLang="en-US" b="1" dirty="0"/>
              <a:t>Unexpected survivors – Jack’s Story:   </a:t>
            </a:r>
            <a:r>
              <a:rPr lang="en-GB" altLang="en-US" b="0" dirty="0"/>
              <a:t>Just after 4.30 pm on 16</a:t>
            </a:r>
            <a:r>
              <a:rPr lang="en-GB" altLang="en-US" b="0" baseline="30000" dirty="0"/>
              <a:t>th</a:t>
            </a:r>
            <a:r>
              <a:rPr lang="en-GB" altLang="en-US" b="0" dirty="0"/>
              <a:t> April 2023 Jack Godwin was coming home from Barnard Castle with his friend Ben when the car they were in crashed into a tree on the B6282 in Eggleston Co Durham.  Due to the severity of the RTC several ambulances and two GNAAS helicopters were despatched to the scene.  </a:t>
            </a:r>
          </a:p>
          <a:p>
            <a:r>
              <a:rPr lang="en-GB" altLang="en-US" b="0" dirty="0"/>
              <a:t>Of the three patients Jack and Ben had both suffered life-threatening injuries and both were given life saving blood transfusions at the scene before being put into medically induced comas and flown separately to James Cook hospital in Middleborough and the RVI in Newcastle.  Jack has suffered a torn Aorta, bleeds to the brain, serious brain swelling, a fracture to the bottom of his skull, a broken pelvis and a broken left elbow.  The skill of the Doctors and Paramedics and the advanced equipment on the helicopters saved their lives, </a:t>
            </a:r>
            <a:r>
              <a:rPr lang="en-GB" altLang="en-US" b="1" dirty="0"/>
              <a:t>but it was the blood transfusions that gave paramedics the time for that work to be done</a:t>
            </a:r>
            <a:r>
              <a:rPr lang="en-GB" altLang="en-US" b="0" dirty="0"/>
              <a:t>.  After some extensive treatment and rehabilitation both these young men went home to their families.</a:t>
            </a:r>
          </a:p>
          <a:p>
            <a:endParaRPr lang="en-GB" altLang="en-US" b="0" dirty="0"/>
          </a:p>
          <a:p>
            <a:r>
              <a:rPr lang="en-GB" altLang="en-US" dirty="0"/>
              <a:t>Mention the great work the Air Ambulance does ….. that it takes a lot of money to run it ….. that they have a significant funding operation and have a high profile among the public ….. BUT ….. compared to them we are a bit of a Cinderella service ….. we don’t enjoy the same profile as the Air Ambulance but we provide a vital part of the overall operation of the service, our fleet doesn’t need the same amount of funding they need and our bikes and cars are not quiet as sexy as their helicopters  …….  but we still need support from the public to be able to provide our service.</a:t>
            </a:r>
          </a:p>
          <a:p>
            <a:endParaRPr lang="en-GB" altLang="en-US" dirty="0"/>
          </a:p>
          <a:p>
            <a:r>
              <a:rPr lang="en-GB" altLang="en-US" b="1" i="1" dirty="0"/>
              <a:t>Gauge the audience before talking about this point, we don’t want to upset anyone …………</a:t>
            </a:r>
          </a:p>
          <a:p>
            <a:endParaRPr lang="en-GB" altLang="en-US" b="1" i="1" dirty="0"/>
          </a:p>
          <a:p>
            <a:r>
              <a:rPr lang="en-GB" altLang="en-US" i="1" dirty="0"/>
              <a:t>Here’s a comparison between An Air Ambulance charity (it’s GNAAS but we don’t need to say that) and Northumbria Blood Bikes. Figures taken from the Charity Commission Website.</a:t>
            </a:r>
          </a:p>
          <a:p>
            <a:endParaRPr lang="en-GB" altLang="en-US" i="1" dirty="0"/>
          </a:p>
          <a:p>
            <a:r>
              <a:rPr lang="en-GB" altLang="en-US" i="1" dirty="0"/>
              <a:t>			Air Ambulance				NBB</a:t>
            </a:r>
          </a:p>
          <a:p>
            <a:endParaRPr lang="en-GB" altLang="en-US" i="1" dirty="0"/>
          </a:p>
          <a:p>
            <a:r>
              <a:rPr lang="en-GB" altLang="en-US" i="1" dirty="0"/>
              <a:t>Total Income: 			£10,998,131				£133,475</a:t>
            </a:r>
          </a:p>
          <a:p>
            <a:endParaRPr lang="en-GB" altLang="en-US" i="1" dirty="0"/>
          </a:p>
          <a:p>
            <a:r>
              <a:rPr lang="en-GB" altLang="en-US" i="1" dirty="0"/>
              <a:t>Paid Employees:		107				0</a:t>
            </a:r>
          </a:p>
          <a:p>
            <a:r>
              <a:rPr lang="en-GB" altLang="en-US" i="1" dirty="0"/>
              <a:t>Volunteers			140				220</a:t>
            </a:r>
          </a:p>
          <a:p>
            <a:r>
              <a:rPr lang="en-GB" altLang="en-US" i="1" dirty="0"/>
              <a:t>No of employees earning over £60k	7				0</a:t>
            </a:r>
          </a:p>
          <a:p>
            <a:r>
              <a:rPr lang="en-GB" altLang="en-US" i="1" dirty="0"/>
              <a:t>No of employees earning over £250k	1				0</a:t>
            </a:r>
          </a:p>
          <a:p>
            <a:endParaRPr lang="en-GB" altLang="en-US" i="1" dirty="0"/>
          </a:p>
          <a:p>
            <a:endParaRPr lang="en-GB" altLang="en-US" i="1" dirty="0"/>
          </a:p>
        </p:txBody>
      </p:sp>
      <p:sp>
        <p:nvSpPr>
          <p:cNvPr id="33796" name="Date Placeholder 3">
            <a:extLst>
              <a:ext uri="{FF2B5EF4-FFF2-40B4-BE49-F238E27FC236}">
                <a16:creationId xmlns:a16="http://schemas.microsoft.com/office/drawing/2014/main" id="{CE016421-B6F8-CE13-EDA6-87EE72422ED6}"/>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00ED38BD-144B-4992-AD22-B1092225B20E}" type="datetime1">
              <a:rPr lang="zh-CN" altLang="en-US" smtClean="0"/>
              <a:pPr/>
              <a:t>2026/4/29</a:t>
            </a:fld>
            <a:endParaRPr lang="en-US" altLang="zh-CN" sz="1100"/>
          </a:p>
        </p:txBody>
      </p:sp>
      <p:sp>
        <p:nvSpPr>
          <p:cNvPr id="33797" name="Slide Number Placeholder 4">
            <a:extLst>
              <a:ext uri="{FF2B5EF4-FFF2-40B4-BE49-F238E27FC236}">
                <a16:creationId xmlns:a16="http://schemas.microsoft.com/office/drawing/2014/main" id="{7B3B5E8B-A773-4924-9426-0B63E976192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AB866900-A6B2-4E6C-8018-73DC062A1755}" type="slidenum">
              <a:rPr lang="en-US" altLang="zh-CN" smtClean="0"/>
              <a:pPr/>
              <a:t>20</a:t>
            </a:fld>
            <a:endParaRPr lang="en-US" altLang="zh-CN"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4A9AC-D5FF-DA41-8731-276DE761AEAD}"/>
            </a:ext>
          </a:extLst>
        </p:cNvPr>
        <p:cNvGrpSpPr/>
        <p:nvPr/>
      </p:nvGrpSpPr>
      <p:grpSpPr>
        <a:xfrm>
          <a:off x="0" y="0"/>
          <a:ext cx="0" cy="0"/>
          <a:chOff x="0" y="0"/>
          <a:chExt cx="0" cy="0"/>
        </a:xfrm>
      </p:grpSpPr>
      <p:sp>
        <p:nvSpPr>
          <p:cNvPr id="550" name="PlaceHolder 1">
            <a:extLst>
              <a:ext uri="{FF2B5EF4-FFF2-40B4-BE49-F238E27FC236}">
                <a16:creationId xmlns:a16="http://schemas.microsoft.com/office/drawing/2014/main" id="{46F155FC-97C4-CEDA-1F4D-1C8ECF3F37DC}"/>
              </a:ext>
            </a:extLst>
          </p:cNvPr>
          <p:cNvSpPr>
            <a:spLocks noGrp="1" noRot="1" noChangeAspect="1"/>
          </p:cNvSpPr>
          <p:nvPr>
            <p:ph type="sldImg"/>
          </p:nvPr>
        </p:nvSpPr>
        <p:spPr>
          <a:xfrm>
            <a:off x="1270000" y="1209675"/>
            <a:ext cx="4352925" cy="3263900"/>
          </a:xfrm>
          <a:prstGeom prst="rect">
            <a:avLst/>
          </a:prstGeom>
          <a:ln w="0">
            <a:noFill/>
          </a:ln>
        </p:spPr>
        <p:txBody>
          <a:bodyPr/>
          <a:lstStyle/>
          <a:p>
            <a:endParaRPr lang="en-GB"/>
          </a:p>
        </p:txBody>
      </p:sp>
      <p:sp>
        <p:nvSpPr>
          <p:cNvPr id="551" name="PlaceHolder 2">
            <a:extLst>
              <a:ext uri="{FF2B5EF4-FFF2-40B4-BE49-F238E27FC236}">
                <a16:creationId xmlns:a16="http://schemas.microsoft.com/office/drawing/2014/main" id="{55DC3CB3-3B4A-0A6E-D5E0-F978399A49D3}"/>
              </a:ext>
            </a:extLst>
          </p:cNvPr>
          <p:cNvSpPr>
            <a:spLocks noGrp="1"/>
          </p:cNvSpPr>
          <p:nvPr>
            <p:ph type="body"/>
          </p:nvPr>
        </p:nvSpPr>
        <p:spPr>
          <a:xfrm>
            <a:off x="688853" y="4654299"/>
            <a:ext cx="5511518" cy="3808279"/>
          </a:xfrm>
          <a:prstGeom prst="rect">
            <a:avLst/>
          </a:prstGeom>
          <a:noFill/>
          <a:ln w="0">
            <a:noFill/>
          </a:ln>
        </p:spPr>
        <p:txBody>
          <a:bodyPr lIns="85959" tIns="42980" rIns="85959" bIns="42980" anchor="t">
            <a:noAutofit/>
          </a:bodyPr>
          <a:lstStyle/>
          <a:p>
            <a:r>
              <a:rPr lang="en-GB" sz="1900" spc="-1" dirty="0">
                <a:latin typeface="Arial"/>
              </a:rPr>
              <a:t>Cherry pick a couple of stats to speak about ….. In particular ….. NUMBER OF JOBS ….. AND ….. DISTANCES COVERED</a:t>
            </a:r>
          </a:p>
          <a:p>
            <a:endParaRPr lang="en-GB" sz="1900" spc="-1" dirty="0">
              <a:latin typeface="Arial"/>
            </a:endParaRPr>
          </a:p>
        </p:txBody>
      </p:sp>
      <p:sp>
        <p:nvSpPr>
          <p:cNvPr id="552" name="PlaceHolder 3">
            <a:extLst>
              <a:ext uri="{FF2B5EF4-FFF2-40B4-BE49-F238E27FC236}">
                <a16:creationId xmlns:a16="http://schemas.microsoft.com/office/drawing/2014/main" id="{56D84B64-75C8-0234-7A6B-3829B4C61275}"/>
              </a:ext>
            </a:extLst>
          </p:cNvPr>
          <p:cNvSpPr>
            <a:spLocks noGrp="1"/>
          </p:cNvSpPr>
          <p:nvPr>
            <p:ph type="dt"/>
          </p:nvPr>
        </p:nvSpPr>
        <p:spPr>
          <a:xfrm>
            <a:off x="3902683" y="0"/>
            <a:ext cx="2985144" cy="484752"/>
          </a:xfrm>
          <a:prstGeom prst="rect">
            <a:avLst/>
          </a:prstGeom>
          <a:noFill/>
          <a:ln w="0">
            <a:noFill/>
          </a:ln>
        </p:spPr>
        <p:txBody>
          <a:bodyPr numCol="1" spcCol="0" anchor="t">
            <a:noAutofit/>
          </a:bodyPr>
          <a:lstStyle/>
          <a:p>
            <a:pPr algn="r">
              <a:lnSpc>
                <a:spcPct val="100000"/>
              </a:lnSpc>
            </a:pPr>
            <a:fld id="{94261CB5-D697-4872-AF75-4478B457BE33}" type="datetime1">
              <a:rPr lang="en-GB" sz="1300" spc="-1">
                <a:solidFill>
                  <a:srgbClr val="000000"/>
                </a:solidFill>
                <a:latin typeface="Arial"/>
                <a:ea typeface="SimSun"/>
              </a:rPr>
              <a:t>29/04/2026</a:t>
            </a:fld>
            <a:endParaRPr lang="en-GB" sz="1300" spc="-1">
              <a:latin typeface="Times New Roman"/>
            </a:endParaRPr>
          </a:p>
        </p:txBody>
      </p:sp>
      <p:sp>
        <p:nvSpPr>
          <p:cNvPr id="553" name="PlaceHolder 4">
            <a:extLst>
              <a:ext uri="{FF2B5EF4-FFF2-40B4-BE49-F238E27FC236}">
                <a16:creationId xmlns:a16="http://schemas.microsoft.com/office/drawing/2014/main" id="{90AAE14B-EF9E-D555-2F8B-B50007B07562}"/>
              </a:ext>
            </a:extLst>
          </p:cNvPr>
          <p:cNvSpPr>
            <a:spLocks noGrp="1"/>
          </p:cNvSpPr>
          <p:nvPr>
            <p:ph type="sldNum"/>
          </p:nvPr>
        </p:nvSpPr>
        <p:spPr>
          <a:xfrm>
            <a:off x="3902683" y="9185794"/>
            <a:ext cx="2985144" cy="484752"/>
          </a:xfrm>
          <a:prstGeom prst="rect">
            <a:avLst/>
          </a:prstGeom>
          <a:noFill/>
          <a:ln w="0">
            <a:noFill/>
          </a:ln>
        </p:spPr>
        <p:txBody>
          <a:bodyPr numCol="1" spcCol="0" anchor="b">
            <a:noAutofit/>
          </a:bodyPr>
          <a:lstStyle/>
          <a:p>
            <a:pPr algn="r">
              <a:lnSpc>
                <a:spcPct val="100000"/>
              </a:lnSpc>
            </a:pPr>
            <a:fld id="{C440EA58-2E5A-42AA-AAFD-5B9F90936725}" type="slidenum">
              <a:rPr lang="en-US" sz="1300" spc="-1">
                <a:solidFill>
                  <a:srgbClr val="000000"/>
                </a:solidFill>
                <a:latin typeface="Arial"/>
                <a:ea typeface="SimSun"/>
              </a:rPr>
              <a:t>21</a:t>
            </a:fld>
            <a:endParaRPr lang="en-GB" sz="1300" spc="-1">
              <a:latin typeface="Times New Roman"/>
            </a:endParaRPr>
          </a:p>
        </p:txBody>
      </p:sp>
    </p:spTree>
    <p:extLst>
      <p:ext uri="{BB962C8B-B14F-4D97-AF65-F5344CB8AC3E}">
        <p14:creationId xmlns:p14="http://schemas.microsoft.com/office/powerpoint/2010/main" val="3763746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PlaceHolder 1"/>
          <p:cNvSpPr>
            <a:spLocks noGrp="1" noRot="1" noChangeAspect="1"/>
          </p:cNvSpPr>
          <p:nvPr>
            <p:ph type="sldImg"/>
          </p:nvPr>
        </p:nvSpPr>
        <p:spPr>
          <a:xfrm>
            <a:off x="1270000" y="1209675"/>
            <a:ext cx="4352925" cy="3263900"/>
          </a:xfrm>
          <a:prstGeom prst="rect">
            <a:avLst/>
          </a:prstGeom>
          <a:ln w="0">
            <a:noFill/>
          </a:ln>
        </p:spPr>
        <p:txBody>
          <a:bodyPr/>
          <a:lstStyle/>
          <a:p>
            <a:endParaRPr lang="en-GB"/>
          </a:p>
        </p:txBody>
      </p:sp>
      <p:sp>
        <p:nvSpPr>
          <p:cNvPr id="551" name="PlaceHolder 2"/>
          <p:cNvSpPr>
            <a:spLocks noGrp="1"/>
          </p:cNvSpPr>
          <p:nvPr>
            <p:ph type="body"/>
          </p:nvPr>
        </p:nvSpPr>
        <p:spPr>
          <a:xfrm>
            <a:off x="688853" y="4654299"/>
            <a:ext cx="5511518" cy="3808279"/>
          </a:xfrm>
          <a:prstGeom prst="rect">
            <a:avLst/>
          </a:prstGeom>
          <a:noFill/>
          <a:ln w="0">
            <a:noFill/>
          </a:ln>
        </p:spPr>
        <p:txBody>
          <a:bodyPr lIns="85959" tIns="42980" rIns="85959" bIns="42980" anchor="t">
            <a:noAutofit/>
          </a:bodyPr>
          <a:lstStyle/>
          <a:p>
            <a:r>
              <a:rPr lang="en-GB" sz="1900" spc="-1" dirty="0">
                <a:latin typeface="Arial"/>
              </a:rPr>
              <a:t>More information found on our website</a:t>
            </a:r>
          </a:p>
          <a:p>
            <a:endParaRPr lang="en-GB" sz="1900" spc="-1" dirty="0">
              <a:latin typeface="Arial"/>
            </a:endParaRPr>
          </a:p>
          <a:p>
            <a:r>
              <a:rPr lang="en-GB" sz="1900" spc="-1" dirty="0">
                <a:latin typeface="Arial"/>
              </a:rPr>
              <a:t>Mention how to volunteer / request a speaker </a:t>
            </a:r>
          </a:p>
        </p:txBody>
      </p:sp>
      <p:sp>
        <p:nvSpPr>
          <p:cNvPr id="552" name="PlaceHolder 3"/>
          <p:cNvSpPr>
            <a:spLocks noGrp="1"/>
          </p:cNvSpPr>
          <p:nvPr>
            <p:ph type="dt"/>
          </p:nvPr>
        </p:nvSpPr>
        <p:spPr>
          <a:xfrm>
            <a:off x="3902683" y="0"/>
            <a:ext cx="2985144" cy="484752"/>
          </a:xfrm>
          <a:prstGeom prst="rect">
            <a:avLst/>
          </a:prstGeom>
          <a:noFill/>
          <a:ln w="0">
            <a:noFill/>
          </a:ln>
        </p:spPr>
        <p:txBody>
          <a:bodyPr numCol="1" spcCol="0" anchor="t">
            <a:noAutofit/>
          </a:bodyPr>
          <a:lstStyle/>
          <a:p>
            <a:pPr algn="r">
              <a:lnSpc>
                <a:spcPct val="100000"/>
              </a:lnSpc>
            </a:pPr>
            <a:fld id="{94261CB5-D697-4872-AF75-4478B457BE33}" type="datetime1">
              <a:rPr lang="en-GB" sz="1300" spc="-1">
                <a:solidFill>
                  <a:srgbClr val="000000"/>
                </a:solidFill>
                <a:latin typeface="Arial"/>
                <a:ea typeface="SimSun"/>
              </a:rPr>
              <a:t>29/04/2026</a:t>
            </a:fld>
            <a:endParaRPr lang="en-GB" sz="1300" spc="-1">
              <a:latin typeface="Times New Roman"/>
            </a:endParaRPr>
          </a:p>
        </p:txBody>
      </p:sp>
      <p:sp>
        <p:nvSpPr>
          <p:cNvPr id="553" name="PlaceHolder 4"/>
          <p:cNvSpPr>
            <a:spLocks noGrp="1"/>
          </p:cNvSpPr>
          <p:nvPr>
            <p:ph type="sldNum"/>
          </p:nvPr>
        </p:nvSpPr>
        <p:spPr>
          <a:xfrm>
            <a:off x="3902683" y="9185794"/>
            <a:ext cx="2985144" cy="484752"/>
          </a:xfrm>
          <a:prstGeom prst="rect">
            <a:avLst/>
          </a:prstGeom>
          <a:noFill/>
          <a:ln w="0">
            <a:noFill/>
          </a:ln>
        </p:spPr>
        <p:txBody>
          <a:bodyPr numCol="1" spcCol="0" anchor="b">
            <a:noAutofit/>
          </a:bodyPr>
          <a:lstStyle/>
          <a:p>
            <a:pPr algn="r">
              <a:lnSpc>
                <a:spcPct val="100000"/>
              </a:lnSpc>
            </a:pPr>
            <a:fld id="{C440EA58-2E5A-42AA-AAFD-5B9F90936725}" type="slidenum">
              <a:rPr lang="en-US" sz="1300" spc="-1">
                <a:solidFill>
                  <a:srgbClr val="000000"/>
                </a:solidFill>
                <a:latin typeface="Arial"/>
                <a:ea typeface="SimSun"/>
              </a:rPr>
              <a:t>22</a:t>
            </a:fld>
            <a:endParaRPr lang="en-GB" sz="1300" spc="-1">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B5DC2-A3A3-7187-A20B-4D9EAB56945B}"/>
            </a:ext>
          </a:extLst>
        </p:cNvPr>
        <p:cNvGrpSpPr/>
        <p:nvPr/>
      </p:nvGrpSpPr>
      <p:grpSpPr>
        <a:xfrm>
          <a:off x="0" y="0"/>
          <a:ext cx="0" cy="0"/>
          <a:chOff x="0" y="0"/>
          <a:chExt cx="0" cy="0"/>
        </a:xfrm>
      </p:grpSpPr>
      <p:sp>
        <p:nvSpPr>
          <p:cNvPr id="550" name="PlaceHolder 1">
            <a:extLst>
              <a:ext uri="{FF2B5EF4-FFF2-40B4-BE49-F238E27FC236}">
                <a16:creationId xmlns:a16="http://schemas.microsoft.com/office/drawing/2014/main" id="{CC3754A2-EB9E-0913-90FE-32F348021CF1}"/>
              </a:ext>
            </a:extLst>
          </p:cNvPr>
          <p:cNvSpPr>
            <a:spLocks noGrp="1" noRot="1" noChangeAspect="1"/>
          </p:cNvSpPr>
          <p:nvPr>
            <p:ph type="sldImg"/>
          </p:nvPr>
        </p:nvSpPr>
        <p:spPr>
          <a:xfrm>
            <a:off x="1270000" y="1209675"/>
            <a:ext cx="4352925" cy="3263900"/>
          </a:xfrm>
          <a:prstGeom prst="rect">
            <a:avLst/>
          </a:prstGeom>
          <a:ln w="0">
            <a:noFill/>
          </a:ln>
        </p:spPr>
        <p:txBody>
          <a:bodyPr/>
          <a:lstStyle/>
          <a:p>
            <a:endParaRPr lang="en-GB"/>
          </a:p>
        </p:txBody>
      </p:sp>
      <p:sp>
        <p:nvSpPr>
          <p:cNvPr id="551" name="PlaceHolder 2">
            <a:extLst>
              <a:ext uri="{FF2B5EF4-FFF2-40B4-BE49-F238E27FC236}">
                <a16:creationId xmlns:a16="http://schemas.microsoft.com/office/drawing/2014/main" id="{8AD07780-E704-93E3-F809-57C104C29AAA}"/>
              </a:ext>
            </a:extLst>
          </p:cNvPr>
          <p:cNvSpPr>
            <a:spLocks noGrp="1"/>
          </p:cNvSpPr>
          <p:nvPr>
            <p:ph type="body"/>
          </p:nvPr>
        </p:nvSpPr>
        <p:spPr>
          <a:xfrm>
            <a:off x="688853" y="4654299"/>
            <a:ext cx="5511518" cy="3808279"/>
          </a:xfrm>
          <a:prstGeom prst="rect">
            <a:avLst/>
          </a:prstGeom>
          <a:noFill/>
          <a:ln w="0">
            <a:noFill/>
          </a:ln>
        </p:spPr>
        <p:txBody>
          <a:bodyPr lIns="85959" tIns="42980" rIns="85959" bIns="42980" anchor="t">
            <a:noAutofit/>
          </a:bodyPr>
          <a:lstStyle/>
          <a:p>
            <a:endParaRPr lang="en-GB" sz="1900" spc="-1" dirty="0">
              <a:latin typeface="Arial"/>
            </a:endParaRPr>
          </a:p>
          <a:p>
            <a:r>
              <a:rPr lang="en-GB" sz="1900" spc="-1" dirty="0">
                <a:latin typeface="Arial"/>
              </a:rPr>
              <a:t>I’ve said repeatedly throughout this presentation that we work for the NHS ……… but we don’t really ….. We work for you!   Those 13,891 jobs completed in 2025??  There were 13,891 people on the receiving end, and affected by, those jobs.</a:t>
            </a:r>
          </a:p>
          <a:p>
            <a:endParaRPr lang="en-GB" sz="1900" spc="-1" dirty="0">
              <a:latin typeface="Arial"/>
            </a:endParaRPr>
          </a:p>
          <a:p>
            <a:r>
              <a:rPr lang="en-GB" sz="1900" spc="-1" dirty="0">
                <a:latin typeface="Arial"/>
              </a:rPr>
              <a:t>Some of those jobs would have been relatively routine, delivering medication or medical notes from a hospital to a care home for example.</a:t>
            </a:r>
          </a:p>
          <a:p>
            <a:endParaRPr lang="en-GB" sz="1900" spc="-1" dirty="0">
              <a:latin typeface="Arial"/>
            </a:endParaRPr>
          </a:p>
          <a:p>
            <a:r>
              <a:rPr lang="en-GB" sz="1900" spc="-1" dirty="0">
                <a:latin typeface="Arial"/>
              </a:rPr>
              <a:t>Some of those jobs would have been more important, delivering blood to the Air Ambulance or taking an urgent covid sample to a path lab for testing.</a:t>
            </a:r>
          </a:p>
          <a:p>
            <a:endParaRPr lang="en-GB" sz="1900" spc="-1" dirty="0">
              <a:latin typeface="Arial"/>
            </a:endParaRPr>
          </a:p>
          <a:p>
            <a:r>
              <a:rPr lang="en-GB" sz="1900" spc="-1" dirty="0">
                <a:latin typeface="Arial"/>
              </a:rPr>
              <a:t>Some of those jobs would have been potentially life saving; Two that spring to mind for me ……… The First was a spinal fluid sample from a young child with suspected meningitis that went from Sunderland to the Path Lab at the Freeman at 5 </a:t>
            </a:r>
            <a:r>
              <a:rPr lang="en-GB" sz="1900" spc="-1" dirty="0" err="1">
                <a:latin typeface="Arial"/>
              </a:rPr>
              <a:t>O’Clock</a:t>
            </a:r>
            <a:r>
              <a:rPr lang="en-GB" sz="1900" spc="-1" dirty="0">
                <a:latin typeface="Arial"/>
              </a:rPr>
              <a:t> in the morning  …..  The Second was the seven boxes of blood delivered to The Queen Elizabeth in Gateshead for a patient who we were told was on the operating table with a torn Aorta.</a:t>
            </a:r>
          </a:p>
          <a:p>
            <a:endParaRPr lang="en-GB" sz="1900" spc="-1" dirty="0">
              <a:latin typeface="Arial"/>
            </a:endParaRPr>
          </a:p>
          <a:p>
            <a:r>
              <a:rPr lang="en-GB" sz="1900" spc="-1" dirty="0">
                <a:latin typeface="Arial"/>
              </a:rPr>
              <a:t>Real people's lives positively affected every day by the work we do ….. and that’s very rewarding.</a:t>
            </a:r>
          </a:p>
          <a:p>
            <a:endParaRPr lang="en-GB" sz="1900" spc="-1" dirty="0">
              <a:latin typeface="Arial"/>
            </a:endParaRPr>
          </a:p>
        </p:txBody>
      </p:sp>
      <p:sp>
        <p:nvSpPr>
          <p:cNvPr id="552" name="PlaceHolder 3">
            <a:extLst>
              <a:ext uri="{FF2B5EF4-FFF2-40B4-BE49-F238E27FC236}">
                <a16:creationId xmlns:a16="http://schemas.microsoft.com/office/drawing/2014/main" id="{E362DD42-3C15-63D8-132D-62C6281533AC}"/>
              </a:ext>
            </a:extLst>
          </p:cNvPr>
          <p:cNvSpPr>
            <a:spLocks noGrp="1"/>
          </p:cNvSpPr>
          <p:nvPr>
            <p:ph type="dt"/>
          </p:nvPr>
        </p:nvSpPr>
        <p:spPr>
          <a:xfrm>
            <a:off x="3902683" y="0"/>
            <a:ext cx="2985144" cy="484752"/>
          </a:xfrm>
          <a:prstGeom prst="rect">
            <a:avLst/>
          </a:prstGeom>
          <a:noFill/>
          <a:ln w="0">
            <a:noFill/>
          </a:ln>
        </p:spPr>
        <p:txBody>
          <a:bodyPr numCol="1" spcCol="0" anchor="t">
            <a:noAutofit/>
          </a:bodyPr>
          <a:lstStyle/>
          <a:p>
            <a:pPr algn="r">
              <a:lnSpc>
                <a:spcPct val="100000"/>
              </a:lnSpc>
            </a:pPr>
            <a:fld id="{94261CB5-D697-4872-AF75-4478B457BE33}" type="datetime1">
              <a:rPr lang="en-GB" sz="1300" spc="-1">
                <a:solidFill>
                  <a:srgbClr val="000000"/>
                </a:solidFill>
                <a:latin typeface="Arial"/>
                <a:ea typeface="SimSun"/>
              </a:rPr>
              <a:t>29/04/2026</a:t>
            </a:fld>
            <a:endParaRPr lang="en-GB" sz="1300" spc="-1">
              <a:latin typeface="Times New Roman"/>
            </a:endParaRPr>
          </a:p>
        </p:txBody>
      </p:sp>
      <p:sp>
        <p:nvSpPr>
          <p:cNvPr id="553" name="PlaceHolder 4">
            <a:extLst>
              <a:ext uri="{FF2B5EF4-FFF2-40B4-BE49-F238E27FC236}">
                <a16:creationId xmlns:a16="http://schemas.microsoft.com/office/drawing/2014/main" id="{7CA1E73D-016A-FD65-F0FA-DCFE754CC4A8}"/>
              </a:ext>
            </a:extLst>
          </p:cNvPr>
          <p:cNvSpPr>
            <a:spLocks noGrp="1"/>
          </p:cNvSpPr>
          <p:nvPr>
            <p:ph type="sldNum"/>
          </p:nvPr>
        </p:nvSpPr>
        <p:spPr>
          <a:xfrm>
            <a:off x="3902683" y="9185794"/>
            <a:ext cx="2985144" cy="484752"/>
          </a:xfrm>
          <a:prstGeom prst="rect">
            <a:avLst/>
          </a:prstGeom>
          <a:noFill/>
          <a:ln w="0">
            <a:noFill/>
          </a:ln>
        </p:spPr>
        <p:txBody>
          <a:bodyPr numCol="1" spcCol="0" anchor="b">
            <a:noAutofit/>
          </a:bodyPr>
          <a:lstStyle/>
          <a:p>
            <a:pPr algn="r">
              <a:lnSpc>
                <a:spcPct val="100000"/>
              </a:lnSpc>
            </a:pPr>
            <a:fld id="{C440EA58-2E5A-42AA-AAFD-5B9F90936725}" type="slidenum">
              <a:rPr lang="en-US" sz="1300" spc="-1">
                <a:solidFill>
                  <a:srgbClr val="000000"/>
                </a:solidFill>
                <a:latin typeface="Arial"/>
                <a:ea typeface="SimSun"/>
              </a:rPr>
              <a:t>23</a:t>
            </a:fld>
            <a:endParaRPr lang="en-GB" sz="1300" spc="-1">
              <a:latin typeface="Times New Roman"/>
            </a:endParaRPr>
          </a:p>
        </p:txBody>
      </p:sp>
    </p:spTree>
    <p:extLst>
      <p:ext uri="{BB962C8B-B14F-4D97-AF65-F5344CB8AC3E}">
        <p14:creationId xmlns:p14="http://schemas.microsoft.com/office/powerpoint/2010/main" val="4081789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48759-B858-0918-9B41-E2A94CFF529E}"/>
            </a:ext>
          </a:extLst>
        </p:cNvPr>
        <p:cNvGrpSpPr/>
        <p:nvPr/>
      </p:nvGrpSpPr>
      <p:grpSpPr>
        <a:xfrm>
          <a:off x="0" y="0"/>
          <a:ext cx="0" cy="0"/>
          <a:chOff x="0" y="0"/>
          <a:chExt cx="0" cy="0"/>
        </a:xfrm>
      </p:grpSpPr>
      <p:sp>
        <p:nvSpPr>
          <p:cNvPr id="450" name="PlaceHolder 1">
            <a:extLst>
              <a:ext uri="{FF2B5EF4-FFF2-40B4-BE49-F238E27FC236}">
                <a16:creationId xmlns:a16="http://schemas.microsoft.com/office/drawing/2014/main" id="{6A8926C4-8AC0-8D45-8F59-66716F18CCAB}"/>
              </a:ext>
            </a:extLst>
          </p:cNvPr>
          <p:cNvSpPr>
            <a:spLocks noGrp="1" noRot="1" noChangeAspect="1"/>
          </p:cNvSpPr>
          <p:nvPr>
            <p:ph type="sldImg"/>
          </p:nvPr>
        </p:nvSpPr>
        <p:spPr>
          <a:xfrm>
            <a:off x="1270000" y="1209675"/>
            <a:ext cx="4352925" cy="3263900"/>
          </a:xfrm>
          <a:prstGeom prst="rect">
            <a:avLst/>
          </a:prstGeom>
          <a:ln w="0">
            <a:noFill/>
          </a:ln>
        </p:spPr>
        <p:txBody>
          <a:bodyPr/>
          <a:lstStyle/>
          <a:p>
            <a:endParaRPr lang="en-GB"/>
          </a:p>
        </p:txBody>
      </p:sp>
      <p:sp>
        <p:nvSpPr>
          <p:cNvPr id="451" name="PlaceHolder 2">
            <a:extLst>
              <a:ext uri="{FF2B5EF4-FFF2-40B4-BE49-F238E27FC236}">
                <a16:creationId xmlns:a16="http://schemas.microsoft.com/office/drawing/2014/main" id="{817724CC-EF00-E2A7-F770-87DD873AE0FB}"/>
              </a:ext>
            </a:extLst>
          </p:cNvPr>
          <p:cNvSpPr>
            <a:spLocks noGrp="1"/>
          </p:cNvSpPr>
          <p:nvPr>
            <p:ph type="body"/>
          </p:nvPr>
        </p:nvSpPr>
        <p:spPr>
          <a:xfrm>
            <a:off x="688853" y="4654299"/>
            <a:ext cx="5511518" cy="3808279"/>
          </a:xfrm>
          <a:prstGeom prst="rect">
            <a:avLst/>
          </a:prstGeom>
          <a:noFill/>
          <a:ln w="0">
            <a:noFill/>
          </a:ln>
        </p:spPr>
        <p:txBody>
          <a:bodyPr lIns="85959" tIns="42980" rIns="85959" bIns="42980" anchor="t">
            <a:noAutofit/>
          </a:bodyPr>
          <a:lstStyle/>
          <a:p>
            <a:pPr marL="163666" indent="-163666">
              <a:buClr>
                <a:srgbClr val="000000"/>
              </a:buClr>
              <a:buFont typeface="Arial"/>
              <a:buChar char="•"/>
            </a:pPr>
            <a:r>
              <a:rPr lang="en-GB" sz="1900" spc="-1" dirty="0">
                <a:latin typeface="Arial"/>
              </a:rPr>
              <a:t>AND FINALLY !!</a:t>
            </a:r>
          </a:p>
          <a:p>
            <a:pPr marL="163666" indent="-163666">
              <a:buClr>
                <a:srgbClr val="000000"/>
              </a:buClr>
              <a:buFont typeface="Arial"/>
              <a:buChar char="•"/>
            </a:pPr>
            <a:endParaRPr lang="en-GB" sz="1900" spc="-1" dirty="0">
              <a:latin typeface="Arial"/>
            </a:endParaRPr>
          </a:p>
          <a:p>
            <a:pPr marL="163666" indent="-163666">
              <a:buClr>
                <a:srgbClr val="000000"/>
              </a:buClr>
              <a:buFont typeface="Arial"/>
              <a:buChar char="•"/>
            </a:pPr>
            <a:r>
              <a:rPr lang="en-GB" sz="1900" spc="-1" dirty="0">
                <a:latin typeface="Arial"/>
              </a:rPr>
              <a:t>Can I have a show of hands ………….. How many of you have been on the back of one of our bikes ?</a:t>
            </a:r>
          </a:p>
          <a:p>
            <a:pPr>
              <a:buClr>
                <a:srgbClr val="000000"/>
              </a:buClr>
            </a:pPr>
            <a:endParaRPr lang="en-GB" sz="1900" spc="-1" dirty="0">
              <a:latin typeface="Arial"/>
            </a:endParaRPr>
          </a:p>
          <a:p>
            <a:pPr marL="163666" indent="-163666">
              <a:buClr>
                <a:srgbClr val="000000"/>
              </a:buClr>
              <a:buFont typeface="Arial"/>
              <a:buChar char="•"/>
            </a:pPr>
            <a:r>
              <a:rPr lang="en-GB" sz="1900" b="1" spc="-1" dirty="0">
                <a:latin typeface="Arial"/>
              </a:rPr>
              <a:t>Let me challenge that </a:t>
            </a:r>
            <a:r>
              <a:rPr lang="en-GB" sz="1900" spc="-1" dirty="0">
                <a:latin typeface="Arial"/>
              </a:rPr>
              <a:t>….. If you’ve ever given blood, if you’ve ever had a blood transfusion, if you’ve ever had a sample taken, if you’ve ever had urgent notes delivered to your doctor or hospital, if you’ve ever donated breast milk, if any of your elderly relatives have been in a care home and needed medical notes, or medication or equipment from the hospital ….. and that’s happened after 7 O'clock at night or at the weekend, or on a bank holiday, you probably have been on the back of a blood bike (even if only in liquid form!)</a:t>
            </a:r>
          </a:p>
        </p:txBody>
      </p:sp>
      <p:sp>
        <p:nvSpPr>
          <p:cNvPr id="452" name="PlaceHolder 3">
            <a:extLst>
              <a:ext uri="{FF2B5EF4-FFF2-40B4-BE49-F238E27FC236}">
                <a16:creationId xmlns:a16="http://schemas.microsoft.com/office/drawing/2014/main" id="{B0719660-4789-BE07-CC93-8E5A6314A52A}"/>
              </a:ext>
            </a:extLst>
          </p:cNvPr>
          <p:cNvSpPr>
            <a:spLocks noGrp="1"/>
          </p:cNvSpPr>
          <p:nvPr>
            <p:ph type="dt"/>
          </p:nvPr>
        </p:nvSpPr>
        <p:spPr>
          <a:xfrm>
            <a:off x="3902683" y="0"/>
            <a:ext cx="2985144" cy="484752"/>
          </a:xfrm>
          <a:prstGeom prst="rect">
            <a:avLst/>
          </a:prstGeom>
          <a:noFill/>
          <a:ln w="0">
            <a:noFill/>
          </a:ln>
        </p:spPr>
        <p:txBody>
          <a:bodyPr numCol="1" spcCol="0" anchor="t">
            <a:noAutofit/>
          </a:bodyPr>
          <a:lstStyle/>
          <a:p>
            <a:pPr algn="r">
              <a:lnSpc>
                <a:spcPct val="100000"/>
              </a:lnSpc>
            </a:pPr>
            <a:fld id="{19337757-E021-48D6-85DE-E435AE663061}" type="datetime1">
              <a:rPr lang="en-GB" sz="1300" spc="-1">
                <a:solidFill>
                  <a:srgbClr val="000000"/>
                </a:solidFill>
                <a:latin typeface="Arial"/>
                <a:ea typeface="SimSun"/>
              </a:rPr>
              <a:t>29/04/2026</a:t>
            </a:fld>
            <a:endParaRPr lang="en-GB" sz="1300" spc="-1">
              <a:latin typeface="Times New Roman"/>
            </a:endParaRPr>
          </a:p>
        </p:txBody>
      </p:sp>
      <p:sp>
        <p:nvSpPr>
          <p:cNvPr id="453" name="PlaceHolder 4">
            <a:extLst>
              <a:ext uri="{FF2B5EF4-FFF2-40B4-BE49-F238E27FC236}">
                <a16:creationId xmlns:a16="http://schemas.microsoft.com/office/drawing/2014/main" id="{DC28E3E9-8FC9-96C5-3620-511F7F443D52}"/>
              </a:ext>
            </a:extLst>
          </p:cNvPr>
          <p:cNvSpPr>
            <a:spLocks noGrp="1"/>
          </p:cNvSpPr>
          <p:nvPr>
            <p:ph type="sldNum"/>
          </p:nvPr>
        </p:nvSpPr>
        <p:spPr>
          <a:xfrm>
            <a:off x="3902683" y="9185794"/>
            <a:ext cx="2985144" cy="484752"/>
          </a:xfrm>
          <a:prstGeom prst="rect">
            <a:avLst/>
          </a:prstGeom>
          <a:noFill/>
          <a:ln w="0">
            <a:noFill/>
          </a:ln>
        </p:spPr>
        <p:txBody>
          <a:bodyPr numCol="1" spcCol="0" anchor="b">
            <a:noAutofit/>
          </a:bodyPr>
          <a:lstStyle/>
          <a:p>
            <a:pPr algn="r">
              <a:lnSpc>
                <a:spcPct val="100000"/>
              </a:lnSpc>
            </a:pPr>
            <a:fld id="{857CC0F7-B201-407E-B8B2-E45BEF6EEABF}" type="slidenum">
              <a:rPr lang="en-US" sz="1300" spc="-1">
                <a:solidFill>
                  <a:srgbClr val="000000"/>
                </a:solidFill>
                <a:latin typeface="Arial"/>
                <a:ea typeface="SimSun"/>
              </a:rPr>
              <a:t>24</a:t>
            </a:fld>
            <a:endParaRPr lang="en-GB" sz="1300" spc="-1">
              <a:latin typeface="Times New Roman"/>
            </a:endParaRPr>
          </a:p>
        </p:txBody>
      </p:sp>
    </p:spTree>
    <p:extLst>
      <p:ext uri="{BB962C8B-B14F-4D97-AF65-F5344CB8AC3E}">
        <p14:creationId xmlns:p14="http://schemas.microsoft.com/office/powerpoint/2010/main" val="663100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3670E8E-84ED-F4CB-8876-856881C4F4F4}"/>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53251" name="Notes Placeholder 2">
            <a:extLst>
              <a:ext uri="{FF2B5EF4-FFF2-40B4-BE49-F238E27FC236}">
                <a16:creationId xmlns:a16="http://schemas.microsoft.com/office/drawing/2014/main" id="{C8A48577-C76A-12C6-AC23-882DA0FE584F}"/>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Thank you for listening ….. and more importantly thank you for your support ….. </a:t>
            </a:r>
            <a:r>
              <a:rPr lang="en-GB" altLang="en-US"/>
              <a:t>WE REALLY CAN’T DO IT WITHOUT YOU.</a:t>
            </a:r>
            <a:endParaRPr lang="en-GB" altLang="en-US" dirty="0"/>
          </a:p>
        </p:txBody>
      </p:sp>
      <p:sp>
        <p:nvSpPr>
          <p:cNvPr id="53252" name="Date Placeholder 3">
            <a:extLst>
              <a:ext uri="{FF2B5EF4-FFF2-40B4-BE49-F238E27FC236}">
                <a16:creationId xmlns:a16="http://schemas.microsoft.com/office/drawing/2014/main" id="{33CA6980-A0A6-678D-B490-91CD0C1C3FE3}"/>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6F405202-9435-465B-8082-ED9A3E34FBB1}" type="datetime1">
              <a:rPr lang="zh-CN" altLang="en-US" smtClean="0"/>
              <a:pPr/>
              <a:t>2026/4/29</a:t>
            </a:fld>
            <a:endParaRPr lang="en-US" altLang="zh-CN" sz="1100"/>
          </a:p>
        </p:txBody>
      </p:sp>
      <p:sp>
        <p:nvSpPr>
          <p:cNvPr id="53253" name="Slide Number Placeholder 4">
            <a:extLst>
              <a:ext uri="{FF2B5EF4-FFF2-40B4-BE49-F238E27FC236}">
                <a16:creationId xmlns:a16="http://schemas.microsoft.com/office/drawing/2014/main" id="{07B2C70B-48A4-D7E9-7810-DC2084D664C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519453AB-33DC-4AFF-8BA5-5988ADCC6808}" type="slidenum">
              <a:rPr lang="en-US" altLang="zh-CN" smtClean="0"/>
              <a:pPr/>
              <a:t>25</a:t>
            </a:fld>
            <a:endParaRPr lang="en-US" altLang="zh-CN" sz="11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3B749-FCB2-4154-A5DA-D5E4F1D8D2FB}"/>
            </a:ext>
          </a:extLst>
        </p:cNvPr>
        <p:cNvGrpSpPr/>
        <p:nvPr/>
      </p:nvGrpSpPr>
      <p:grpSpPr>
        <a:xfrm>
          <a:off x="0" y="0"/>
          <a:ext cx="0" cy="0"/>
          <a:chOff x="0" y="0"/>
          <a:chExt cx="0" cy="0"/>
        </a:xfrm>
      </p:grpSpPr>
      <p:sp>
        <p:nvSpPr>
          <p:cNvPr id="454" name="PlaceHolder 1">
            <a:extLst>
              <a:ext uri="{FF2B5EF4-FFF2-40B4-BE49-F238E27FC236}">
                <a16:creationId xmlns:a16="http://schemas.microsoft.com/office/drawing/2014/main" id="{8A2B071B-73EC-C9F3-10B0-B9CDC185BE17}"/>
              </a:ext>
            </a:extLst>
          </p:cNvPr>
          <p:cNvSpPr>
            <a:spLocks noGrp="1" noRot="1" noChangeAspect="1"/>
          </p:cNvSpPr>
          <p:nvPr>
            <p:ph type="sldImg"/>
          </p:nvPr>
        </p:nvSpPr>
        <p:spPr>
          <a:xfrm>
            <a:off x="1270000" y="1209675"/>
            <a:ext cx="4352925" cy="3263900"/>
          </a:xfrm>
          <a:prstGeom prst="rect">
            <a:avLst/>
          </a:prstGeom>
          <a:ln w="0">
            <a:noFill/>
          </a:ln>
        </p:spPr>
        <p:txBody>
          <a:bodyPr/>
          <a:lstStyle/>
          <a:p>
            <a:endParaRPr lang="en-GB"/>
          </a:p>
        </p:txBody>
      </p:sp>
      <p:sp>
        <p:nvSpPr>
          <p:cNvPr id="455" name="PlaceHolder 2">
            <a:extLst>
              <a:ext uri="{FF2B5EF4-FFF2-40B4-BE49-F238E27FC236}">
                <a16:creationId xmlns:a16="http://schemas.microsoft.com/office/drawing/2014/main" id="{B51B42C1-B79B-E4D6-C02A-0FD232871AF9}"/>
              </a:ext>
            </a:extLst>
          </p:cNvPr>
          <p:cNvSpPr>
            <a:spLocks noGrp="1"/>
          </p:cNvSpPr>
          <p:nvPr>
            <p:ph type="body"/>
          </p:nvPr>
        </p:nvSpPr>
        <p:spPr>
          <a:xfrm>
            <a:off x="681739" y="4735190"/>
            <a:ext cx="5675265" cy="3572537"/>
          </a:xfrm>
          <a:prstGeom prst="rect">
            <a:avLst/>
          </a:prstGeom>
          <a:noFill/>
          <a:ln w="0">
            <a:noFill/>
          </a:ln>
        </p:spPr>
        <p:txBody>
          <a:bodyPr lIns="85959" tIns="42980" rIns="85959" bIns="42980" anchor="t">
            <a:noAutofit/>
          </a:bodyPr>
          <a:lstStyle/>
          <a:p>
            <a:pPr>
              <a:buClr>
                <a:srgbClr val="000000"/>
              </a:buClr>
            </a:pPr>
            <a:r>
              <a:rPr lang="en-GB" spc="-1" dirty="0">
                <a:latin typeface="Arial"/>
              </a:rPr>
              <a:t>Let’s start with a scenario ………..</a:t>
            </a:r>
          </a:p>
        </p:txBody>
      </p:sp>
      <p:sp>
        <p:nvSpPr>
          <p:cNvPr id="456" name="PlaceHolder 3">
            <a:extLst>
              <a:ext uri="{FF2B5EF4-FFF2-40B4-BE49-F238E27FC236}">
                <a16:creationId xmlns:a16="http://schemas.microsoft.com/office/drawing/2014/main" id="{6FC5569D-B130-4F53-B2A6-8852AC966253}"/>
              </a:ext>
            </a:extLst>
          </p:cNvPr>
          <p:cNvSpPr>
            <a:spLocks noGrp="1"/>
          </p:cNvSpPr>
          <p:nvPr>
            <p:ph type="dt"/>
          </p:nvPr>
        </p:nvSpPr>
        <p:spPr>
          <a:xfrm>
            <a:off x="3902683" y="0"/>
            <a:ext cx="2985144" cy="484752"/>
          </a:xfrm>
          <a:prstGeom prst="rect">
            <a:avLst/>
          </a:prstGeom>
          <a:noFill/>
          <a:ln w="0">
            <a:noFill/>
          </a:ln>
        </p:spPr>
        <p:txBody>
          <a:bodyPr numCol="1" spcCol="0" anchor="t">
            <a:noAutofit/>
          </a:bodyPr>
          <a:lstStyle/>
          <a:p>
            <a:pPr algn="r">
              <a:lnSpc>
                <a:spcPct val="100000"/>
              </a:lnSpc>
            </a:pPr>
            <a:fld id="{5C748351-16D4-42B9-95C0-06FEB62208E2}" type="datetime1">
              <a:rPr lang="en-GB" sz="1300" spc="-1">
                <a:solidFill>
                  <a:srgbClr val="000000"/>
                </a:solidFill>
                <a:latin typeface="Arial"/>
                <a:ea typeface="SimSun"/>
              </a:rPr>
              <a:t>29/04/2026</a:t>
            </a:fld>
            <a:endParaRPr lang="en-GB" sz="1300" spc="-1">
              <a:latin typeface="Times New Roman"/>
            </a:endParaRPr>
          </a:p>
        </p:txBody>
      </p:sp>
      <p:sp>
        <p:nvSpPr>
          <p:cNvPr id="457" name="PlaceHolder 4">
            <a:extLst>
              <a:ext uri="{FF2B5EF4-FFF2-40B4-BE49-F238E27FC236}">
                <a16:creationId xmlns:a16="http://schemas.microsoft.com/office/drawing/2014/main" id="{E003B915-3941-22F0-B157-F71C5BF562F5}"/>
              </a:ext>
            </a:extLst>
          </p:cNvPr>
          <p:cNvSpPr>
            <a:spLocks noGrp="1"/>
          </p:cNvSpPr>
          <p:nvPr>
            <p:ph type="sldNum"/>
          </p:nvPr>
        </p:nvSpPr>
        <p:spPr>
          <a:xfrm>
            <a:off x="3902683" y="9185794"/>
            <a:ext cx="2985144" cy="484752"/>
          </a:xfrm>
          <a:prstGeom prst="rect">
            <a:avLst/>
          </a:prstGeom>
          <a:noFill/>
          <a:ln w="0">
            <a:noFill/>
          </a:ln>
        </p:spPr>
        <p:txBody>
          <a:bodyPr numCol="1" spcCol="0" anchor="b">
            <a:noAutofit/>
          </a:bodyPr>
          <a:lstStyle/>
          <a:p>
            <a:pPr algn="r">
              <a:lnSpc>
                <a:spcPct val="100000"/>
              </a:lnSpc>
            </a:pPr>
            <a:fld id="{C5703CB0-E900-4CF0-9F90-15FD3DD287B3}" type="slidenum">
              <a:rPr lang="en-US" sz="1300" spc="-1">
                <a:solidFill>
                  <a:srgbClr val="000000"/>
                </a:solidFill>
                <a:latin typeface="Arial"/>
                <a:ea typeface="SimSun"/>
              </a:rPr>
              <a:t>3</a:t>
            </a:fld>
            <a:endParaRPr lang="en-GB" sz="1300" spc="-1">
              <a:latin typeface="Times New Roman"/>
            </a:endParaRPr>
          </a:p>
        </p:txBody>
      </p:sp>
    </p:spTree>
    <p:extLst>
      <p:ext uri="{BB962C8B-B14F-4D97-AF65-F5344CB8AC3E}">
        <p14:creationId xmlns:p14="http://schemas.microsoft.com/office/powerpoint/2010/main" val="275069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FB2D-E599-AA93-335E-7F0404DCD6FF}"/>
            </a:ext>
          </a:extLst>
        </p:cNvPr>
        <p:cNvGrpSpPr/>
        <p:nvPr/>
      </p:nvGrpSpPr>
      <p:grpSpPr>
        <a:xfrm>
          <a:off x="0" y="0"/>
          <a:ext cx="0" cy="0"/>
          <a:chOff x="0" y="0"/>
          <a:chExt cx="0" cy="0"/>
        </a:xfrm>
      </p:grpSpPr>
      <p:sp>
        <p:nvSpPr>
          <p:cNvPr id="454" name="PlaceHolder 1">
            <a:extLst>
              <a:ext uri="{FF2B5EF4-FFF2-40B4-BE49-F238E27FC236}">
                <a16:creationId xmlns:a16="http://schemas.microsoft.com/office/drawing/2014/main" id="{419FEE33-CCE4-F445-5605-91381D188B6F}"/>
              </a:ext>
            </a:extLst>
          </p:cNvPr>
          <p:cNvSpPr>
            <a:spLocks noGrp="1" noRot="1" noChangeAspect="1"/>
          </p:cNvSpPr>
          <p:nvPr>
            <p:ph type="sldImg"/>
          </p:nvPr>
        </p:nvSpPr>
        <p:spPr>
          <a:xfrm>
            <a:off x="1270000" y="1209675"/>
            <a:ext cx="4352925" cy="3263900"/>
          </a:xfrm>
          <a:prstGeom prst="rect">
            <a:avLst/>
          </a:prstGeom>
          <a:ln w="0">
            <a:noFill/>
          </a:ln>
        </p:spPr>
        <p:txBody>
          <a:bodyPr/>
          <a:lstStyle/>
          <a:p>
            <a:endParaRPr lang="en-GB"/>
          </a:p>
        </p:txBody>
      </p:sp>
      <p:sp>
        <p:nvSpPr>
          <p:cNvPr id="455" name="PlaceHolder 2">
            <a:extLst>
              <a:ext uri="{FF2B5EF4-FFF2-40B4-BE49-F238E27FC236}">
                <a16:creationId xmlns:a16="http://schemas.microsoft.com/office/drawing/2014/main" id="{44FCC3C7-7A2A-DBE5-7A5D-9DF5F0FAA87B}"/>
              </a:ext>
            </a:extLst>
          </p:cNvPr>
          <p:cNvSpPr>
            <a:spLocks noGrp="1"/>
          </p:cNvSpPr>
          <p:nvPr>
            <p:ph type="body"/>
          </p:nvPr>
        </p:nvSpPr>
        <p:spPr>
          <a:xfrm>
            <a:off x="681739" y="4735190"/>
            <a:ext cx="5675265" cy="3572537"/>
          </a:xfrm>
          <a:prstGeom prst="rect">
            <a:avLst/>
          </a:prstGeom>
          <a:noFill/>
          <a:ln w="0">
            <a:noFill/>
          </a:ln>
        </p:spPr>
        <p:txBody>
          <a:bodyPr lIns="85959" tIns="42980" rIns="85959" bIns="42980" anchor="t">
            <a:noAutofit/>
          </a:bodyPr>
          <a:lstStyle/>
          <a:p>
            <a:pPr marL="163666" indent="-163666">
              <a:buClr>
                <a:srgbClr val="000000"/>
              </a:buClr>
              <a:buFont typeface="Arial"/>
              <a:buChar char="•"/>
            </a:pPr>
            <a:r>
              <a:rPr lang="en-GB" spc="-1" dirty="0">
                <a:latin typeface="Arial"/>
              </a:rPr>
              <a:t>WRONG !!!  But thank you anyway, our audiences never let us down.</a:t>
            </a:r>
          </a:p>
        </p:txBody>
      </p:sp>
      <p:sp>
        <p:nvSpPr>
          <p:cNvPr id="456" name="PlaceHolder 3">
            <a:extLst>
              <a:ext uri="{FF2B5EF4-FFF2-40B4-BE49-F238E27FC236}">
                <a16:creationId xmlns:a16="http://schemas.microsoft.com/office/drawing/2014/main" id="{A687F54A-AADC-4ED8-83DB-DC9B0419EB0F}"/>
              </a:ext>
            </a:extLst>
          </p:cNvPr>
          <p:cNvSpPr>
            <a:spLocks noGrp="1"/>
          </p:cNvSpPr>
          <p:nvPr>
            <p:ph type="dt"/>
          </p:nvPr>
        </p:nvSpPr>
        <p:spPr>
          <a:xfrm>
            <a:off x="3902683" y="0"/>
            <a:ext cx="2985144" cy="484752"/>
          </a:xfrm>
          <a:prstGeom prst="rect">
            <a:avLst/>
          </a:prstGeom>
          <a:noFill/>
          <a:ln w="0">
            <a:noFill/>
          </a:ln>
        </p:spPr>
        <p:txBody>
          <a:bodyPr numCol="1" spcCol="0" anchor="t">
            <a:noAutofit/>
          </a:bodyPr>
          <a:lstStyle/>
          <a:p>
            <a:pPr algn="r">
              <a:lnSpc>
                <a:spcPct val="100000"/>
              </a:lnSpc>
            </a:pPr>
            <a:fld id="{5C748351-16D4-42B9-95C0-06FEB62208E2}" type="datetime1">
              <a:rPr lang="en-GB" sz="1300" spc="-1">
                <a:solidFill>
                  <a:srgbClr val="000000"/>
                </a:solidFill>
                <a:latin typeface="Arial"/>
                <a:ea typeface="SimSun"/>
              </a:rPr>
              <a:t>29/04/2026</a:t>
            </a:fld>
            <a:endParaRPr lang="en-GB" sz="1300" spc="-1">
              <a:latin typeface="Times New Roman"/>
            </a:endParaRPr>
          </a:p>
        </p:txBody>
      </p:sp>
      <p:sp>
        <p:nvSpPr>
          <p:cNvPr id="457" name="PlaceHolder 4">
            <a:extLst>
              <a:ext uri="{FF2B5EF4-FFF2-40B4-BE49-F238E27FC236}">
                <a16:creationId xmlns:a16="http://schemas.microsoft.com/office/drawing/2014/main" id="{6BCF9050-FE28-9971-C6DC-A08ADD610959}"/>
              </a:ext>
            </a:extLst>
          </p:cNvPr>
          <p:cNvSpPr>
            <a:spLocks noGrp="1"/>
          </p:cNvSpPr>
          <p:nvPr>
            <p:ph type="sldNum"/>
          </p:nvPr>
        </p:nvSpPr>
        <p:spPr>
          <a:xfrm>
            <a:off x="3902683" y="9185794"/>
            <a:ext cx="2985144" cy="484752"/>
          </a:xfrm>
          <a:prstGeom prst="rect">
            <a:avLst/>
          </a:prstGeom>
          <a:noFill/>
          <a:ln w="0">
            <a:noFill/>
          </a:ln>
        </p:spPr>
        <p:txBody>
          <a:bodyPr numCol="1" spcCol="0" anchor="b">
            <a:noAutofit/>
          </a:bodyPr>
          <a:lstStyle/>
          <a:p>
            <a:pPr algn="r">
              <a:lnSpc>
                <a:spcPct val="100000"/>
              </a:lnSpc>
            </a:pPr>
            <a:fld id="{C5703CB0-E900-4CF0-9F90-15FD3DD287B3}" type="slidenum">
              <a:rPr lang="en-US" sz="1300" spc="-1">
                <a:solidFill>
                  <a:srgbClr val="000000"/>
                </a:solidFill>
                <a:latin typeface="Arial"/>
                <a:ea typeface="SimSun"/>
              </a:rPr>
              <a:t>4</a:t>
            </a:fld>
            <a:endParaRPr lang="en-GB" sz="1300" spc="-1">
              <a:latin typeface="Times New Roman"/>
            </a:endParaRPr>
          </a:p>
        </p:txBody>
      </p:sp>
    </p:spTree>
    <p:extLst>
      <p:ext uri="{BB962C8B-B14F-4D97-AF65-F5344CB8AC3E}">
        <p14:creationId xmlns:p14="http://schemas.microsoft.com/office/powerpoint/2010/main" val="4230474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5821A-99D2-5CDB-22EE-D37B94C3EF99}"/>
            </a:ext>
          </a:extLst>
        </p:cNvPr>
        <p:cNvGrpSpPr/>
        <p:nvPr/>
      </p:nvGrpSpPr>
      <p:grpSpPr>
        <a:xfrm>
          <a:off x="0" y="0"/>
          <a:ext cx="0" cy="0"/>
          <a:chOff x="0" y="0"/>
          <a:chExt cx="0" cy="0"/>
        </a:xfrm>
      </p:grpSpPr>
      <p:sp>
        <p:nvSpPr>
          <p:cNvPr id="454" name="PlaceHolder 1">
            <a:extLst>
              <a:ext uri="{FF2B5EF4-FFF2-40B4-BE49-F238E27FC236}">
                <a16:creationId xmlns:a16="http://schemas.microsoft.com/office/drawing/2014/main" id="{24EC613D-D2C5-8D1D-7A0F-AC7DD4A6F018}"/>
              </a:ext>
            </a:extLst>
          </p:cNvPr>
          <p:cNvSpPr>
            <a:spLocks noGrp="1" noRot="1" noChangeAspect="1"/>
          </p:cNvSpPr>
          <p:nvPr>
            <p:ph type="sldImg"/>
          </p:nvPr>
        </p:nvSpPr>
        <p:spPr>
          <a:xfrm>
            <a:off x="1270000" y="1209675"/>
            <a:ext cx="4352925" cy="3263900"/>
          </a:xfrm>
          <a:prstGeom prst="rect">
            <a:avLst/>
          </a:prstGeom>
          <a:ln w="0">
            <a:noFill/>
          </a:ln>
        </p:spPr>
        <p:txBody>
          <a:bodyPr/>
          <a:lstStyle/>
          <a:p>
            <a:endParaRPr lang="en-GB"/>
          </a:p>
        </p:txBody>
      </p:sp>
      <p:sp>
        <p:nvSpPr>
          <p:cNvPr id="455" name="PlaceHolder 2">
            <a:extLst>
              <a:ext uri="{FF2B5EF4-FFF2-40B4-BE49-F238E27FC236}">
                <a16:creationId xmlns:a16="http://schemas.microsoft.com/office/drawing/2014/main" id="{DE30D404-5EB8-D176-0E16-D7D2085EBC43}"/>
              </a:ext>
            </a:extLst>
          </p:cNvPr>
          <p:cNvSpPr>
            <a:spLocks noGrp="1"/>
          </p:cNvSpPr>
          <p:nvPr>
            <p:ph type="body"/>
          </p:nvPr>
        </p:nvSpPr>
        <p:spPr>
          <a:xfrm>
            <a:off x="681739" y="4735190"/>
            <a:ext cx="5675265" cy="3572537"/>
          </a:xfrm>
          <a:prstGeom prst="rect">
            <a:avLst/>
          </a:prstGeom>
          <a:noFill/>
          <a:ln w="0">
            <a:noFill/>
          </a:ln>
        </p:spPr>
        <p:txBody>
          <a:bodyPr lIns="85959" tIns="42980" rIns="85959" bIns="42980" anchor="t">
            <a:noAutofit/>
          </a:bodyPr>
          <a:lstStyle/>
          <a:p>
            <a:pPr marL="163752" indent="-163752">
              <a:buClr>
                <a:srgbClr val="000000"/>
              </a:buClr>
              <a:buFont typeface="Wingdings" panose="05000000000000000000" pitchFamily="2" charset="2"/>
              <a:buChar char="§"/>
            </a:pPr>
            <a:r>
              <a:rPr lang="en-GB" spc="-1" dirty="0"/>
              <a:t>The only people you can call are this lot here</a:t>
            </a:r>
          </a:p>
          <a:p>
            <a:pPr marL="163752" indent="-163752">
              <a:buClr>
                <a:srgbClr val="000000"/>
              </a:buClr>
              <a:buFont typeface="Wingdings" panose="05000000000000000000" pitchFamily="2" charset="2"/>
              <a:buChar char="§"/>
            </a:pPr>
            <a:endParaRPr lang="en-GB" spc="-1" dirty="0"/>
          </a:p>
          <a:p>
            <a:pPr marL="163666" indent="-163666">
              <a:buClr>
                <a:srgbClr val="000000"/>
              </a:buClr>
              <a:buFont typeface="Arial"/>
              <a:buChar char="•"/>
            </a:pPr>
            <a:r>
              <a:rPr lang="en-GB" b="1" spc="-1" dirty="0"/>
              <a:t>NHSBT</a:t>
            </a:r>
            <a:r>
              <a:rPr lang="en-GB" spc="-1" dirty="0"/>
              <a:t> generally works during the day, they can provide an out of hours service but we understand they charge £150 per delivery….. AND ….. they are funded separately from you local NHS trust, so the trust has to pay.</a:t>
            </a:r>
          </a:p>
          <a:p>
            <a:pPr marL="163666" indent="-163666">
              <a:buClr>
                <a:srgbClr val="000000"/>
              </a:buClr>
              <a:buFont typeface="Arial"/>
              <a:buChar char="•"/>
            </a:pPr>
            <a:endParaRPr lang="en-GB" spc="-1" dirty="0"/>
          </a:p>
          <a:p>
            <a:pPr marL="163666" indent="-163666">
              <a:buClr>
                <a:srgbClr val="000000"/>
              </a:buClr>
              <a:buFont typeface="Arial"/>
              <a:buChar char="•"/>
            </a:pPr>
            <a:r>
              <a:rPr lang="en-GB" b="1" spc="-1" dirty="0"/>
              <a:t>Ambulances</a:t>
            </a:r>
            <a:r>
              <a:rPr lang="en-GB" spc="-1" dirty="0"/>
              <a:t> are too busy dealing with the demand from patients and are under enough stress already, they are just not used for this type of work.</a:t>
            </a:r>
          </a:p>
          <a:p>
            <a:pPr marL="163666" indent="-163666">
              <a:buClr>
                <a:srgbClr val="000000"/>
              </a:buClr>
              <a:buFont typeface="Arial"/>
              <a:buChar char="•"/>
            </a:pPr>
            <a:endParaRPr lang="en-GB" spc="-1" dirty="0"/>
          </a:p>
          <a:p>
            <a:pPr marL="163666" indent="-163666">
              <a:buClr>
                <a:srgbClr val="000000"/>
              </a:buClr>
              <a:buFont typeface="Arial"/>
              <a:buChar char="•"/>
            </a:pPr>
            <a:r>
              <a:rPr lang="en-GB" b="1" spc="-1" dirty="0"/>
              <a:t>Taxis </a:t>
            </a:r>
            <a:r>
              <a:rPr lang="en-GB" spc="-1" dirty="0"/>
              <a:t>are an option, especially before the blood bikes were formed, but they charge commercial rates and there’s no guarantee of service.  According to the taxi fare comparison website it costs £12 to go from the RVI to the Freeman Hospital … £21 after midnight.  </a:t>
            </a:r>
            <a:r>
              <a:rPr lang="en-GB" b="1" spc="-1" dirty="0"/>
              <a:t>RVI to Sunderland Royal ??  </a:t>
            </a:r>
            <a:r>
              <a:rPr lang="en-GB" spc="-1" dirty="0"/>
              <a:t>£52 before midnight £66 after midnight.  </a:t>
            </a:r>
            <a:r>
              <a:rPr lang="en-GB" b="1" spc="-1" dirty="0"/>
              <a:t>Just imagine how much it would cost to get an urgent sample from a patient in the infirmary in Berwick to the Path Lab at the RVI.</a:t>
            </a:r>
            <a:endParaRPr lang="en-GB" spc="-1" dirty="0"/>
          </a:p>
          <a:p>
            <a:pPr marL="163666" indent="-163666">
              <a:buClr>
                <a:srgbClr val="000000"/>
              </a:buClr>
              <a:buFont typeface="Arial"/>
              <a:buChar char="•"/>
            </a:pPr>
            <a:endParaRPr lang="en-GB" spc="-1" dirty="0"/>
          </a:p>
          <a:p>
            <a:pPr marL="163666" indent="-163666">
              <a:buClr>
                <a:srgbClr val="000000"/>
              </a:buClr>
              <a:buFont typeface="Arial"/>
              <a:buChar char="•"/>
            </a:pPr>
            <a:r>
              <a:rPr lang="en-GB" b="1" spc="-1" dirty="0"/>
              <a:t>Blood Bikes </a:t>
            </a:r>
            <a:r>
              <a:rPr lang="en-GB" spc="-1" dirty="0"/>
              <a:t>are </a:t>
            </a:r>
            <a:r>
              <a:rPr lang="en-GB" b="1" spc="-1" dirty="0"/>
              <a:t>the</a:t>
            </a:r>
            <a:r>
              <a:rPr lang="en-GB" spc="-1" dirty="0"/>
              <a:t> preferred option. There is no cost to the NHS, we have service level agreements in place with our local NHS trusts, and if that isn’t enough, every single one of us is a volunteer ….. No six figure salaries for our chairman, no paid management team, no paid staff at all, all volunteers.</a:t>
            </a:r>
          </a:p>
          <a:p>
            <a:pPr>
              <a:buClr>
                <a:srgbClr val="000000"/>
              </a:buClr>
            </a:pPr>
            <a:endParaRPr lang="en-GB" spc="-1" dirty="0">
              <a:latin typeface="Arial"/>
            </a:endParaRPr>
          </a:p>
        </p:txBody>
      </p:sp>
      <p:sp>
        <p:nvSpPr>
          <p:cNvPr id="456" name="PlaceHolder 3">
            <a:extLst>
              <a:ext uri="{FF2B5EF4-FFF2-40B4-BE49-F238E27FC236}">
                <a16:creationId xmlns:a16="http://schemas.microsoft.com/office/drawing/2014/main" id="{3119E068-20E8-ACDB-B264-4C7187C6A1DD}"/>
              </a:ext>
            </a:extLst>
          </p:cNvPr>
          <p:cNvSpPr>
            <a:spLocks noGrp="1"/>
          </p:cNvSpPr>
          <p:nvPr>
            <p:ph type="dt"/>
          </p:nvPr>
        </p:nvSpPr>
        <p:spPr>
          <a:xfrm>
            <a:off x="3902683" y="0"/>
            <a:ext cx="2985144" cy="484752"/>
          </a:xfrm>
          <a:prstGeom prst="rect">
            <a:avLst/>
          </a:prstGeom>
          <a:noFill/>
          <a:ln w="0">
            <a:noFill/>
          </a:ln>
        </p:spPr>
        <p:txBody>
          <a:bodyPr numCol="1" spcCol="0" anchor="t">
            <a:noAutofit/>
          </a:bodyPr>
          <a:lstStyle/>
          <a:p>
            <a:pPr algn="r">
              <a:lnSpc>
                <a:spcPct val="100000"/>
              </a:lnSpc>
            </a:pPr>
            <a:fld id="{5C748351-16D4-42B9-95C0-06FEB62208E2}" type="datetime1">
              <a:rPr lang="en-GB" sz="1300" spc="-1">
                <a:solidFill>
                  <a:srgbClr val="000000"/>
                </a:solidFill>
                <a:latin typeface="Arial"/>
                <a:ea typeface="SimSun"/>
              </a:rPr>
              <a:t>29/04/2026</a:t>
            </a:fld>
            <a:endParaRPr lang="en-GB" sz="1300" spc="-1">
              <a:latin typeface="Times New Roman"/>
            </a:endParaRPr>
          </a:p>
        </p:txBody>
      </p:sp>
      <p:sp>
        <p:nvSpPr>
          <p:cNvPr id="457" name="PlaceHolder 4">
            <a:extLst>
              <a:ext uri="{FF2B5EF4-FFF2-40B4-BE49-F238E27FC236}">
                <a16:creationId xmlns:a16="http://schemas.microsoft.com/office/drawing/2014/main" id="{A46F1E89-C297-B01B-0323-BC641FBDC04C}"/>
              </a:ext>
            </a:extLst>
          </p:cNvPr>
          <p:cNvSpPr>
            <a:spLocks noGrp="1"/>
          </p:cNvSpPr>
          <p:nvPr>
            <p:ph type="sldNum"/>
          </p:nvPr>
        </p:nvSpPr>
        <p:spPr>
          <a:xfrm>
            <a:off x="3902683" y="9185794"/>
            <a:ext cx="2985144" cy="484752"/>
          </a:xfrm>
          <a:prstGeom prst="rect">
            <a:avLst/>
          </a:prstGeom>
          <a:noFill/>
          <a:ln w="0">
            <a:noFill/>
          </a:ln>
        </p:spPr>
        <p:txBody>
          <a:bodyPr numCol="1" spcCol="0" anchor="b">
            <a:noAutofit/>
          </a:bodyPr>
          <a:lstStyle/>
          <a:p>
            <a:pPr algn="r">
              <a:lnSpc>
                <a:spcPct val="100000"/>
              </a:lnSpc>
            </a:pPr>
            <a:fld id="{C5703CB0-E900-4CF0-9F90-15FD3DD287B3}" type="slidenum">
              <a:rPr lang="en-US" sz="1300" spc="-1">
                <a:solidFill>
                  <a:srgbClr val="000000"/>
                </a:solidFill>
                <a:latin typeface="Arial"/>
                <a:ea typeface="SimSun"/>
              </a:rPr>
              <a:t>5</a:t>
            </a:fld>
            <a:endParaRPr lang="en-GB" sz="1300" spc="-1">
              <a:latin typeface="Times New Roman"/>
            </a:endParaRPr>
          </a:p>
        </p:txBody>
      </p:sp>
    </p:spTree>
    <p:extLst>
      <p:ext uri="{BB962C8B-B14F-4D97-AF65-F5344CB8AC3E}">
        <p14:creationId xmlns:p14="http://schemas.microsoft.com/office/powerpoint/2010/main" val="3278560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6F63A-9C78-3320-23B4-E96266A14BAE}"/>
            </a:ext>
          </a:extLst>
        </p:cNvPr>
        <p:cNvGrpSpPr/>
        <p:nvPr/>
      </p:nvGrpSpPr>
      <p:grpSpPr>
        <a:xfrm>
          <a:off x="0" y="0"/>
          <a:ext cx="0" cy="0"/>
          <a:chOff x="0" y="0"/>
          <a:chExt cx="0" cy="0"/>
        </a:xfrm>
      </p:grpSpPr>
      <p:sp>
        <p:nvSpPr>
          <p:cNvPr id="454" name="PlaceHolder 1">
            <a:extLst>
              <a:ext uri="{FF2B5EF4-FFF2-40B4-BE49-F238E27FC236}">
                <a16:creationId xmlns:a16="http://schemas.microsoft.com/office/drawing/2014/main" id="{B88CEC31-AFE4-E26D-3DF6-74F275828D32}"/>
              </a:ext>
            </a:extLst>
          </p:cNvPr>
          <p:cNvSpPr>
            <a:spLocks noGrp="1" noRot="1" noChangeAspect="1"/>
          </p:cNvSpPr>
          <p:nvPr>
            <p:ph type="sldImg"/>
          </p:nvPr>
        </p:nvSpPr>
        <p:spPr>
          <a:xfrm>
            <a:off x="1270000" y="1209675"/>
            <a:ext cx="4352925" cy="3263900"/>
          </a:xfrm>
          <a:prstGeom prst="rect">
            <a:avLst/>
          </a:prstGeom>
          <a:ln w="0">
            <a:noFill/>
          </a:ln>
        </p:spPr>
        <p:txBody>
          <a:bodyPr/>
          <a:lstStyle/>
          <a:p>
            <a:endParaRPr lang="en-GB"/>
          </a:p>
        </p:txBody>
      </p:sp>
      <p:sp>
        <p:nvSpPr>
          <p:cNvPr id="455" name="PlaceHolder 2">
            <a:extLst>
              <a:ext uri="{FF2B5EF4-FFF2-40B4-BE49-F238E27FC236}">
                <a16:creationId xmlns:a16="http://schemas.microsoft.com/office/drawing/2014/main" id="{CCA0FF9F-C6B8-7F1F-A787-50DFC6FBED11}"/>
              </a:ext>
            </a:extLst>
          </p:cNvPr>
          <p:cNvSpPr>
            <a:spLocks noGrp="1"/>
          </p:cNvSpPr>
          <p:nvPr>
            <p:ph type="body"/>
          </p:nvPr>
        </p:nvSpPr>
        <p:spPr>
          <a:xfrm>
            <a:off x="681739" y="4735190"/>
            <a:ext cx="5675265" cy="3572537"/>
          </a:xfrm>
          <a:prstGeom prst="rect">
            <a:avLst/>
          </a:prstGeom>
          <a:noFill/>
          <a:ln w="0">
            <a:noFill/>
          </a:ln>
        </p:spPr>
        <p:txBody>
          <a:bodyPr lIns="85959" tIns="42980" rIns="85959" bIns="42980" anchor="t">
            <a:noAutofit/>
          </a:bodyPr>
          <a:lstStyle/>
          <a:p>
            <a:pPr>
              <a:buClr>
                <a:srgbClr val="000000"/>
              </a:buClr>
            </a:pPr>
            <a:r>
              <a:rPr lang="en-GB" spc="-1" dirty="0">
                <a:latin typeface="Arial"/>
              </a:rPr>
              <a:t>So almost without exception THIS is the order the hospitals use, with blood bikes the clearly preferred option.</a:t>
            </a:r>
          </a:p>
          <a:p>
            <a:pPr>
              <a:buClr>
                <a:srgbClr val="000000"/>
              </a:buClr>
            </a:pPr>
            <a:endParaRPr lang="en-GB" spc="-1" dirty="0">
              <a:latin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pc="-1" dirty="0">
                <a:latin typeface="+mn-lt"/>
              </a:rPr>
              <a:t>AMBULANCE:  Just too busy!</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GB" spc="-1" dirty="0">
              <a:latin typeface="+mn-lt"/>
            </a:endParaRPr>
          </a:p>
          <a:p>
            <a:pPr>
              <a:buClr>
                <a:srgbClr val="000000"/>
              </a:buClr>
            </a:pPr>
            <a:r>
              <a:rPr lang="en-GB" spc="-1" dirty="0">
                <a:latin typeface="+mn-lt"/>
              </a:rPr>
              <a:t>NHSBT:  Not absolutely sure of the cost, but there is one!  Funded separately from the local NHS trusts, so a cost to your NHS provider.</a:t>
            </a:r>
          </a:p>
          <a:p>
            <a:pPr>
              <a:buClr>
                <a:srgbClr val="000000"/>
              </a:buClr>
            </a:pPr>
            <a:endParaRPr lang="en-GB" spc="-1" dirty="0">
              <a:latin typeface="+mn-lt"/>
            </a:endParaRPr>
          </a:p>
          <a:p>
            <a:pPr>
              <a:buClr>
                <a:srgbClr val="000000"/>
              </a:buClr>
            </a:pPr>
            <a:r>
              <a:rPr lang="en-GB" spc="-1" dirty="0">
                <a:latin typeface="+mn-lt"/>
              </a:rPr>
              <a:t>TAXI: Commercial rates.   Ad Hoc response.   No Accountability.   Fingers crossed approach.</a:t>
            </a:r>
          </a:p>
          <a:p>
            <a:pPr>
              <a:buClr>
                <a:srgbClr val="000000"/>
              </a:buClr>
            </a:pPr>
            <a:endParaRPr lang="en-GB" spc="-1" dirty="0">
              <a:latin typeface="+mn-lt"/>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pc="-1" dirty="0"/>
              <a:t>According to a taxi fare comparison website it costs £12 to go from the RVI to the Freeman Hospital … up to £21 after midnight.  </a:t>
            </a:r>
            <a:r>
              <a:rPr lang="en-GB" b="1" spc="-1" dirty="0"/>
              <a:t>RVI to Sunderland Royal ??  </a:t>
            </a:r>
            <a:r>
              <a:rPr lang="en-GB" spc="-1" dirty="0"/>
              <a:t>£52 before midnight £66 after midnight.  </a:t>
            </a:r>
            <a:r>
              <a:rPr lang="en-GB" b="1" spc="-1" dirty="0"/>
              <a:t>Just imagine how much it would cost to get an urgent sample from a patient in the infirmary in Berwick to the Path Lab at the RVI.</a:t>
            </a:r>
            <a:endParaRPr lang="en-GB" spc="-1" dirty="0"/>
          </a:p>
          <a:p>
            <a:pPr>
              <a:buClr>
                <a:srgbClr val="000000"/>
              </a:buClr>
            </a:pPr>
            <a:endParaRPr lang="en-GB" spc="-1" dirty="0">
              <a:latin typeface="+mn-lt"/>
            </a:endParaRPr>
          </a:p>
          <a:p>
            <a:pPr>
              <a:buClr>
                <a:srgbClr val="000000"/>
              </a:buClr>
            </a:pPr>
            <a:endParaRPr lang="en-GB" spc="-1" dirty="0">
              <a:latin typeface="+mn-lt"/>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pc="-1" dirty="0">
                <a:latin typeface="Arial"/>
              </a:rPr>
              <a:t>BLOOD BIKES:  No cost to the NHS.   Reliable.   Accountable.   Service Level Agreements in place. All volunteers - </a:t>
            </a:r>
            <a:r>
              <a:rPr lang="en-GB" spc="-1" dirty="0"/>
              <a:t>No six figure salaries for our chairman, no paid management team, no paid staff at all, all volunteers.</a:t>
            </a:r>
          </a:p>
          <a:p>
            <a:pPr>
              <a:buClr>
                <a:srgbClr val="000000"/>
              </a:buClr>
            </a:pPr>
            <a:endParaRPr lang="en-GB" spc="-1" dirty="0">
              <a:latin typeface="Arial"/>
            </a:endParaRPr>
          </a:p>
          <a:p>
            <a:pPr>
              <a:buClr>
                <a:srgbClr val="000000"/>
              </a:buClr>
            </a:pPr>
            <a:endParaRPr lang="en-GB" spc="-1" dirty="0">
              <a:latin typeface="Arial"/>
            </a:endParaRPr>
          </a:p>
          <a:p>
            <a:pPr>
              <a:buClr>
                <a:srgbClr val="000000"/>
              </a:buClr>
            </a:pPr>
            <a:endParaRPr lang="en-GB" spc="-1" dirty="0">
              <a:latin typeface="Arial"/>
            </a:endParaRPr>
          </a:p>
        </p:txBody>
      </p:sp>
      <p:sp>
        <p:nvSpPr>
          <p:cNvPr id="456" name="PlaceHolder 3">
            <a:extLst>
              <a:ext uri="{FF2B5EF4-FFF2-40B4-BE49-F238E27FC236}">
                <a16:creationId xmlns:a16="http://schemas.microsoft.com/office/drawing/2014/main" id="{17CFEDDD-16C6-9BA0-8EE5-51288C7D7F34}"/>
              </a:ext>
            </a:extLst>
          </p:cNvPr>
          <p:cNvSpPr>
            <a:spLocks noGrp="1"/>
          </p:cNvSpPr>
          <p:nvPr>
            <p:ph type="dt"/>
          </p:nvPr>
        </p:nvSpPr>
        <p:spPr>
          <a:xfrm>
            <a:off x="3902683" y="0"/>
            <a:ext cx="2985144" cy="484752"/>
          </a:xfrm>
          <a:prstGeom prst="rect">
            <a:avLst/>
          </a:prstGeom>
          <a:noFill/>
          <a:ln w="0">
            <a:noFill/>
          </a:ln>
        </p:spPr>
        <p:txBody>
          <a:bodyPr numCol="1" spcCol="0" anchor="t">
            <a:noAutofit/>
          </a:bodyPr>
          <a:lstStyle/>
          <a:p>
            <a:pPr algn="r">
              <a:lnSpc>
                <a:spcPct val="100000"/>
              </a:lnSpc>
            </a:pPr>
            <a:fld id="{5C748351-16D4-42B9-95C0-06FEB62208E2}" type="datetime1">
              <a:rPr lang="en-GB" sz="1300" spc="-1">
                <a:solidFill>
                  <a:srgbClr val="000000"/>
                </a:solidFill>
                <a:latin typeface="Arial"/>
                <a:ea typeface="SimSun"/>
              </a:rPr>
              <a:t>29/04/2026</a:t>
            </a:fld>
            <a:endParaRPr lang="en-GB" sz="1300" spc="-1">
              <a:latin typeface="Times New Roman"/>
            </a:endParaRPr>
          </a:p>
        </p:txBody>
      </p:sp>
      <p:sp>
        <p:nvSpPr>
          <p:cNvPr id="457" name="PlaceHolder 4">
            <a:extLst>
              <a:ext uri="{FF2B5EF4-FFF2-40B4-BE49-F238E27FC236}">
                <a16:creationId xmlns:a16="http://schemas.microsoft.com/office/drawing/2014/main" id="{1BEB0560-8484-D2F6-A67A-EC84820C2C15}"/>
              </a:ext>
            </a:extLst>
          </p:cNvPr>
          <p:cNvSpPr>
            <a:spLocks noGrp="1"/>
          </p:cNvSpPr>
          <p:nvPr>
            <p:ph type="sldNum"/>
          </p:nvPr>
        </p:nvSpPr>
        <p:spPr>
          <a:xfrm>
            <a:off x="3902683" y="9185794"/>
            <a:ext cx="2985144" cy="484752"/>
          </a:xfrm>
          <a:prstGeom prst="rect">
            <a:avLst/>
          </a:prstGeom>
          <a:noFill/>
          <a:ln w="0">
            <a:noFill/>
          </a:ln>
        </p:spPr>
        <p:txBody>
          <a:bodyPr numCol="1" spcCol="0" anchor="b">
            <a:noAutofit/>
          </a:bodyPr>
          <a:lstStyle/>
          <a:p>
            <a:pPr algn="r">
              <a:lnSpc>
                <a:spcPct val="100000"/>
              </a:lnSpc>
            </a:pPr>
            <a:fld id="{C5703CB0-E900-4CF0-9F90-15FD3DD287B3}" type="slidenum">
              <a:rPr lang="en-US" sz="1300" spc="-1">
                <a:solidFill>
                  <a:srgbClr val="000000"/>
                </a:solidFill>
                <a:latin typeface="Arial"/>
                <a:ea typeface="SimSun"/>
              </a:rPr>
              <a:t>6</a:t>
            </a:fld>
            <a:endParaRPr lang="en-GB" sz="1300" spc="-1">
              <a:latin typeface="Times New Roman"/>
            </a:endParaRPr>
          </a:p>
        </p:txBody>
      </p:sp>
    </p:spTree>
    <p:extLst>
      <p:ext uri="{BB962C8B-B14F-4D97-AF65-F5344CB8AC3E}">
        <p14:creationId xmlns:p14="http://schemas.microsoft.com/office/powerpoint/2010/main" val="144012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DDBA3D8-2AEE-0143-2598-111362C44D71}"/>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7171" name="Notes Placeholder 2">
            <a:extLst>
              <a:ext uri="{FF2B5EF4-FFF2-40B4-BE49-F238E27FC236}">
                <a16:creationId xmlns:a16="http://schemas.microsoft.com/office/drawing/2014/main" id="{A2EFEAEE-5DAE-F044-4F24-F6FD95F8127E}"/>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We are a charity.</a:t>
            </a:r>
          </a:p>
          <a:p>
            <a:r>
              <a:rPr lang="en-GB" altLang="en-US" dirty="0"/>
              <a:t>  </a:t>
            </a:r>
          </a:p>
          <a:p>
            <a:r>
              <a:rPr lang="en-GB" altLang="en-US" dirty="0"/>
              <a:t>When the internal NHS couriers go home, hospitals rely on us to move urgent items out of hours. In fact not just urgent items, virtually anything that is needed out of hours.</a:t>
            </a:r>
          </a:p>
          <a:p>
            <a:endParaRPr lang="en-GB" altLang="en-US" dirty="0"/>
          </a:p>
          <a:p>
            <a:r>
              <a:rPr lang="en-GB" altLang="en-US" dirty="0"/>
              <a:t>We are not part of the NHS, or Blood and Transplant Service, but an independent charity working for the NHS and You.</a:t>
            </a:r>
          </a:p>
          <a:p>
            <a:endParaRPr lang="en-GB" altLang="en-US" dirty="0"/>
          </a:p>
          <a:p>
            <a:r>
              <a:rPr lang="en-GB" altLang="en-US" dirty="0"/>
              <a:t>Our charitable aim is to improve health and save lives.</a:t>
            </a:r>
          </a:p>
        </p:txBody>
      </p:sp>
      <p:sp>
        <p:nvSpPr>
          <p:cNvPr id="7172" name="Date Placeholder 3">
            <a:extLst>
              <a:ext uri="{FF2B5EF4-FFF2-40B4-BE49-F238E27FC236}">
                <a16:creationId xmlns:a16="http://schemas.microsoft.com/office/drawing/2014/main" id="{2F96C699-8FCB-DDF0-9AB8-C98EB21126DD}"/>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AE4966B3-1EB2-48C9-861F-DB2D2D0630EC}" type="datetime1">
              <a:rPr lang="zh-CN" altLang="en-US" smtClean="0"/>
              <a:pPr/>
              <a:t>2026/4/29</a:t>
            </a:fld>
            <a:endParaRPr lang="en-US" altLang="zh-CN" sz="1100"/>
          </a:p>
        </p:txBody>
      </p:sp>
      <p:sp>
        <p:nvSpPr>
          <p:cNvPr id="7173" name="Slide Number Placeholder 4">
            <a:extLst>
              <a:ext uri="{FF2B5EF4-FFF2-40B4-BE49-F238E27FC236}">
                <a16:creationId xmlns:a16="http://schemas.microsoft.com/office/drawing/2014/main" id="{B489D321-746E-8789-DB88-A6DED564477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53E3B02B-28FA-4E65-8302-9A295B40D400}" type="slidenum">
              <a:rPr lang="en-US" altLang="zh-CN" smtClean="0"/>
              <a:pPr/>
              <a:t>7</a:t>
            </a:fld>
            <a:endParaRPr lang="en-US" altLang="zh-CN"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EF69342-BA19-728F-C457-A84B320A19AA}"/>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9219" name="Notes Placeholder 2">
            <a:extLst>
              <a:ext uri="{FF2B5EF4-FFF2-40B4-BE49-F238E27FC236}">
                <a16:creationId xmlns:a16="http://schemas.microsoft.com/office/drawing/2014/main" id="{376BACB8-F64C-1489-DADF-C76D9DFACD61}"/>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First group formed in 1962 in Surrey called Emergency Volunteer Service (EVS)</a:t>
            </a:r>
          </a:p>
          <a:p>
            <a:endParaRPr lang="en-GB" altLang="en-US" dirty="0"/>
          </a:p>
          <a:p>
            <a:r>
              <a:rPr lang="en-GB" altLang="en-US" dirty="0"/>
              <a:t>QAVS is highest award given to volunteer groups</a:t>
            </a:r>
          </a:p>
          <a:p>
            <a:endParaRPr lang="en-GB" altLang="en-US" dirty="0"/>
          </a:p>
          <a:p>
            <a:r>
              <a:rPr lang="en-GB" altLang="en-US" dirty="0"/>
              <a:t>Discuss milestones and how many taxi fares have been saved ….. IF EVERY ONE OF THOSE JOBS IN 2025 WAS FROM THE RVI TO THE FREEMAN, BEFORE MIDNIGHT,  IT WOULD HAVE COST THE NHS TRUSTS IN THE NORTH EAST £166,692 in Taxi Fares.</a:t>
            </a:r>
          </a:p>
        </p:txBody>
      </p:sp>
      <p:sp>
        <p:nvSpPr>
          <p:cNvPr id="9220" name="Date Placeholder 3">
            <a:extLst>
              <a:ext uri="{FF2B5EF4-FFF2-40B4-BE49-F238E27FC236}">
                <a16:creationId xmlns:a16="http://schemas.microsoft.com/office/drawing/2014/main" id="{C68047B5-B38A-7D7B-DE9E-5F51397175AC}"/>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9EA61C7E-A05C-42CD-946C-88BC016938C7}" type="datetime1">
              <a:rPr lang="zh-CN" altLang="en-US" smtClean="0"/>
              <a:pPr/>
              <a:t>2026/4/29</a:t>
            </a:fld>
            <a:endParaRPr lang="en-US" altLang="zh-CN" sz="1100"/>
          </a:p>
        </p:txBody>
      </p:sp>
      <p:sp>
        <p:nvSpPr>
          <p:cNvPr id="9221" name="Slide Number Placeholder 4">
            <a:extLst>
              <a:ext uri="{FF2B5EF4-FFF2-40B4-BE49-F238E27FC236}">
                <a16:creationId xmlns:a16="http://schemas.microsoft.com/office/drawing/2014/main" id="{3F665840-4E79-91E2-643E-EDDF7A88EF2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A8FC6608-7731-4614-8CFF-0D6E05B93B26}" type="slidenum">
              <a:rPr lang="en-US" altLang="zh-CN" smtClean="0"/>
              <a:pPr/>
              <a:t>8</a:t>
            </a:fld>
            <a:endParaRPr lang="en-US" altLang="zh-CN"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D90335B-A909-1915-80A0-B8573CDD0CB3}"/>
              </a:ext>
            </a:extLst>
          </p:cNvPr>
          <p:cNvSpPr>
            <a:spLocks noGrp="1" noRot="1" noChangeAspect="1" noChangeArrowheads="1" noTextEdit="1"/>
          </p:cNvSpPr>
          <p:nvPr>
            <p:ph type="sldImg"/>
          </p:nvPr>
        </p:nvSpPr>
        <p:spPr>
          <a:xfrm>
            <a:off x="1139825" y="768350"/>
            <a:ext cx="5051425" cy="3787775"/>
          </a:xfrm>
        </p:spPr>
        <p:txBody>
          <a:bodyPr/>
          <a:lstStyle/>
          <a:p>
            <a:endParaRPr lang="en-GB"/>
          </a:p>
        </p:txBody>
      </p:sp>
      <p:sp>
        <p:nvSpPr>
          <p:cNvPr id="25603" name="Notes Placeholder 2">
            <a:extLst>
              <a:ext uri="{FF2B5EF4-FFF2-40B4-BE49-F238E27FC236}">
                <a16:creationId xmlns:a16="http://schemas.microsoft.com/office/drawing/2014/main" id="{4A61E5C8-71A0-C78F-F556-C21298143E34}"/>
              </a:ext>
            </a:extLst>
          </p:cNvPr>
          <p:cNvSpPr>
            <a:spLocks noGrp="1" noChangeArrowheads="1"/>
          </p:cNvSpPr>
          <p:nvPr>
            <p:ph type="body" idx="1"/>
          </p:nvPr>
        </p:nvSpPr>
        <p:spPr bwMode="auto">
          <a:xfrm>
            <a:off x="666652" y="4549759"/>
            <a:ext cx="5334744" cy="37202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Feb 2014 this represented the complete fleet of vehicles  - 2 motorcycles</a:t>
            </a:r>
          </a:p>
          <a:p>
            <a:endParaRPr lang="en-GB" altLang="en-US" dirty="0"/>
          </a:p>
          <a:p>
            <a:r>
              <a:rPr lang="en-GB" altLang="en-US" dirty="0"/>
              <a:t>there are 31 people in the photo (plus two taking photos) that represented about 90% of the membership at the time</a:t>
            </a:r>
          </a:p>
          <a:p>
            <a:endParaRPr lang="en-GB" altLang="en-US" dirty="0"/>
          </a:p>
          <a:p>
            <a:r>
              <a:rPr lang="en-GB" altLang="en-US" dirty="0"/>
              <a:t>You can see the fleet has grown considerably but even that photo now needs updated  -  The volunteers photo was taken early summer 2017 and we had around sixty people at the photoshoot – only now it represented just over 10% of the group.</a:t>
            </a:r>
          </a:p>
          <a:p>
            <a:endParaRPr lang="en-GB" altLang="en-US" dirty="0"/>
          </a:p>
          <a:p>
            <a:r>
              <a:rPr lang="en-GB" altLang="en-US" dirty="0"/>
              <a:t>While Carol Malia (Front and Centre) did wear her NBB fleece on the day – she clearly didn’t get the message about black trousers being part of the uniform</a:t>
            </a:r>
            <a:r>
              <a:rPr lang="en-GB" altLang="en-US" dirty="0">
                <a:sym typeface="Wingdings" panose="05000000000000000000" pitchFamily="2" charset="2"/>
              </a:rPr>
              <a:t></a:t>
            </a:r>
            <a:endParaRPr lang="en-GB" altLang="en-US" dirty="0"/>
          </a:p>
          <a:p>
            <a:endParaRPr lang="en-GB" altLang="en-US" dirty="0"/>
          </a:p>
        </p:txBody>
      </p:sp>
      <p:sp>
        <p:nvSpPr>
          <p:cNvPr id="25604" name="Date Placeholder 3">
            <a:extLst>
              <a:ext uri="{FF2B5EF4-FFF2-40B4-BE49-F238E27FC236}">
                <a16:creationId xmlns:a16="http://schemas.microsoft.com/office/drawing/2014/main" id="{BD87B053-AFC8-497A-6DBC-AE4FFF2E81D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574DDC84-354F-47C2-9796-FA088412009B}" type="datetime1">
              <a:rPr lang="zh-CN" altLang="en-US" smtClean="0"/>
              <a:pPr/>
              <a:t>2026/4/29</a:t>
            </a:fld>
            <a:endParaRPr lang="en-US" altLang="zh-CN" sz="1100"/>
          </a:p>
        </p:txBody>
      </p:sp>
      <p:sp>
        <p:nvSpPr>
          <p:cNvPr id="25605" name="Slide Number Placeholder 4">
            <a:extLst>
              <a:ext uri="{FF2B5EF4-FFF2-40B4-BE49-F238E27FC236}">
                <a16:creationId xmlns:a16="http://schemas.microsoft.com/office/drawing/2014/main" id="{7B89D5FF-D5BD-A6BE-58BB-D4D351FE19E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09592" indent="-272920">
              <a:defRPr>
                <a:solidFill>
                  <a:schemeClr val="tx1"/>
                </a:solidFill>
                <a:latin typeface="Arial" panose="020B0604020202020204" pitchFamily="34" charset="0"/>
                <a:ea typeface="SimSun" panose="02010600030101010101" pitchFamily="2" charset="-122"/>
              </a:defRPr>
            </a:lvl2pPr>
            <a:lvl3pPr marL="1091679" indent="-218336">
              <a:defRPr>
                <a:solidFill>
                  <a:schemeClr val="tx1"/>
                </a:solidFill>
                <a:latin typeface="Arial" panose="020B0604020202020204" pitchFamily="34" charset="0"/>
                <a:ea typeface="SimSun" panose="02010600030101010101" pitchFamily="2" charset="-122"/>
              </a:defRPr>
            </a:lvl3pPr>
            <a:lvl4pPr marL="1528351" indent="-218336">
              <a:defRPr>
                <a:solidFill>
                  <a:schemeClr val="tx1"/>
                </a:solidFill>
                <a:latin typeface="Arial" panose="020B0604020202020204" pitchFamily="34" charset="0"/>
                <a:ea typeface="SimSun" panose="02010600030101010101" pitchFamily="2" charset="-122"/>
              </a:defRPr>
            </a:lvl4pPr>
            <a:lvl5pPr marL="1965023" indent="-218336">
              <a:defRPr>
                <a:solidFill>
                  <a:schemeClr val="tx1"/>
                </a:solidFill>
                <a:latin typeface="Arial" panose="020B0604020202020204" pitchFamily="34" charset="0"/>
                <a:ea typeface="SimSun" panose="02010600030101010101" pitchFamily="2" charset="-122"/>
              </a:defRPr>
            </a:lvl5pPr>
            <a:lvl6pPr marL="2401694"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838366"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275038"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711710" indent="-218336"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45B4A8B6-A0B2-460C-A9F7-573D9712DA5D}" type="slidenum">
              <a:rPr lang="en-US" altLang="zh-CN" smtClean="0"/>
              <a:pPr/>
              <a:t>9</a:t>
            </a:fld>
            <a:endParaRPr lang="en-US" altLang="zh-CN"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a:extLst>
              <a:ext uri="{FF2B5EF4-FFF2-40B4-BE49-F238E27FC236}">
                <a16:creationId xmlns:a16="http://schemas.microsoft.com/office/drawing/2014/main" id="{79D4B18F-1C86-70D4-981C-5EB8B201EB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17D9118-B641-E858-E21A-48D2E481DB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6CB4CB3-4C88-E0E3-7901-43C8E61AF9CF}"/>
              </a:ext>
            </a:extLst>
          </p:cNvPr>
          <p:cNvSpPr>
            <a:spLocks noGrp="1" noChangeArrowheads="1"/>
          </p:cNvSpPr>
          <p:nvPr>
            <p:ph type="sldNum" sz="quarter" idx="12"/>
          </p:nvPr>
        </p:nvSpPr>
        <p:spPr>
          <a:ln/>
        </p:spPr>
        <p:txBody>
          <a:bodyPr/>
          <a:lstStyle>
            <a:lvl1pPr>
              <a:defRPr/>
            </a:lvl1pPr>
          </a:lstStyle>
          <a:p>
            <a:pPr>
              <a:defRPr/>
            </a:pPr>
            <a:fld id="{09BA0D21-7F71-4815-93FA-90596AA6AE01}" type="slidenum">
              <a:rPr lang="en-US" altLang="zh-CN"/>
              <a:pPr>
                <a:defRPr/>
              </a:pPr>
              <a:t>‹#›</a:t>
            </a:fld>
            <a:endParaRPr lang="en-US" altLang="zh-CN" sz="1800"/>
          </a:p>
        </p:txBody>
      </p:sp>
    </p:spTree>
    <p:extLst>
      <p:ext uri="{BB962C8B-B14F-4D97-AF65-F5344CB8AC3E}">
        <p14:creationId xmlns:p14="http://schemas.microsoft.com/office/powerpoint/2010/main" val="2247180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05A8A2C-7C60-558C-BD62-280372022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3120E26-3B0B-37D7-477C-6F13910F14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93A6F2D-7F3E-9627-5C17-CAB26E74FEB8}"/>
              </a:ext>
            </a:extLst>
          </p:cNvPr>
          <p:cNvSpPr>
            <a:spLocks noGrp="1" noChangeArrowheads="1"/>
          </p:cNvSpPr>
          <p:nvPr>
            <p:ph type="sldNum" sz="quarter" idx="12"/>
          </p:nvPr>
        </p:nvSpPr>
        <p:spPr>
          <a:ln/>
        </p:spPr>
        <p:txBody>
          <a:bodyPr/>
          <a:lstStyle>
            <a:lvl1pPr>
              <a:defRPr/>
            </a:lvl1pPr>
          </a:lstStyle>
          <a:p>
            <a:pPr>
              <a:defRPr/>
            </a:pPr>
            <a:fld id="{D8428A87-F209-4582-B988-499826062D72}" type="slidenum">
              <a:rPr lang="en-US" altLang="zh-CN"/>
              <a:pPr>
                <a:defRPr/>
              </a:pPr>
              <a:t>‹#›</a:t>
            </a:fld>
            <a:endParaRPr lang="en-US" altLang="zh-CN" sz="1800"/>
          </a:p>
        </p:txBody>
      </p:sp>
    </p:spTree>
    <p:extLst>
      <p:ext uri="{BB962C8B-B14F-4D97-AF65-F5344CB8AC3E}">
        <p14:creationId xmlns:p14="http://schemas.microsoft.com/office/powerpoint/2010/main" val="2010394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D27B-B4C3-57B3-809A-E31D3E070192}"/>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3B21D84E-6031-C465-F57A-25E63505F68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08D5E963-FB94-B7E5-7715-843AFCE6A391}"/>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5" name="Footer Placeholder 4">
            <a:extLst>
              <a:ext uri="{FF2B5EF4-FFF2-40B4-BE49-F238E27FC236}">
                <a16:creationId xmlns:a16="http://schemas.microsoft.com/office/drawing/2014/main" id="{E999D0EB-4922-C601-899F-C2B1BD24E8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2E42FA-CA6C-DCEE-9202-A3660263AC7E}"/>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2652458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ADC5-DD84-46FF-3E78-0B4D926E7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40E416B-CE3D-2909-89B8-00D0DBC828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FC9BFBC-6CA3-8CC0-F195-B4B478BB1A8D}"/>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5" name="Footer Placeholder 4">
            <a:extLst>
              <a:ext uri="{FF2B5EF4-FFF2-40B4-BE49-F238E27FC236}">
                <a16:creationId xmlns:a16="http://schemas.microsoft.com/office/drawing/2014/main" id="{A2DEC99A-3346-1111-3795-9EAEA6D7A8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CF98D7-7529-919A-3C7B-322DDA973FC3}"/>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2199395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C87A-3698-CA14-9253-F2165CB241FC}"/>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AE426A15-14A5-82C5-B7EF-9A667379FDE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E92DF4E-B3A3-5D07-9046-EDFC39E0CCDC}"/>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5" name="Footer Placeholder 4">
            <a:extLst>
              <a:ext uri="{FF2B5EF4-FFF2-40B4-BE49-F238E27FC236}">
                <a16:creationId xmlns:a16="http://schemas.microsoft.com/office/drawing/2014/main" id="{A25DE2E3-6E12-5998-2B7A-1055A621EF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2C4877-7C98-6F38-CEE6-492098937757}"/>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874903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4EB1-9EB8-AF06-4338-92186A2816E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60B8777-5570-5E4A-BBB8-9976BC13A395}"/>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4E706D0-4E9A-8336-C699-FCBC4DAC176C}"/>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540DA5B-31D8-176C-CE76-A1456856420C}"/>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6" name="Footer Placeholder 5">
            <a:extLst>
              <a:ext uri="{FF2B5EF4-FFF2-40B4-BE49-F238E27FC236}">
                <a16:creationId xmlns:a16="http://schemas.microsoft.com/office/drawing/2014/main" id="{F2DB45B9-1B06-B4BC-50F1-7E84C1839F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08D24C-2DDB-FECB-E5F8-23DFD61B11E2}"/>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1554594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E5471-BF21-1280-6536-7F6507B5C2B2}"/>
              </a:ext>
            </a:extLst>
          </p:cNvPr>
          <p:cNvSpPr>
            <a:spLocks noGrp="1"/>
          </p:cNvSpPr>
          <p:nvPr>
            <p:ph type="title"/>
          </p:nvPr>
        </p:nvSpPr>
        <p:spPr>
          <a:xfrm>
            <a:off x="629841" y="365126"/>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EAC7355-DF6D-FF2D-C02C-C50B1F51FC5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A9AE95DE-7037-AF91-869C-522E7E0D19BD}"/>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A6C53AF-454F-AD91-7BD6-5F1683657A2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959A66EE-C8C7-2F1A-E6C8-92E9483D2C4C}"/>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FEA804E-7C01-B497-9C9D-3A16E3BA720B}"/>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8" name="Footer Placeholder 7">
            <a:extLst>
              <a:ext uri="{FF2B5EF4-FFF2-40B4-BE49-F238E27FC236}">
                <a16:creationId xmlns:a16="http://schemas.microsoft.com/office/drawing/2014/main" id="{A370BEA6-00F9-B37F-BC18-F93D21E164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F7CC0E-84D7-0172-8110-F325269C45DD}"/>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319593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D324B-045B-E586-CBA0-CA4E2CD7279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B55074E-382F-F14C-B930-D029C6619E66}"/>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4" name="Footer Placeholder 3">
            <a:extLst>
              <a:ext uri="{FF2B5EF4-FFF2-40B4-BE49-F238E27FC236}">
                <a16:creationId xmlns:a16="http://schemas.microsoft.com/office/drawing/2014/main" id="{2A3D6639-C36A-575B-E43E-8265E55BEE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74305DC-91B5-C2A7-9D8F-B7B8A6C65046}"/>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1415297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54EC2F-2288-D28A-8DFB-5D272EF3C10B}"/>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3" name="Footer Placeholder 2">
            <a:extLst>
              <a:ext uri="{FF2B5EF4-FFF2-40B4-BE49-F238E27FC236}">
                <a16:creationId xmlns:a16="http://schemas.microsoft.com/office/drawing/2014/main" id="{7FA39302-6A20-2387-9930-53CE3B09ED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50737F-A2BF-5857-9593-F4B7168887DF}"/>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64315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EE27-4E00-EC22-7186-D9F39F242A35}"/>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B483491C-6F3D-2F46-B9C7-37BC977480A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7F5E1CA-7C76-87DD-B16D-661AA25708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A32D261-6920-A276-F284-13557089B027}"/>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6" name="Footer Placeholder 5">
            <a:extLst>
              <a:ext uri="{FF2B5EF4-FFF2-40B4-BE49-F238E27FC236}">
                <a16:creationId xmlns:a16="http://schemas.microsoft.com/office/drawing/2014/main" id="{201741CC-2384-8817-D9EC-D5A2CBCB57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381D7B-D069-C906-CDF1-BCB3B2D3AB3F}"/>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3039991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D4E7-CD96-FA0D-FD02-8BC933B00ABC}"/>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5F36C7AF-DC51-D394-9D74-2C3B219C4B7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1E0B18B0-9F5F-AFBE-9563-D6CC1134B7B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924A3B80-D35A-6463-8002-681E684312B5}"/>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6" name="Footer Placeholder 5">
            <a:extLst>
              <a:ext uri="{FF2B5EF4-FFF2-40B4-BE49-F238E27FC236}">
                <a16:creationId xmlns:a16="http://schemas.microsoft.com/office/drawing/2014/main" id="{D565172B-9C4B-54B9-1470-9DD6403139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7035E1-AADE-F9DF-6C27-14B473B3AE26}"/>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2300982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0B7C-29DD-713E-51D4-6C8A05CF22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0825249-54A4-0039-6C70-EC765D4A3F9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04C3537-1459-6149-3B5B-DBF1CC914C24}"/>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5" name="Footer Placeholder 4">
            <a:extLst>
              <a:ext uri="{FF2B5EF4-FFF2-40B4-BE49-F238E27FC236}">
                <a16:creationId xmlns:a16="http://schemas.microsoft.com/office/drawing/2014/main" id="{B50F6807-62A2-212D-F2D3-128DB7D74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4F48FE-2E8B-E89F-C874-E95967AFE127}"/>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296020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30519C-A5C3-BC7C-E1D5-7DE9328EE737}"/>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07493C5-E944-A122-47F4-24A394AE28B9}"/>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061231D-04B0-68FF-1352-8041768B21EE}"/>
              </a:ext>
            </a:extLst>
          </p:cNvPr>
          <p:cNvSpPr>
            <a:spLocks noGrp="1"/>
          </p:cNvSpPr>
          <p:nvPr>
            <p:ph type="dt" sz="half" idx="10"/>
          </p:nvPr>
        </p:nvSpPr>
        <p:spPr/>
        <p:txBody>
          <a:bodyPr/>
          <a:lstStyle/>
          <a:p>
            <a:fld id="{C4F12C33-B443-4DE4-A919-E6394DFEAA33}" type="datetimeFigureOut">
              <a:rPr lang="en-GB" smtClean="0"/>
              <a:t>29/04/2026</a:t>
            </a:fld>
            <a:endParaRPr lang="en-GB"/>
          </a:p>
        </p:txBody>
      </p:sp>
      <p:sp>
        <p:nvSpPr>
          <p:cNvPr id="5" name="Footer Placeholder 4">
            <a:extLst>
              <a:ext uri="{FF2B5EF4-FFF2-40B4-BE49-F238E27FC236}">
                <a16:creationId xmlns:a16="http://schemas.microsoft.com/office/drawing/2014/main" id="{7AE15C72-C371-9598-0360-C0B6A8F9A6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E1E7DC-0890-4E0C-C06B-CB3599025455}"/>
              </a:ext>
            </a:extLst>
          </p:cNvPr>
          <p:cNvSpPr>
            <a:spLocks noGrp="1"/>
          </p:cNvSpPr>
          <p:nvPr>
            <p:ph type="sldNum" sz="quarter" idx="12"/>
          </p:nvPr>
        </p:nvSpPr>
        <p:spPr/>
        <p:txBody>
          <a:bodyPr/>
          <a:lstStyle/>
          <a:p>
            <a:fld id="{02712015-144B-480E-874B-50E74A1D189B}" type="slidenum">
              <a:rPr lang="en-GB" smtClean="0"/>
              <a:t>‹#›</a:t>
            </a:fld>
            <a:endParaRPr lang="en-GB"/>
          </a:p>
        </p:txBody>
      </p:sp>
    </p:spTree>
    <p:extLst>
      <p:ext uri="{BB962C8B-B14F-4D97-AF65-F5344CB8AC3E}">
        <p14:creationId xmlns:p14="http://schemas.microsoft.com/office/powerpoint/2010/main" val="75226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143000" y="1122480"/>
            <a:ext cx="6857640" cy="11066760"/>
          </a:xfrm>
          <a:prstGeom prst="rect">
            <a:avLst/>
          </a:prstGeom>
          <a:noFill/>
          <a:ln w="0">
            <a:noFill/>
          </a:ln>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143000" y="1122480"/>
            <a:ext cx="6857640" cy="2387160"/>
          </a:xfrm>
          <a:prstGeom prst="rect">
            <a:avLst/>
          </a:prstGeom>
          <a:noFill/>
          <a:ln w="0">
            <a:noFill/>
          </a:ln>
        </p:spPr>
        <p:txBody>
          <a:bodyPr lIns="0" tIns="0" rIns="0" bIns="0" anchor="ctr">
            <a:noAutofit/>
          </a:bodyPr>
          <a:lstStyle/>
          <a:p>
            <a:endParaRPr lang="en-GB" sz="4400" b="0" strike="noStrike" spc="-1">
              <a:solidFill>
                <a:srgbClr val="000000"/>
              </a:solidFill>
              <a:latin typeface="Arial"/>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GB" sz="32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6"/>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640" cy="2387160"/>
          </a:xfrm>
          <a:prstGeom prst="rect">
            <a:avLst/>
          </a:prstGeom>
          <a:noFill/>
          <a:ln w="0">
            <a:noFill/>
          </a:ln>
        </p:spPr>
        <p:txBody>
          <a:bodyPr numCol="1" spcCol="0" anchor="b">
            <a:noAutofit/>
          </a:bodyPr>
          <a:lstStyle/>
          <a:p>
            <a:pPr algn="ctr">
              <a:lnSpc>
                <a:spcPct val="100000"/>
              </a:lnSpc>
            </a:pPr>
            <a:r>
              <a:rPr lang="en-US" sz="6000" b="0" strike="noStrike" spc="-1">
                <a:solidFill>
                  <a:srgbClr val="000000"/>
                </a:solidFill>
                <a:latin typeface="Arial"/>
              </a:rPr>
              <a:t>Click to edit Master title style</a:t>
            </a:r>
            <a:endParaRPr lang="en-GB" sz="6000" b="0" strike="noStrike" spc="-1">
              <a:solidFill>
                <a:srgbClr val="000000"/>
              </a:solidFill>
              <a:latin typeface="Arial"/>
            </a:endParaRPr>
          </a:p>
        </p:txBody>
      </p:sp>
      <p:sp>
        <p:nvSpPr>
          <p:cNvPr id="6" name="PlaceHolder 2"/>
          <p:cNvSpPr>
            <a:spLocks noGrp="1"/>
          </p:cNvSpPr>
          <p:nvPr>
            <p:ph type="dt"/>
          </p:nvPr>
        </p:nvSpPr>
        <p:spPr>
          <a:xfrm>
            <a:off x="457200" y="6245280"/>
            <a:ext cx="2133360" cy="475920"/>
          </a:xfrm>
          <a:prstGeom prst="rect">
            <a:avLst/>
          </a:prstGeom>
          <a:noFill/>
          <a:ln w="0">
            <a:noFill/>
          </a:ln>
        </p:spPr>
        <p:txBody>
          <a:bodyPr numCol="1" spcCol="0" anchor="t">
            <a:noAutofit/>
          </a:bodyPr>
          <a:lstStyle/>
          <a:p>
            <a:endParaRPr lang="en-GB" sz="2400" b="0" strike="noStrike" spc="-1">
              <a:latin typeface="Times New Roman"/>
            </a:endParaRPr>
          </a:p>
        </p:txBody>
      </p:sp>
      <p:sp>
        <p:nvSpPr>
          <p:cNvPr id="2" name="PlaceHolder 3"/>
          <p:cNvSpPr>
            <a:spLocks noGrp="1"/>
          </p:cNvSpPr>
          <p:nvPr>
            <p:ph type="ftr"/>
          </p:nvPr>
        </p:nvSpPr>
        <p:spPr>
          <a:xfrm>
            <a:off x="3124080" y="6245280"/>
            <a:ext cx="2895120" cy="475920"/>
          </a:xfrm>
          <a:prstGeom prst="rect">
            <a:avLst/>
          </a:prstGeom>
          <a:noFill/>
          <a:ln w="0">
            <a:noFill/>
          </a:ln>
        </p:spPr>
        <p:txBody>
          <a:bodyPr numCol="1" spcCol="0" anchor="t">
            <a:noAutofit/>
          </a:bodyPr>
          <a:lstStyle/>
          <a:p>
            <a:endParaRPr lang="en-GB" sz="2400" b="0" strike="noStrike" spc="-1">
              <a:latin typeface="Times New Roman"/>
            </a:endParaRPr>
          </a:p>
        </p:txBody>
      </p:sp>
      <p:sp>
        <p:nvSpPr>
          <p:cNvPr id="3" name="PlaceHolder 4"/>
          <p:cNvSpPr>
            <a:spLocks noGrp="1"/>
          </p:cNvSpPr>
          <p:nvPr>
            <p:ph type="sldNum"/>
          </p:nvPr>
        </p:nvSpPr>
        <p:spPr>
          <a:xfrm>
            <a:off x="6553080" y="6245280"/>
            <a:ext cx="2133360" cy="475920"/>
          </a:xfrm>
          <a:prstGeom prst="rect">
            <a:avLst/>
          </a:prstGeom>
          <a:noFill/>
          <a:ln w="0">
            <a:noFill/>
          </a:ln>
        </p:spPr>
        <p:txBody>
          <a:bodyPr numCol="1" spcCol="0" anchor="t">
            <a:noAutofit/>
          </a:bodyPr>
          <a:lstStyle/>
          <a:p>
            <a:pPr algn="r">
              <a:lnSpc>
                <a:spcPct val="100000"/>
              </a:lnSpc>
            </a:pPr>
            <a:fld id="{675D9486-DBDC-4CCA-A611-D0F1F8047371}" type="slidenum">
              <a:rPr lang="en-US" sz="1400" b="0" strike="noStrike" spc="-1">
                <a:solidFill>
                  <a:srgbClr val="000000"/>
                </a:solidFill>
                <a:latin typeface="Arial"/>
                <a:ea typeface="SimSun"/>
              </a:rPr>
              <a:t>‹#›</a:t>
            </a:fld>
            <a:endParaRPr lang="en-GB" sz="14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en-GB" sz="32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GB" sz="24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GB" sz="20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0" r:id="rId13"/>
    <p:sldLayoutId id="21474837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F0D7DE-FDFE-2E2A-0460-28C86BB1C10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F9DC62-9C24-6A90-C37B-27D071C7865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9DDE8B-C446-4403-B7E0-289255ACF87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F12C33-B443-4DE4-A919-E6394DFEAA33}" type="datetimeFigureOut">
              <a:rPr lang="en-GB" smtClean="0"/>
              <a:t>29/04/2026</a:t>
            </a:fld>
            <a:endParaRPr lang="en-GB"/>
          </a:p>
        </p:txBody>
      </p:sp>
      <p:sp>
        <p:nvSpPr>
          <p:cNvPr id="5" name="Footer Placeholder 4">
            <a:extLst>
              <a:ext uri="{FF2B5EF4-FFF2-40B4-BE49-F238E27FC236}">
                <a16:creationId xmlns:a16="http://schemas.microsoft.com/office/drawing/2014/main" id="{41C8833E-D1E3-7C5C-2444-D8E8A2AC33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6C293EB-8BB7-D3DC-9A4B-B4914E2623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712015-144B-480E-874B-50E74A1D189B}" type="slidenum">
              <a:rPr lang="en-GB" smtClean="0"/>
              <a:t>‹#›</a:t>
            </a:fld>
            <a:endParaRPr lang="en-GB"/>
          </a:p>
        </p:txBody>
      </p:sp>
    </p:spTree>
    <p:extLst>
      <p:ext uri="{BB962C8B-B14F-4D97-AF65-F5344CB8AC3E}">
        <p14:creationId xmlns:p14="http://schemas.microsoft.com/office/powerpoint/2010/main" val="77060120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png"/><Relationship Id="rId5" Type="http://schemas.microsoft.com/office/2017/06/relationships/model3d" Target="../media/model3d1.glb"/><Relationship Id="rId4" Type="http://schemas.openxmlformats.org/officeDocument/2006/relationships/hyperlink" Target="https://pxhere.com/fr/photo/94056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5.jpeg"/><Relationship Id="rId4" Type="http://schemas.openxmlformats.org/officeDocument/2006/relationships/image" Target="../media/image29.jpe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4.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5.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3.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61.jpe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2.jpe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24.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18/10/relationships/comments" Target="../comments/modernComment_22C_A3D34E01.xml"/><Relationship Id="rId7"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4.png"/><Relationship Id="rId10" Type="http://schemas.openxmlformats.org/officeDocument/2006/relationships/image" Target="../media/image5.jpeg"/><Relationship Id="rId4" Type="http://schemas.openxmlformats.org/officeDocument/2006/relationships/customXml" Target="../ink/ink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ustomXml" Target="../ink/ink4.xm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customXml" Target="../ink/ink5.xml"/><Relationship Id="rId4" Type="http://schemas.openxmlformats.org/officeDocument/2006/relationships/image" Target="../media/image52.png"/><Relationship Id="rId9" Type="http://schemas.openxmlformats.org/officeDocument/2006/relationships/hyperlink" Target="https://www.wired.it/play/cinema/2019/01/28/ghostbusters-3-data-ufficiale/" TargetMode="External"/></Relationships>
</file>

<file path=ppt/slides/_rels/slide5.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8.wmf"/><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7.xml"/><Relationship Id="rId11" Type="http://schemas.openxmlformats.org/officeDocument/2006/relationships/image" Target="../media/image11.wmf"/><Relationship Id="rId5" Type="http://schemas.openxmlformats.org/officeDocument/2006/relationships/image" Target="../media/image10.wmf"/><Relationship Id="rId10" Type="http://schemas.openxmlformats.org/officeDocument/2006/relationships/image" Target="../media/image12.png"/><Relationship Id="rId4" Type="http://schemas.openxmlformats.org/officeDocument/2006/relationships/image" Target="../media/image9.wmf"/><Relationship Id="rId9" Type="http://schemas.openxmlformats.org/officeDocument/2006/relationships/customXml" Target="../ink/ink9.xml"/></Relationships>
</file>

<file path=ppt/slides/_rels/slide6.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8.wmf"/><Relationship Id="rId3" Type="http://schemas.openxmlformats.org/officeDocument/2006/relationships/customXml" Target="../ink/ink10.xml"/><Relationship Id="rId7" Type="http://schemas.openxmlformats.org/officeDocument/2006/relationships/image" Target="../media/image13.png"/><Relationship Id="rId12"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2.xml"/><Relationship Id="rId11" Type="http://schemas.openxmlformats.org/officeDocument/2006/relationships/image" Target="../media/image11.wmf"/><Relationship Id="rId10" Type="http://schemas.openxmlformats.org/officeDocument/2006/relationships/image" Target="../media/image14.png"/><Relationship Id="rId9" Type="http://schemas.openxmlformats.org/officeDocument/2006/relationships/customXml" Target="../ink/ink12.xml"/><Relationship Id="rId14" Type="http://schemas.openxmlformats.org/officeDocument/2006/relationships/image" Target="../media/image9.w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7E7208-8A13-0349-36E3-6E2FCBB38DD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42" y="0"/>
            <a:ext cx="9153742" cy="6858000"/>
          </a:xfrm>
          <a:prstGeom prst="rect">
            <a:avLst/>
          </a:prstGeom>
        </p:spPr>
      </p:pic>
      <mc:AlternateContent xmlns:mc="http://schemas.openxmlformats.org/markup-compatibility/2006">
        <mc:Choice xmlns:am3d="http://schemas.microsoft.com/office/drawing/2017/model3d" Requires="am3d">
          <p:graphicFrame>
            <p:nvGraphicFramePr>
              <p:cNvPr id="12" name="3D Model 11" descr="Elephant">
                <a:extLst>
                  <a:ext uri="{FF2B5EF4-FFF2-40B4-BE49-F238E27FC236}">
                    <a16:creationId xmlns:a16="http://schemas.microsoft.com/office/drawing/2014/main" id="{DA69B8D0-564A-D01A-0887-FDA6DA3788BD}"/>
                  </a:ext>
                </a:extLst>
              </p:cNvPr>
              <p:cNvGraphicFramePr>
                <a:graphicFrameLocks noChangeAspect="1"/>
              </p:cNvGraphicFramePr>
              <p:nvPr>
                <p:extLst>
                  <p:ext uri="{D42A27DB-BD31-4B8C-83A1-F6EECF244321}">
                    <p14:modId xmlns:p14="http://schemas.microsoft.com/office/powerpoint/2010/main" val="720435155"/>
                  </p:ext>
                </p:extLst>
              </p:nvPr>
            </p:nvGraphicFramePr>
            <p:xfrm>
              <a:off x="2731457" y="1913262"/>
              <a:ext cx="4859616" cy="3031476"/>
            </p:xfrm>
            <a:graphic>
              <a:graphicData uri="http://schemas.microsoft.com/office/drawing/2017/model3d">
                <am3d:model3d r:embed="rId5">
                  <am3d:spPr>
                    <a:xfrm>
                      <a:off x="0" y="0"/>
                      <a:ext cx="4859616" cy="3031476"/>
                    </a:xfrm>
                    <a:prstGeom prst="rect">
                      <a:avLst/>
                    </a:prstGeom>
                  </am3d:spPr>
                  <am3d:camera>
                    <am3d:pos x="0" y="0" z="58394209"/>
                    <am3d:up dx="0" dy="36000000" dz="0"/>
                    <am3d:lookAt x="0" y="0" z="0"/>
                    <am3d:perspective fov="2700000"/>
                  </am3d:camera>
                  <am3d:trans>
                    <am3d:meterPerModelUnit n="2006731" d="1000000"/>
                    <am3d:preTrans dx="0" dy="-10668131" dz="-7575678"/>
                    <am3d:scale>
                      <am3d:sx n="1000000" d="1000000"/>
                      <am3d:sy n="1000000" d="1000000"/>
                      <am3d:sz n="1000000" d="1000000"/>
                    </am3d:scale>
                    <am3d:rot ax="3558765" ay="5151838" az="3554826"/>
                    <am3d:postTrans dx="0" dy="0" dz="0"/>
                  </am3d:trans>
                  <am3d:raster rName="Office3DRenderer" rVer="16.0.8326">
                    <am3d:blip r:embed="rId6"/>
                  </am3d:raster>
                  <am3d:objViewport viewportSz="62694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Elephant">
                <a:extLst>
                  <a:ext uri="{FF2B5EF4-FFF2-40B4-BE49-F238E27FC236}">
                    <a16:creationId xmlns:a16="http://schemas.microsoft.com/office/drawing/2014/main" id="{DA69B8D0-564A-D01A-0887-FDA6DA3788BD}"/>
                  </a:ext>
                </a:extLst>
              </p:cNvPr>
              <p:cNvPicPr>
                <a:picLocks noGrp="1" noRot="1" noChangeAspect="1" noMove="1" noResize="1" noEditPoints="1" noAdjustHandles="1" noChangeArrowheads="1" noChangeShapeType="1" noCrop="1"/>
              </p:cNvPicPr>
              <p:nvPr/>
            </p:nvPicPr>
            <p:blipFill>
              <a:blip r:embed="rId6"/>
              <a:stretch>
                <a:fillRect/>
              </a:stretch>
            </p:blipFill>
            <p:spPr>
              <a:xfrm>
                <a:off x="2731457" y="1913262"/>
                <a:ext cx="4859616" cy="3031476"/>
              </a:xfrm>
              <a:prstGeom prst="rect">
                <a:avLst/>
              </a:prstGeom>
            </p:spPr>
          </p:pic>
        </mc:Fallback>
      </mc:AlternateContent>
    </p:spTree>
    <p:extLst>
      <p:ext uri="{BB962C8B-B14F-4D97-AF65-F5344CB8AC3E}">
        <p14:creationId xmlns:p14="http://schemas.microsoft.com/office/powerpoint/2010/main" val="98373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01 social">
            <a:extLst>
              <a:ext uri="{FF2B5EF4-FFF2-40B4-BE49-F238E27FC236}">
                <a16:creationId xmlns:a16="http://schemas.microsoft.com/office/drawing/2014/main" id="{9AEDD79C-D827-DF2E-EECD-2530189EF6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0"/>
            <a:ext cx="1536065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3">
            <a:extLst>
              <a:ext uri="{FF2B5EF4-FFF2-40B4-BE49-F238E27FC236}">
                <a16:creationId xmlns:a16="http://schemas.microsoft.com/office/drawing/2014/main" id="{5EFCFF8B-37EA-8F08-CCFE-45E0A6275174}"/>
              </a:ext>
            </a:extLst>
          </p:cNvPr>
          <p:cNvSpPr>
            <a:spLocks noChangeArrowheads="1"/>
          </p:cNvSpPr>
          <p:nvPr/>
        </p:nvSpPr>
        <p:spPr bwMode="auto">
          <a:xfrm>
            <a:off x="265113" y="1920875"/>
            <a:ext cx="8494712" cy="4022725"/>
          </a:xfrm>
          <a:prstGeom prst="roundRect">
            <a:avLst>
              <a:gd name="adj" fmla="val 16667"/>
            </a:avLst>
          </a:prstGeom>
          <a:solidFill>
            <a:srgbClr val="000000">
              <a:alpha val="83136"/>
            </a:srgbClr>
          </a:solidFill>
          <a:ln w="9525">
            <a:solidFill>
              <a:schemeClr val="bg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6148" name="Rectangle 2">
            <a:extLst>
              <a:ext uri="{FF2B5EF4-FFF2-40B4-BE49-F238E27FC236}">
                <a16:creationId xmlns:a16="http://schemas.microsoft.com/office/drawing/2014/main" id="{1E73B23D-805A-6DD4-A050-9CA44123BC26}"/>
              </a:ext>
            </a:extLst>
          </p:cNvPr>
          <p:cNvSpPr>
            <a:spLocks noGrp="1" noChangeArrowheads="1"/>
          </p:cNvSpPr>
          <p:nvPr>
            <p:ph type="title" idx="4294967295"/>
          </p:nvPr>
        </p:nvSpPr>
        <p:spPr>
          <a:xfrm>
            <a:off x="685800" y="1052513"/>
            <a:ext cx="3951288" cy="792162"/>
          </a:xfrm>
        </p:spPr>
        <p:txBody>
          <a:bodyPr/>
          <a:lstStyle/>
          <a:p>
            <a:pPr eaLnBrk="1" hangingPunct="1"/>
            <a:r>
              <a:rPr lang="en-US" altLang="zh-CN" sz="3200" dirty="0">
                <a:solidFill>
                  <a:schemeClr val="bg1"/>
                </a:solidFill>
                <a:latin typeface="Calibri" panose="020F0502020204030204" pitchFamily="34" charset="0"/>
                <a:ea typeface="SimSun" panose="02010600030101010101" pitchFamily="2" charset="-122"/>
                <a:sym typeface="Calibri" panose="020F0502020204030204" pitchFamily="34" charset="0"/>
              </a:rPr>
              <a:t>What do we do?</a:t>
            </a:r>
            <a:endParaRPr lang="en-US" altLang="zh-CN" dirty="0">
              <a:ea typeface="SimSun" panose="02010600030101010101" pitchFamily="2" charset="-122"/>
            </a:endParaRPr>
          </a:p>
        </p:txBody>
      </p:sp>
      <p:sp>
        <p:nvSpPr>
          <p:cNvPr id="6155" name="Rectangle 3">
            <a:extLst>
              <a:ext uri="{FF2B5EF4-FFF2-40B4-BE49-F238E27FC236}">
                <a16:creationId xmlns:a16="http://schemas.microsoft.com/office/drawing/2014/main" id="{F3B56520-A474-E989-5CA7-D9062987C5D8}"/>
              </a:ext>
            </a:extLst>
          </p:cNvPr>
          <p:cNvSpPr>
            <a:spLocks noGrp="1" noChangeArrowheads="1"/>
          </p:cNvSpPr>
          <p:nvPr/>
        </p:nvSpPr>
        <p:spPr bwMode="auto">
          <a:xfrm>
            <a:off x="468313" y="2206625"/>
            <a:ext cx="820737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200" dirty="0">
                <a:solidFill>
                  <a:schemeClr val="bg1"/>
                </a:solidFill>
                <a:latin typeface="Calibri" panose="020F0502020204030204" pitchFamily="34" charset="0"/>
              </a:rPr>
              <a:t>Transport blood, platelets, specimens, samples, notes, equipment and people for the NHS.  Breast milk for the UKAMB.</a:t>
            </a:r>
          </a:p>
          <a:p>
            <a:pPr eaLnBrk="1" hangingPunct="1"/>
            <a:r>
              <a:rPr lang="en-US" altLang="en-US" sz="2200" dirty="0">
                <a:solidFill>
                  <a:schemeClr val="bg1"/>
                </a:solidFill>
                <a:latin typeface="Calibri" panose="020F0502020204030204" pitchFamily="34" charset="0"/>
              </a:rPr>
              <a:t>Generate our publicity, organise our fundraising, talks and awareness events, solicit donations and sponsorship from.. Anywhere and anyone!</a:t>
            </a:r>
          </a:p>
          <a:p>
            <a:pPr eaLnBrk="1" hangingPunct="1"/>
            <a:r>
              <a:rPr lang="en-US" altLang="en-US" sz="2200" dirty="0">
                <a:solidFill>
                  <a:schemeClr val="bg1"/>
                </a:solidFill>
                <a:latin typeface="Calibri" panose="020F0502020204030204" pitchFamily="34" charset="0"/>
              </a:rPr>
              <a:t>Negotiate with Health Trusts, NEAS, NHSBT, GNAAS.</a:t>
            </a:r>
          </a:p>
          <a:p>
            <a:pPr eaLnBrk="1" hangingPunct="1"/>
            <a:r>
              <a:rPr lang="en-US" altLang="en-US" sz="2200" dirty="0">
                <a:solidFill>
                  <a:schemeClr val="bg1"/>
                </a:solidFill>
                <a:latin typeface="Calibri" panose="020F0502020204030204" pitchFamily="34" charset="0"/>
              </a:rPr>
              <a:t>We are accountable, recording statistics and legally compliant administration,  evidence-backed with receipts &amp; records</a:t>
            </a:r>
          </a:p>
          <a:p>
            <a:pPr eaLnBrk="1" hangingPunct="1"/>
            <a:r>
              <a:rPr lang="en-US" altLang="en-US" sz="2200" dirty="0">
                <a:solidFill>
                  <a:schemeClr val="bg1"/>
                </a:solidFill>
                <a:latin typeface="Calibri" panose="020F0502020204030204" pitchFamily="34" charset="0"/>
              </a:rPr>
              <a:t>Recruit and train our volunteers &amp; run our fleet of vehicles.</a:t>
            </a:r>
            <a:endParaRPr lang="en-US" altLang="en-US" sz="2200" dirty="0">
              <a:solidFill>
                <a:srgbClr val="C00000"/>
              </a:solidFill>
              <a:latin typeface="Calibri" panose="020F0502020204030204" pitchFamily="34" charset="0"/>
            </a:endParaRPr>
          </a:p>
          <a:p>
            <a:pPr eaLnBrk="1" hangingPunct="1">
              <a:buFontTx/>
              <a:buNone/>
            </a:pPr>
            <a:endParaRPr lang="en-US" altLang="en-US" dirty="0">
              <a:solidFill>
                <a:schemeClr val="bg1"/>
              </a:solidFill>
            </a:endParaRPr>
          </a:p>
        </p:txBody>
      </p:sp>
      <p:grpSp>
        <p:nvGrpSpPr>
          <p:cNvPr id="10246" name="Group 11">
            <a:extLst>
              <a:ext uri="{FF2B5EF4-FFF2-40B4-BE49-F238E27FC236}">
                <a16:creationId xmlns:a16="http://schemas.microsoft.com/office/drawing/2014/main" id="{A9259878-1ED4-7A59-6413-2445469C2D99}"/>
              </a:ext>
            </a:extLst>
          </p:cNvPr>
          <p:cNvGrpSpPr>
            <a:grpSpLocks/>
          </p:cNvGrpSpPr>
          <p:nvPr/>
        </p:nvGrpSpPr>
        <p:grpSpPr bwMode="auto">
          <a:xfrm>
            <a:off x="325438" y="128588"/>
            <a:ext cx="5949950" cy="1246187"/>
            <a:chOff x="916151" y="69601"/>
            <a:chExt cx="5949269" cy="1246307"/>
          </a:xfrm>
        </p:grpSpPr>
        <p:sp>
          <p:nvSpPr>
            <p:cNvPr id="10248" name="Rounded Rectangle 12">
              <a:extLst>
                <a:ext uri="{FF2B5EF4-FFF2-40B4-BE49-F238E27FC236}">
                  <a16:creationId xmlns:a16="http://schemas.microsoft.com/office/drawing/2014/main" id="{1227D72B-20D1-97AB-1F1C-BEEBD526DB83}"/>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14" name="TextBox 13">
              <a:extLst>
                <a:ext uri="{FF2B5EF4-FFF2-40B4-BE49-F238E27FC236}">
                  <a16:creationId xmlns:a16="http://schemas.microsoft.com/office/drawing/2014/main" id="{A6F5C04C-A694-DB67-395B-AA47551B4934}"/>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10252" name="Picture 14">
              <a:extLst>
                <a:ext uri="{FF2B5EF4-FFF2-40B4-BE49-F238E27FC236}">
                  <a16:creationId xmlns:a16="http://schemas.microsoft.com/office/drawing/2014/main" id="{7C7BF380-1AD2-D392-1408-BF52D1E63A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7" name="Rounded Rectangle 15">
            <a:extLst>
              <a:ext uri="{FF2B5EF4-FFF2-40B4-BE49-F238E27FC236}">
                <a16:creationId xmlns:a16="http://schemas.microsoft.com/office/drawing/2014/main" id="{DB00D976-C919-B0FC-0E19-C47FE677AB51}"/>
              </a:ext>
            </a:extLst>
          </p:cNvPr>
          <p:cNvSpPr>
            <a:spLocks noChangeArrowheads="1"/>
          </p:cNvSpPr>
          <p:nvPr/>
        </p:nvSpPr>
        <p:spPr bwMode="auto">
          <a:xfrm>
            <a:off x="7956550" y="298450"/>
            <a:ext cx="1008063" cy="908050"/>
          </a:xfrm>
          <a:prstGeom prst="roundRect">
            <a:avLst>
              <a:gd name="adj" fmla="val 16667"/>
            </a:avLst>
          </a:prstGeom>
          <a:blipFill dpi="0" rotWithShape="1">
            <a:blip r:embed="rId5"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p:cBhvr>
                                        <p:cTn id="7" dur="500"/>
                                        <p:tgtEl>
                                          <p:spTgt spid="6148"/>
                                        </p:tgtEl>
                                      </p:cBhvr>
                                    </p:animEffect>
                                  </p:childTnLst>
                                </p:cTn>
                              </p:par>
                              <p:par>
                                <p:cTn id="8" presetID="53" presetClass="entr" presetSubtype="0" fill="hold" nodeType="withEffect">
                                  <p:stCondLst>
                                    <p:cond delay="500"/>
                                  </p:stCondLst>
                                  <p:childTnLst>
                                    <p:set>
                                      <p:cBhvr>
                                        <p:cTn id="9" dur="1" fill="hold">
                                          <p:stCondLst>
                                            <p:cond delay="0"/>
                                          </p:stCondLst>
                                        </p:cTn>
                                        <p:tgtEl>
                                          <p:spTgt spid="6147"/>
                                        </p:tgtEl>
                                        <p:attrNameLst>
                                          <p:attrName>style.visibility</p:attrName>
                                        </p:attrNameLst>
                                      </p:cBhvr>
                                      <p:to>
                                        <p:strVal val="visible"/>
                                      </p:to>
                                    </p:set>
                                    <p:anim calcmode="lin" valueType="num">
                                      <p:cBhvr>
                                        <p:cTn id="10" dur="1000" fill="hold"/>
                                        <p:tgtEl>
                                          <p:spTgt spid="6147"/>
                                        </p:tgtEl>
                                        <p:attrNameLst>
                                          <p:attrName>ppt_w</p:attrName>
                                        </p:attrNameLst>
                                      </p:cBhvr>
                                      <p:tavLst>
                                        <p:tav tm="0">
                                          <p:val>
                                            <p:fltVal val="0"/>
                                          </p:val>
                                        </p:tav>
                                        <p:tav tm="100000">
                                          <p:val>
                                            <p:strVal val="#ppt_w"/>
                                          </p:val>
                                        </p:tav>
                                      </p:tavLst>
                                    </p:anim>
                                    <p:anim calcmode="lin" valueType="num">
                                      <p:cBhvr>
                                        <p:cTn id="11" dur="1000" fill="hold"/>
                                        <p:tgtEl>
                                          <p:spTgt spid="6147"/>
                                        </p:tgtEl>
                                        <p:attrNameLst>
                                          <p:attrName>ppt_h</p:attrName>
                                        </p:attrNameLst>
                                      </p:cBhvr>
                                      <p:tavLst>
                                        <p:tav tm="0">
                                          <p:val>
                                            <p:fltVal val="0"/>
                                          </p:val>
                                        </p:tav>
                                        <p:tav tm="100000">
                                          <p:val>
                                            <p:strVal val="#ppt_h"/>
                                          </p:val>
                                        </p:tav>
                                      </p:tavLst>
                                    </p:anim>
                                    <p:animEffect>
                                      <p:cBhvr>
                                        <p:cTn id="12" dur="1000"/>
                                        <p:tgtEl>
                                          <p:spTgt spid="6147"/>
                                        </p:tgtEl>
                                      </p:cBhvr>
                                    </p:animEffect>
                                  </p:childTnLst>
                                </p:cTn>
                              </p:par>
                            </p:childTnLst>
                          </p:cTn>
                        </p:par>
                        <p:par>
                          <p:cTn id="13" fill="hold" nodeType="afterGroup">
                            <p:stCondLst>
                              <p:cond delay="1500"/>
                            </p:stCondLst>
                            <p:childTnLst>
                              <p:par>
                                <p:cTn id="14" presetID="10" presetClass="entr" presetSubtype="0" fill="hold" nodeType="afterEffect">
                                  <p:stCondLst>
                                    <p:cond delay="0"/>
                                  </p:stCondLst>
                                  <p:childTnLst>
                                    <p:set>
                                      <p:cBhvr>
                                        <p:cTn id="15" dur="1" fill="hold">
                                          <p:stCondLst>
                                            <p:cond delay="0"/>
                                          </p:stCondLst>
                                        </p:cTn>
                                        <p:tgtEl>
                                          <p:spTgt spid="6155">
                                            <p:txEl>
                                              <p:pRg st="0" end="0"/>
                                            </p:txEl>
                                          </p:spTgt>
                                        </p:tgtEl>
                                        <p:attrNameLst>
                                          <p:attrName>style.visibility</p:attrName>
                                        </p:attrNameLst>
                                      </p:cBhvr>
                                      <p:to>
                                        <p:strVal val="visible"/>
                                      </p:to>
                                    </p:set>
                                    <p:animEffect>
                                      <p:cBhvr>
                                        <p:cTn id="16" dur="500"/>
                                        <p:tgtEl>
                                          <p:spTgt spid="615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6155">
                                            <p:txEl>
                                              <p:pRg st="1" end="1"/>
                                            </p:txEl>
                                          </p:spTgt>
                                        </p:tgtEl>
                                        <p:attrNameLst>
                                          <p:attrName>style.visibility</p:attrName>
                                        </p:attrNameLst>
                                      </p:cBhvr>
                                      <p:to>
                                        <p:strVal val="visible"/>
                                      </p:to>
                                    </p:set>
                                    <p:animEffect>
                                      <p:cBhvr>
                                        <p:cTn id="21" dur="500"/>
                                        <p:tgtEl>
                                          <p:spTgt spid="6155">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6155">
                                            <p:txEl>
                                              <p:pRg st="2" end="2"/>
                                            </p:txEl>
                                          </p:spTgt>
                                        </p:tgtEl>
                                        <p:attrNameLst>
                                          <p:attrName>style.visibility</p:attrName>
                                        </p:attrNameLst>
                                      </p:cBhvr>
                                      <p:to>
                                        <p:strVal val="visible"/>
                                      </p:to>
                                    </p:set>
                                    <p:animEffect>
                                      <p:cBhvr>
                                        <p:cTn id="26" dur="500"/>
                                        <p:tgtEl>
                                          <p:spTgt spid="615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155">
                                            <p:txEl>
                                              <p:pRg st="3" end="3"/>
                                            </p:txEl>
                                          </p:spTgt>
                                        </p:tgtEl>
                                        <p:attrNameLst>
                                          <p:attrName>style.visibility</p:attrName>
                                        </p:attrNameLst>
                                      </p:cBhvr>
                                      <p:to>
                                        <p:strVal val="visible"/>
                                      </p:to>
                                    </p:set>
                                    <p:animEffect>
                                      <p:cBhvr>
                                        <p:cTn id="31" dur="1500"/>
                                        <p:tgtEl>
                                          <p:spTgt spid="615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155">
                                            <p:txEl>
                                              <p:pRg st="4" end="4"/>
                                            </p:txEl>
                                          </p:spTgt>
                                        </p:tgtEl>
                                        <p:attrNameLst>
                                          <p:attrName>style.visibility</p:attrName>
                                        </p:attrNameLst>
                                      </p:cBhvr>
                                      <p:to>
                                        <p:strVal val="visible"/>
                                      </p:to>
                                    </p:set>
                                    <p:animEffect>
                                      <p:cBhvr>
                                        <p:cTn id="36" dur="1500"/>
                                        <p:tgtEl>
                                          <p:spTgt spid="6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ldLvl="0" animBg="1" autoUpdateAnimBg="0"/>
      <p:bldP spid="6148" grpId="0" bldLvl="0" autoUpdateAnimBg="0"/>
      <p:bldP spid="6155" grpId="0" build="allAtOnce" bldLvl="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01 social">
            <a:extLst>
              <a:ext uri="{FF2B5EF4-FFF2-40B4-BE49-F238E27FC236}">
                <a16:creationId xmlns:a16="http://schemas.microsoft.com/office/drawing/2014/main" id="{8760F013-D80A-DA43-FC67-FFE43A1D9C3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2225" y="0"/>
            <a:ext cx="153638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3">
            <a:extLst>
              <a:ext uri="{FF2B5EF4-FFF2-40B4-BE49-F238E27FC236}">
                <a16:creationId xmlns:a16="http://schemas.microsoft.com/office/drawing/2014/main" id="{84F00828-56D4-A549-5059-35AA082366D7}"/>
              </a:ext>
            </a:extLst>
          </p:cNvPr>
          <p:cNvSpPr>
            <a:spLocks noChangeArrowheads="1"/>
          </p:cNvSpPr>
          <p:nvPr/>
        </p:nvSpPr>
        <p:spPr bwMode="auto">
          <a:xfrm>
            <a:off x="0" y="2082800"/>
            <a:ext cx="4679950" cy="3757613"/>
          </a:xfrm>
          <a:prstGeom prst="roundRect">
            <a:avLst>
              <a:gd name="adj" fmla="val 16667"/>
            </a:avLst>
          </a:prstGeom>
          <a:solidFill>
            <a:srgbClr val="000000">
              <a:alpha val="83136"/>
            </a:srgbClr>
          </a:solidFill>
          <a:ln w="9525">
            <a:solidFill>
              <a:schemeClr val="bg1"/>
            </a:solidFill>
            <a:miter lim="800000"/>
            <a:headEnd/>
            <a:tailEnd/>
          </a:ln>
        </p:spPr>
        <p:txBody>
          <a:bodyPr anchor="ctr"/>
          <a:lstStyle>
            <a:lvl1pPr marL="179388" indent="-179388">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Aft>
                <a:spcPts val="600"/>
              </a:spcAft>
            </a:pPr>
            <a:r>
              <a:rPr lang="en-US" altLang="en-US" sz="2200" dirty="0">
                <a:solidFill>
                  <a:schemeClr val="bg1"/>
                </a:solidFill>
                <a:latin typeface="Calibri" panose="020F0502020204030204" pitchFamily="34" charset="0"/>
              </a:rPr>
              <a:t>We cover 7pm to 7am every day, 365 days per year.</a:t>
            </a:r>
          </a:p>
          <a:p>
            <a:pPr eaLnBrk="1" hangingPunct="1">
              <a:spcAft>
                <a:spcPts val="600"/>
              </a:spcAft>
            </a:pPr>
            <a:endParaRPr lang="en-US" altLang="en-US" sz="800" dirty="0">
              <a:solidFill>
                <a:schemeClr val="bg1"/>
              </a:solidFill>
              <a:latin typeface="Calibri" panose="020F0502020204030204" pitchFamily="34" charset="0"/>
            </a:endParaRPr>
          </a:p>
          <a:p>
            <a:pPr eaLnBrk="1" hangingPunct="1">
              <a:spcAft>
                <a:spcPts val="600"/>
              </a:spcAft>
            </a:pPr>
            <a:r>
              <a:rPr lang="en-US" altLang="en-US" sz="2200" dirty="0">
                <a:solidFill>
                  <a:schemeClr val="bg1"/>
                </a:solidFill>
                <a:latin typeface="Calibri" panose="020F0502020204030204" pitchFamily="34" charset="0"/>
              </a:rPr>
              <a:t> Around the clock on weekends &amp; public holidays</a:t>
            </a:r>
          </a:p>
          <a:p>
            <a:pPr eaLnBrk="1" hangingPunct="1">
              <a:spcAft>
                <a:spcPts val="600"/>
              </a:spcAft>
            </a:pPr>
            <a:endParaRPr lang="en-US" altLang="en-US" sz="800" dirty="0">
              <a:solidFill>
                <a:schemeClr val="bg1"/>
              </a:solidFill>
              <a:latin typeface="Calibri" panose="020F0502020204030204" pitchFamily="34" charset="0"/>
            </a:endParaRPr>
          </a:p>
          <a:p>
            <a:pPr eaLnBrk="1" hangingPunct="1">
              <a:spcAft>
                <a:spcPts val="600"/>
              </a:spcAft>
            </a:pPr>
            <a:r>
              <a:rPr lang="en-US" altLang="en-US" sz="2200" dirty="0">
                <a:solidFill>
                  <a:schemeClr val="bg1"/>
                </a:solidFill>
                <a:latin typeface="Calibri" panose="020F0502020204030204" pitchFamily="34" charset="0"/>
              </a:rPr>
              <a:t>We cover over 100 locations in Northumberland, Tyne &amp; Wear and County Durham</a:t>
            </a:r>
          </a:p>
        </p:txBody>
      </p:sp>
      <p:sp>
        <p:nvSpPr>
          <p:cNvPr id="8196" name="Rectangle 2">
            <a:extLst>
              <a:ext uri="{FF2B5EF4-FFF2-40B4-BE49-F238E27FC236}">
                <a16:creationId xmlns:a16="http://schemas.microsoft.com/office/drawing/2014/main" id="{3458A26A-D9C2-03B8-7F6D-81C6C109BE2B}"/>
              </a:ext>
            </a:extLst>
          </p:cNvPr>
          <p:cNvSpPr>
            <a:spLocks noGrp="1" noChangeArrowheads="1"/>
          </p:cNvSpPr>
          <p:nvPr>
            <p:ph type="title" idx="4294967295"/>
          </p:nvPr>
        </p:nvSpPr>
        <p:spPr>
          <a:xfrm>
            <a:off x="612775" y="1052513"/>
            <a:ext cx="5472113" cy="792162"/>
          </a:xfrm>
        </p:spPr>
        <p:txBody>
          <a:bodyPr/>
          <a:lstStyle/>
          <a:p>
            <a:pPr eaLnBrk="1" hangingPunct="1"/>
            <a:r>
              <a:rPr lang="en-US" altLang="zh-CN" sz="3200" dirty="0">
                <a:solidFill>
                  <a:schemeClr val="bg1"/>
                </a:solidFill>
                <a:latin typeface="Calibri" panose="020F0502020204030204" pitchFamily="34" charset="0"/>
                <a:ea typeface="SimSun" panose="02010600030101010101" pitchFamily="2" charset="-122"/>
                <a:sym typeface="Calibri" panose="020F0502020204030204" pitchFamily="34" charset="0"/>
              </a:rPr>
              <a:t>Our Coverage:</a:t>
            </a:r>
            <a:endParaRPr lang="en-US" altLang="zh-CN" dirty="0">
              <a:ea typeface="SimSun" panose="02010600030101010101" pitchFamily="2" charset="-122"/>
            </a:endParaRPr>
          </a:p>
        </p:txBody>
      </p:sp>
      <p:pic>
        <p:nvPicPr>
          <p:cNvPr id="3" name="Picture 2">
            <a:extLst>
              <a:ext uri="{FF2B5EF4-FFF2-40B4-BE49-F238E27FC236}">
                <a16:creationId xmlns:a16="http://schemas.microsoft.com/office/drawing/2014/main" id="{0FCFB2B5-31B9-10C9-6D22-851E985EE4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5550" y="2057400"/>
            <a:ext cx="3730625" cy="42513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2294" name="Group 11">
            <a:extLst>
              <a:ext uri="{FF2B5EF4-FFF2-40B4-BE49-F238E27FC236}">
                <a16:creationId xmlns:a16="http://schemas.microsoft.com/office/drawing/2014/main" id="{75251AA7-1E5C-437A-EB2D-EE1E14EE6E2A}"/>
              </a:ext>
            </a:extLst>
          </p:cNvPr>
          <p:cNvGrpSpPr>
            <a:grpSpLocks/>
          </p:cNvGrpSpPr>
          <p:nvPr/>
        </p:nvGrpSpPr>
        <p:grpSpPr bwMode="auto">
          <a:xfrm>
            <a:off x="325438" y="128588"/>
            <a:ext cx="5949950" cy="1246187"/>
            <a:chOff x="916151" y="69601"/>
            <a:chExt cx="5949269" cy="1246307"/>
          </a:xfrm>
        </p:grpSpPr>
        <p:sp>
          <p:nvSpPr>
            <p:cNvPr id="12297" name="Rounded Rectangle 12">
              <a:extLst>
                <a:ext uri="{FF2B5EF4-FFF2-40B4-BE49-F238E27FC236}">
                  <a16:creationId xmlns:a16="http://schemas.microsoft.com/office/drawing/2014/main" id="{47C86BA2-D940-9FA0-6971-F1C222C40C7D}"/>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14" name="TextBox 13">
              <a:extLst>
                <a:ext uri="{FF2B5EF4-FFF2-40B4-BE49-F238E27FC236}">
                  <a16:creationId xmlns:a16="http://schemas.microsoft.com/office/drawing/2014/main" id="{1184329C-489A-FD32-52BC-F7C6D52C4E7F}"/>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12301" name="Picture 14">
              <a:extLst>
                <a:ext uri="{FF2B5EF4-FFF2-40B4-BE49-F238E27FC236}">
                  <a16:creationId xmlns:a16="http://schemas.microsoft.com/office/drawing/2014/main" id="{D364D56A-EF87-DEF1-B580-4CCC2078AC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5" name="Rounded Rectangle 15">
            <a:extLst>
              <a:ext uri="{FF2B5EF4-FFF2-40B4-BE49-F238E27FC236}">
                <a16:creationId xmlns:a16="http://schemas.microsoft.com/office/drawing/2014/main" id="{3758DB5A-14E6-D166-901A-5D844172D9F7}"/>
              </a:ext>
            </a:extLst>
          </p:cNvPr>
          <p:cNvSpPr>
            <a:spLocks noChangeArrowheads="1"/>
          </p:cNvSpPr>
          <p:nvPr/>
        </p:nvSpPr>
        <p:spPr bwMode="auto">
          <a:xfrm>
            <a:off x="7956550" y="298450"/>
            <a:ext cx="1008063" cy="908050"/>
          </a:xfrm>
          <a:prstGeom prst="roundRect">
            <a:avLst>
              <a:gd name="adj" fmla="val 16667"/>
            </a:avLst>
          </a:prstGeom>
          <a:blipFill dpi="0" rotWithShape="1">
            <a:blip r:embed="rId6"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pic>
        <p:nvPicPr>
          <p:cNvPr id="4" name="Picture 3">
            <a:extLst>
              <a:ext uri="{FF2B5EF4-FFF2-40B4-BE49-F238E27FC236}">
                <a16:creationId xmlns:a16="http://schemas.microsoft.com/office/drawing/2014/main" id="{A17929FD-CFEB-E0D8-61B7-2FCF91211F4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35550" y="2281238"/>
            <a:ext cx="3730625"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500"/>
                                  </p:stCondLst>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ppt_w</p:attrName>
                                        </p:attrNameLst>
                                      </p:cBhvr>
                                      <p:tavLst>
                                        <p:tav tm="0">
                                          <p:val>
                                            <p:fltVal val="0"/>
                                          </p:val>
                                        </p:tav>
                                        <p:tav tm="100000">
                                          <p:val>
                                            <p:strVal val="#ppt_w"/>
                                          </p:val>
                                        </p:tav>
                                      </p:tavLst>
                                    </p:anim>
                                    <p:anim calcmode="lin" valueType="num">
                                      <p:cBhvr>
                                        <p:cTn id="8" dur="1000" fill="hold"/>
                                        <p:tgtEl>
                                          <p:spTgt spid="8195"/>
                                        </p:tgtEl>
                                        <p:attrNameLst>
                                          <p:attrName>ppt_h</p:attrName>
                                        </p:attrNameLst>
                                      </p:cBhvr>
                                      <p:tavLst>
                                        <p:tav tm="0">
                                          <p:val>
                                            <p:fltVal val="0"/>
                                          </p:val>
                                        </p:tav>
                                        <p:tav tm="100000">
                                          <p:val>
                                            <p:strVal val="#ppt_h"/>
                                          </p:val>
                                        </p:tav>
                                      </p:tavLst>
                                    </p:anim>
                                    <p:animEffect>
                                      <p:cBhvr>
                                        <p:cTn id="9" dur="1000"/>
                                        <p:tgtEl>
                                          <p:spTgt spid="8195"/>
                                        </p:tgtEl>
                                      </p:cBhvr>
                                    </p:animEffect>
                                  </p:childTnLst>
                                </p:cTn>
                              </p:par>
                            </p:childTnLst>
                          </p:cTn>
                        </p:par>
                        <p:par>
                          <p:cTn id="10" fill="hold" nodeType="afterGroup">
                            <p:stCondLst>
                              <p:cond delay="1500"/>
                            </p:stCondLst>
                            <p:childTnLst>
                              <p:par>
                                <p:cTn id="11" presetID="10" presetClass="entr" presetSubtype="0" fill="hold" nodeType="afterEffect">
                                  <p:stCondLst>
                                    <p:cond delay="0"/>
                                  </p:stCondLst>
                                  <p:childTnLst>
                                    <p:set>
                                      <p:cBhvr>
                                        <p:cTn id="12" dur="1" fill="hold">
                                          <p:stCondLst>
                                            <p:cond delay="0"/>
                                          </p:stCondLst>
                                        </p:cTn>
                                        <p:tgtEl>
                                          <p:spTgt spid="8196"/>
                                        </p:tgtEl>
                                        <p:attrNameLst>
                                          <p:attrName>style.visibility</p:attrName>
                                        </p:attrNameLst>
                                      </p:cBhvr>
                                      <p:to>
                                        <p:strVal val="visible"/>
                                      </p:to>
                                    </p:set>
                                    <p:animEffect>
                                      <p:cBhvr>
                                        <p:cTn id="13" dur="500"/>
                                        <p:tgtEl>
                                          <p:spTgt spid="8196"/>
                                        </p:tgtEl>
                                      </p:cBhvr>
                                    </p:animEffect>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par>
                          <p:cTn id="22" fill="hold" nodeType="afterGroup">
                            <p:stCondLst>
                              <p:cond delay="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ldLvl="0" animBg="1" autoUpdateAnimBg="0"/>
      <p:bldP spid="8196" grpId="0" bldLvl="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01 social">
            <a:extLst>
              <a:ext uri="{FF2B5EF4-FFF2-40B4-BE49-F238E27FC236}">
                <a16:creationId xmlns:a16="http://schemas.microsoft.com/office/drawing/2014/main" id="{C9285718-1676-E47D-35C1-335E69DBED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9699" y="0"/>
            <a:ext cx="153638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3">
            <a:extLst>
              <a:ext uri="{FF2B5EF4-FFF2-40B4-BE49-F238E27FC236}">
                <a16:creationId xmlns:a16="http://schemas.microsoft.com/office/drawing/2014/main" id="{FD0518F4-CF72-3FB7-BCEA-322D4BF97490}"/>
              </a:ext>
            </a:extLst>
          </p:cNvPr>
          <p:cNvSpPr>
            <a:spLocks noChangeArrowheads="1"/>
          </p:cNvSpPr>
          <p:nvPr/>
        </p:nvSpPr>
        <p:spPr bwMode="auto">
          <a:xfrm>
            <a:off x="325439" y="1920875"/>
            <a:ext cx="8152356" cy="4386263"/>
          </a:xfrm>
          <a:prstGeom prst="roundRect">
            <a:avLst>
              <a:gd name="adj" fmla="val 16667"/>
            </a:avLst>
          </a:prstGeom>
          <a:solidFill>
            <a:srgbClr val="000000">
              <a:alpha val="83136"/>
            </a:srgbClr>
          </a:solidFill>
          <a:ln w="9525">
            <a:solidFill>
              <a:schemeClr val="bg1"/>
            </a:solidFill>
            <a:miter lim="800000"/>
            <a:headEnd/>
            <a:tailEnd/>
          </a:ln>
        </p:spPr>
        <p:txBody>
          <a:bodyPr anchor="ctr"/>
          <a:lstStyle>
            <a:lvl1pPr marL="182563" indent="-182563">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ts val="600"/>
              </a:spcBef>
              <a:spcAft>
                <a:spcPts val="600"/>
              </a:spcAft>
            </a:pPr>
            <a:r>
              <a:rPr lang="en-US" altLang="en-US" sz="2200" dirty="0">
                <a:solidFill>
                  <a:schemeClr val="bg1"/>
                </a:solidFill>
                <a:latin typeface="Calibri" panose="020F0502020204030204" pitchFamily="34" charset="0"/>
              </a:rPr>
              <a:t> Service is completely free to the NHS</a:t>
            </a:r>
          </a:p>
          <a:p>
            <a:pPr eaLnBrk="1" hangingPunct="1">
              <a:spcBef>
                <a:spcPts val="600"/>
              </a:spcBef>
              <a:spcAft>
                <a:spcPts val="600"/>
              </a:spcAft>
            </a:pPr>
            <a:r>
              <a:rPr lang="en-US" altLang="en-US" sz="2200" dirty="0">
                <a:solidFill>
                  <a:schemeClr val="bg1"/>
                </a:solidFill>
                <a:latin typeface="Calibri" panose="020F0502020204030204" pitchFamily="34" charset="0"/>
              </a:rPr>
              <a:t> Our time is given for free</a:t>
            </a:r>
          </a:p>
          <a:p>
            <a:pPr eaLnBrk="1" hangingPunct="1">
              <a:spcBef>
                <a:spcPts val="600"/>
              </a:spcBef>
              <a:spcAft>
                <a:spcPts val="600"/>
              </a:spcAft>
            </a:pPr>
            <a:r>
              <a:rPr lang="en-US" altLang="en-US" sz="2200" dirty="0">
                <a:solidFill>
                  <a:schemeClr val="bg1"/>
                </a:solidFill>
                <a:latin typeface="Calibri" panose="020F0502020204030204" pitchFamily="34" charset="0"/>
              </a:rPr>
              <a:t> We receive no government or NHS contributions, we’re funded wholly by donations from the general public, sponsorship &amp; events</a:t>
            </a:r>
          </a:p>
          <a:p>
            <a:pPr eaLnBrk="1" hangingPunct="1">
              <a:spcBef>
                <a:spcPts val="600"/>
              </a:spcBef>
              <a:spcAft>
                <a:spcPts val="600"/>
              </a:spcAft>
            </a:pPr>
            <a:r>
              <a:rPr lang="en-US" altLang="en-US" sz="2200" dirty="0">
                <a:solidFill>
                  <a:schemeClr val="bg1"/>
                </a:solidFill>
                <a:latin typeface="Calibri" panose="020F0502020204030204" pitchFamily="34" charset="0"/>
              </a:rPr>
              <a:t> Thousands of £££s in taxi &amp; courier costs saved. Which are then invested into patient care, equipment, extra nurses </a:t>
            </a:r>
            <a:r>
              <a:rPr lang="en-US" altLang="en-US" sz="2200" dirty="0" err="1">
                <a:solidFill>
                  <a:schemeClr val="bg1"/>
                </a:solidFill>
                <a:latin typeface="Calibri" panose="020F0502020204030204" pitchFamily="34" charset="0"/>
              </a:rPr>
              <a:t>etc</a:t>
            </a:r>
            <a:endParaRPr lang="en-US" altLang="en-US" sz="2200" dirty="0">
              <a:solidFill>
                <a:schemeClr val="bg1"/>
              </a:solidFill>
              <a:latin typeface="Calibri" panose="020F0502020204030204" pitchFamily="34" charset="0"/>
            </a:endParaRPr>
          </a:p>
          <a:p>
            <a:pPr eaLnBrk="1" hangingPunct="1">
              <a:spcBef>
                <a:spcPts val="600"/>
              </a:spcBef>
              <a:spcAft>
                <a:spcPts val="600"/>
              </a:spcAft>
            </a:pPr>
            <a:r>
              <a:rPr lang="en-US" altLang="en-US" sz="2200" dirty="0">
                <a:solidFill>
                  <a:schemeClr val="bg1"/>
                </a:solidFill>
                <a:latin typeface="Calibri" panose="020F0502020204030204" pitchFamily="34" charset="0"/>
              </a:rPr>
              <a:t>Running costs are over £12,000 per month - approx half of which is fuel</a:t>
            </a:r>
            <a:endParaRPr lang="en-US" altLang="en-US" sz="2200" dirty="0">
              <a:solidFill>
                <a:srgbClr val="FF0000"/>
              </a:solidFill>
              <a:latin typeface="Calibri" panose="020F0502020204030204" pitchFamily="34" charset="0"/>
            </a:endParaRPr>
          </a:p>
        </p:txBody>
      </p:sp>
      <p:sp>
        <p:nvSpPr>
          <p:cNvPr id="8196" name="Rectangle 2">
            <a:extLst>
              <a:ext uri="{FF2B5EF4-FFF2-40B4-BE49-F238E27FC236}">
                <a16:creationId xmlns:a16="http://schemas.microsoft.com/office/drawing/2014/main" id="{7DED2E99-3085-50BC-345A-1B5F9DCE2664}"/>
              </a:ext>
            </a:extLst>
          </p:cNvPr>
          <p:cNvSpPr>
            <a:spLocks noGrp="1" noChangeArrowheads="1"/>
          </p:cNvSpPr>
          <p:nvPr>
            <p:ph type="title" idx="4294967295"/>
          </p:nvPr>
        </p:nvSpPr>
        <p:spPr>
          <a:xfrm>
            <a:off x="1374775" y="1052513"/>
            <a:ext cx="2511425" cy="792162"/>
          </a:xfrm>
        </p:spPr>
        <p:txBody>
          <a:bodyPr/>
          <a:lstStyle/>
          <a:p>
            <a:pPr algn="l" eaLnBrk="1" hangingPunct="1"/>
            <a:r>
              <a:rPr lang="en-US" altLang="zh-CN" sz="3200" dirty="0">
                <a:solidFill>
                  <a:schemeClr val="bg1"/>
                </a:solidFill>
                <a:latin typeface="Calibri" panose="020F0502020204030204" pitchFamily="34" charset="0"/>
                <a:ea typeface="SimSun" panose="02010600030101010101" pitchFamily="2" charset="-122"/>
                <a:sym typeface="Calibri" panose="020F0502020204030204" pitchFamily="34" charset="0"/>
              </a:rPr>
              <a:t>Our Funding:</a:t>
            </a:r>
            <a:endParaRPr lang="en-US" altLang="zh-CN" dirty="0">
              <a:ea typeface="SimSun" panose="02010600030101010101" pitchFamily="2" charset="-122"/>
            </a:endParaRPr>
          </a:p>
        </p:txBody>
      </p:sp>
      <p:grpSp>
        <p:nvGrpSpPr>
          <p:cNvPr id="14341" name="Group 10">
            <a:extLst>
              <a:ext uri="{FF2B5EF4-FFF2-40B4-BE49-F238E27FC236}">
                <a16:creationId xmlns:a16="http://schemas.microsoft.com/office/drawing/2014/main" id="{FC5F11B0-DEEE-F1D0-A729-7F8E3260AE21}"/>
              </a:ext>
            </a:extLst>
          </p:cNvPr>
          <p:cNvGrpSpPr>
            <a:grpSpLocks/>
          </p:cNvGrpSpPr>
          <p:nvPr/>
        </p:nvGrpSpPr>
        <p:grpSpPr bwMode="auto">
          <a:xfrm>
            <a:off x="325438" y="128588"/>
            <a:ext cx="5949950" cy="1246187"/>
            <a:chOff x="916151" y="69601"/>
            <a:chExt cx="5949269" cy="1246307"/>
          </a:xfrm>
        </p:grpSpPr>
        <p:sp>
          <p:nvSpPr>
            <p:cNvPr id="14343" name="Rounded Rectangle 11">
              <a:extLst>
                <a:ext uri="{FF2B5EF4-FFF2-40B4-BE49-F238E27FC236}">
                  <a16:creationId xmlns:a16="http://schemas.microsoft.com/office/drawing/2014/main" id="{3BBED210-C0B5-30A7-1535-AF6E44CC06B5}"/>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13" name="TextBox 12">
              <a:extLst>
                <a:ext uri="{FF2B5EF4-FFF2-40B4-BE49-F238E27FC236}">
                  <a16:creationId xmlns:a16="http://schemas.microsoft.com/office/drawing/2014/main" id="{596EE3B7-4A68-7B98-440D-C7D686E71D19}"/>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14347" name="Picture 13">
              <a:extLst>
                <a:ext uri="{FF2B5EF4-FFF2-40B4-BE49-F238E27FC236}">
                  <a16:creationId xmlns:a16="http://schemas.microsoft.com/office/drawing/2014/main" id="{CB4AAC4A-6D2C-4F0B-C329-8F6EBA5F2F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2" name="Rounded Rectangle 14">
            <a:extLst>
              <a:ext uri="{FF2B5EF4-FFF2-40B4-BE49-F238E27FC236}">
                <a16:creationId xmlns:a16="http://schemas.microsoft.com/office/drawing/2014/main" id="{A4DB5231-83ED-3756-8630-B108C6590774}"/>
              </a:ext>
            </a:extLst>
          </p:cNvPr>
          <p:cNvSpPr>
            <a:spLocks noChangeArrowheads="1"/>
          </p:cNvSpPr>
          <p:nvPr/>
        </p:nvSpPr>
        <p:spPr bwMode="auto">
          <a:xfrm>
            <a:off x="7956550" y="298450"/>
            <a:ext cx="1008063" cy="908050"/>
          </a:xfrm>
          <a:prstGeom prst="roundRect">
            <a:avLst>
              <a:gd name="adj" fmla="val 16667"/>
            </a:avLst>
          </a:prstGeom>
          <a:blipFill dpi="0" rotWithShape="1">
            <a:blip r:embed="rId5"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p:cBhvr>
                                        <p:cTn id="7" dur="500"/>
                                        <p:tgtEl>
                                          <p:spTgt spid="8196"/>
                                        </p:tgtEl>
                                      </p:cBhvr>
                                    </p:animEffect>
                                  </p:childTnLst>
                                </p:cTn>
                              </p:par>
                              <p:par>
                                <p:cTn id="8" presetID="53" presetClass="entr" presetSubtype="0" fill="hold" nodeType="withEffect">
                                  <p:stCondLst>
                                    <p:cond delay="500"/>
                                  </p:stCondLst>
                                  <p:childTnLst>
                                    <p:set>
                                      <p:cBhvr>
                                        <p:cTn id="9" dur="1" fill="hold">
                                          <p:stCondLst>
                                            <p:cond delay="0"/>
                                          </p:stCondLst>
                                        </p:cTn>
                                        <p:tgtEl>
                                          <p:spTgt spid="8195"/>
                                        </p:tgtEl>
                                        <p:attrNameLst>
                                          <p:attrName>style.visibility</p:attrName>
                                        </p:attrNameLst>
                                      </p:cBhvr>
                                      <p:to>
                                        <p:strVal val="visible"/>
                                      </p:to>
                                    </p:set>
                                    <p:anim calcmode="lin" valueType="num">
                                      <p:cBhvr>
                                        <p:cTn id="10" dur="1000" fill="hold"/>
                                        <p:tgtEl>
                                          <p:spTgt spid="8195"/>
                                        </p:tgtEl>
                                        <p:attrNameLst>
                                          <p:attrName>ppt_w</p:attrName>
                                        </p:attrNameLst>
                                      </p:cBhvr>
                                      <p:tavLst>
                                        <p:tav tm="0">
                                          <p:val>
                                            <p:fltVal val="0"/>
                                          </p:val>
                                        </p:tav>
                                        <p:tav tm="100000">
                                          <p:val>
                                            <p:strVal val="#ppt_w"/>
                                          </p:val>
                                        </p:tav>
                                      </p:tavLst>
                                    </p:anim>
                                    <p:anim calcmode="lin" valueType="num">
                                      <p:cBhvr>
                                        <p:cTn id="11" dur="1000" fill="hold"/>
                                        <p:tgtEl>
                                          <p:spTgt spid="8195"/>
                                        </p:tgtEl>
                                        <p:attrNameLst>
                                          <p:attrName>ppt_h</p:attrName>
                                        </p:attrNameLst>
                                      </p:cBhvr>
                                      <p:tavLst>
                                        <p:tav tm="0">
                                          <p:val>
                                            <p:fltVal val="0"/>
                                          </p:val>
                                        </p:tav>
                                        <p:tav tm="100000">
                                          <p:val>
                                            <p:strVal val="#ppt_h"/>
                                          </p:val>
                                        </p:tav>
                                      </p:tavLst>
                                    </p:anim>
                                    <p:animEffect>
                                      <p:cBhvr>
                                        <p:cTn id="12" dur="1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ldLvl="0" animBg="1" autoUpdateAnimBg="0"/>
      <p:bldP spid="8196"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001 social">
            <a:extLst>
              <a:ext uri="{FF2B5EF4-FFF2-40B4-BE49-F238E27FC236}">
                <a16:creationId xmlns:a16="http://schemas.microsoft.com/office/drawing/2014/main" id="{0C9CD4E9-D84E-0491-851D-D2F171C1F3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1793" y="128588"/>
            <a:ext cx="153638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3">
            <a:extLst>
              <a:ext uri="{FF2B5EF4-FFF2-40B4-BE49-F238E27FC236}">
                <a16:creationId xmlns:a16="http://schemas.microsoft.com/office/drawing/2014/main" id="{5A37D349-8CB7-1807-0935-9FF5413C6767}"/>
              </a:ext>
            </a:extLst>
          </p:cNvPr>
          <p:cNvSpPr>
            <a:spLocks noChangeArrowheads="1"/>
          </p:cNvSpPr>
          <p:nvPr/>
        </p:nvSpPr>
        <p:spPr bwMode="auto">
          <a:xfrm>
            <a:off x="325439" y="1920875"/>
            <a:ext cx="8113168" cy="4100513"/>
          </a:xfrm>
          <a:prstGeom prst="roundRect">
            <a:avLst>
              <a:gd name="adj" fmla="val 16667"/>
            </a:avLst>
          </a:prstGeom>
          <a:solidFill>
            <a:srgbClr val="000000">
              <a:alpha val="83136"/>
            </a:srgbClr>
          </a:solidFill>
          <a:ln w="9525">
            <a:solidFill>
              <a:schemeClr val="bg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9220" name="Rectangle 2">
            <a:extLst>
              <a:ext uri="{FF2B5EF4-FFF2-40B4-BE49-F238E27FC236}">
                <a16:creationId xmlns:a16="http://schemas.microsoft.com/office/drawing/2014/main" id="{E32E99BB-E2AC-CF49-9F35-8F06C265771E}"/>
              </a:ext>
            </a:extLst>
          </p:cNvPr>
          <p:cNvSpPr>
            <a:spLocks noGrp="1" noChangeArrowheads="1"/>
          </p:cNvSpPr>
          <p:nvPr>
            <p:ph type="title" idx="4294967295"/>
          </p:nvPr>
        </p:nvSpPr>
        <p:spPr>
          <a:xfrm>
            <a:off x="612775" y="1052513"/>
            <a:ext cx="5472113" cy="792162"/>
          </a:xfrm>
        </p:spPr>
        <p:txBody>
          <a:bodyPr/>
          <a:lstStyle/>
          <a:p>
            <a:pPr eaLnBrk="1" hangingPunct="1"/>
            <a:r>
              <a:rPr lang="en-US" altLang="zh-CN" sz="3200" dirty="0">
                <a:solidFill>
                  <a:schemeClr val="bg1"/>
                </a:solidFill>
                <a:latin typeface="Calibri" panose="020F0502020204030204" pitchFamily="34" charset="0"/>
                <a:ea typeface="SimSun" panose="02010600030101010101" pitchFamily="2" charset="-122"/>
                <a:sym typeface="Calibri" panose="020F0502020204030204" pitchFamily="34" charset="0"/>
              </a:rPr>
              <a:t>Why use Motorbikes?</a:t>
            </a:r>
            <a:endParaRPr lang="en-US" altLang="zh-CN" dirty="0">
              <a:ea typeface="SimSun" panose="02010600030101010101" pitchFamily="2" charset="-122"/>
            </a:endParaRPr>
          </a:p>
        </p:txBody>
      </p:sp>
      <p:sp>
        <p:nvSpPr>
          <p:cNvPr id="9227" name="Rectangle 3">
            <a:extLst>
              <a:ext uri="{FF2B5EF4-FFF2-40B4-BE49-F238E27FC236}">
                <a16:creationId xmlns:a16="http://schemas.microsoft.com/office/drawing/2014/main" id="{4DBE1DE6-3282-C7B7-C0FB-F9446B1DAD6A}"/>
              </a:ext>
            </a:extLst>
          </p:cNvPr>
          <p:cNvSpPr>
            <a:spLocks noGrp="1" noChangeArrowheads="1"/>
          </p:cNvSpPr>
          <p:nvPr/>
        </p:nvSpPr>
        <p:spPr bwMode="auto">
          <a:xfrm>
            <a:off x="396875" y="2206625"/>
            <a:ext cx="8041731"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200" dirty="0">
                <a:solidFill>
                  <a:schemeClr val="bg1"/>
                </a:solidFill>
                <a:latin typeface="Calibri" panose="020F0502020204030204" pitchFamily="34" charset="0"/>
              </a:rPr>
              <a:t>Good for negotiating traffic and filtering</a:t>
            </a:r>
          </a:p>
          <a:p>
            <a:pPr eaLnBrk="1" hangingPunct="1"/>
            <a:r>
              <a:rPr lang="en-US" altLang="en-US" sz="2200" dirty="0">
                <a:solidFill>
                  <a:schemeClr val="bg1"/>
                </a:solidFill>
                <a:latin typeface="Calibri" panose="020F0502020204030204" pitchFamily="34" charset="0"/>
              </a:rPr>
              <a:t>Can use "No Car" lanes</a:t>
            </a:r>
          </a:p>
          <a:p>
            <a:pPr eaLnBrk="1" hangingPunct="1"/>
            <a:r>
              <a:rPr lang="en-US" altLang="en-US" sz="2200" dirty="0">
                <a:solidFill>
                  <a:schemeClr val="bg1"/>
                </a:solidFill>
                <a:latin typeface="Calibri" panose="020F0502020204030204" pitchFamily="34" charset="0"/>
              </a:rPr>
              <a:t>Good fuel economy and reduced running costs</a:t>
            </a:r>
            <a:endParaRPr lang="en-US" altLang="en-US" sz="2200" dirty="0">
              <a:solidFill>
                <a:srgbClr val="FFFF00"/>
              </a:solidFill>
              <a:latin typeface="Calibri" panose="020F0502020204030204" pitchFamily="34" charset="0"/>
            </a:endParaRPr>
          </a:p>
          <a:p>
            <a:pPr eaLnBrk="1" hangingPunct="1"/>
            <a:r>
              <a:rPr lang="en-US" altLang="en-US" sz="2200" dirty="0">
                <a:solidFill>
                  <a:srgbClr val="FFFFFF"/>
                </a:solidFill>
                <a:latin typeface="Calibri" panose="020F0502020204030204" pitchFamily="34" charset="0"/>
              </a:rPr>
              <a:t>We promote the positive image of motorcycling</a:t>
            </a:r>
          </a:p>
          <a:p>
            <a:pPr eaLnBrk="1" hangingPunct="1"/>
            <a:endParaRPr lang="en-GB" altLang="en-US" sz="2200" dirty="0">
              <a:solidFill>
                <a:schemeClr val="bg1"/>
              </a:solidFill>
              <a:latin typeface="Calibri" panose="020F0502020204030204" pitchFamily="34" charset="0"/>
            </a:endParaRPr>
          </a:p>
          <a:p>
            <a:pPr eaLnBrk="1" hangingPunct="1"/>
            <a:r>
              <a:rPr lang="en-GB" altLang="en-US" sz="2200" dirty="0">
                <a:solidFill>
                  <a:schemeClr val="bg1"/>
                </a:solidFill>
                <a:latin typeface="Calibri" panose="020F0502020204030204" pitchFamily="34" charset="0"/>
              </a:rPr>
              <a:t>We also use cars;  if ambient temperature falls below 3</a:t>
            </a:r>
            <a:r>
              <a:rPr lang="en-GB" altLang="en-US" sz="2200" baseline="30000" dirty="0">
                <a:solidFill>
                  <a:schemeClr val="bg1"/>
                </a:solidFill>
                <a:latin typeface="Calibri" panose="020F0502020204030204" pitchFamily="34" charset="0"/>
              </a:rPr>
              <a:t>o </a:t>
            </a:r>
            <a:r>
              <a:rPr lang="en-GB" altLang="en-US" sz="2200" dirty="0">
                <a:solidFill>
                  <a:schemeClr val="bg1"/>
                </a:solidFill>
                <a:latin typeface="Calibri" panose="020F0502020204030204" pitchFamily="34" charset="0"/>
              </a:rPr>
              <a:t>C regulations prohibit carriage of blood by motorcycle.</a:t>
            </a:r>
            <a:br>
              <a:rPr lang="en-GB" altLang="en-US" sz="2200" dirty="0">
                <a:solidFill>
                  <a:schemeClr val="bg1"/>
                </a:solidFill>
                <a:latin typeface="Calibri" panose="020F0502020204030204" pitchFamily="34" charset="0"/>
              </a:rPr>
            </a:br>
            <a:r>
              <a:rPr lang="en-GB" altLang="en-US" sz="2200" dirty="0">
                <a:solidFill>
                  <a:schemeClr val="bg1"/>
                </a:solidFill>
                <a:latin typeface="Calibri" panose="020F0502020204030204" pitchFamily="34" charset="0"/>
              </a:rPr>
              <a:t>Cars and our van are an integral part of our service.</a:t>
            </a:r>
          </a:p>
        </p:txBody>
      </p:sp>
      <p:grpSp>
        <p:nvGrpSpPr>
          <p:cNvPr id="16390" name="Group 11">
            <a:extLst>
              <a:ext uri="{FF2B5EF4-FFF2-40B4-BE49-F238E27FC236}">
                <a16:creationId xmlns:a16="http://schemas.microsoft.com/office/drawing/2014/main" id="{C2BB0A8D-A9B3-0C7D-1F69-925A341B96A8}"/>
              </a:ext>
            </a:extLst>
          </p:cNvPr>
          <p:cNvGrpSpPr>
            <a:grpSpLocks/>
          </p:cNvGrpSpPr>
          <p:nvPr/>
        </p:nvGrpSpPr>
        <p:grpSpPr bwMode="auto">
          <a:xfrm>
            <a:off x="325438" y="128588"/>
            <a:ext cx="5949950" cy="1246187"/>
            <a:chOff x="916151" y="69601"/>
            <a:chExt cx="5949269" cy="1246307"/>
          </a:xfrm>
        </p:grpSpPr>
        <p:sp>
          <p:nvSpPr>
            <p:cNvPr id="16392" name="Rounded Rectangle 12">
              <a:extLst>
                <a:ext uri="{FF2B5EF4-FFF2-40B4-BE49-F238E27FC236}">
                  <a16:creationId xmlns:a16="http://schemas.microsoft.com/office/drawing/2014/main" id="{2D26EF67-6FBC-155E-A12E-088DAC600929}"/>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14" name="TextBox 13">
              <a:extLst>
                <a:ext uri="{FF2B5EF4-FFF2-40B4-BE49-F238E27FC236}">
                  <a16:creationId xmlns:a16="http://schemas.microsoft.com/office/drawing/2014/main" id="{151058B0-BD03-25B6-EF81-4D38B6B7AA0E}"/>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16396" name="Picture 14">
              <a:extLst>
                <a:ext uri="{FF2B5EF4-FFF2-40B4-BE49-F238E27FC236}">
                  <a16:creationId xmlns:a16="http://schemas.microsoft.com/office/drawing/2014/main" id="{C8546ACD-5B8C-086A-30FB-AEFC8B3FAF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1" name="Rounded Rectangle 15">
            <a:extLst>
              <a:ext uri="{FF2B5EF4-FFF2-40B4-BE49-F238E27FC236}">
                <a16:creationId xmlns:a16="http://schemas.microsoft.com/office/drawing/2014/main" id="{60A9C842-1458-F619-FB09-0F9C5C6335FB}"/>
              </a:ext>
            </a:extLst>
          </p:cNvPr>
          <p:cNvSpPr>
            <a:spLocks noChangeArrowheads="1"/>
          </p:cNvSpPr>
          <p:nvPr/>
        </p:nvSpPr>
        <p:spPr bwMode="auto">
          <a:xfrm>
            <a:off x="7956550" y="298450"/>
            <a:ext cx="1008063" cy="908050"/>
          </a:xfrm>
          <a:prstGeom prst="roundRect">
            <a:avLst>
              <a:gd name="adj" fmla="val 16667"/>
            </a:avLst>
          </a:prstGeom>
          <a:blipFill dpi="0" rotWithShape="1">
            <a:blip r:embed="rId5"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p:cBhvr>
                                        <p:cTn id="7" dur="500"/>
                                        <p:tgtEl>
                                          <p:spTgt spid="9220"/>
                                        </p:tgtEl>
                                      </p:cBhvr>
                                    </p:animEffect>
                                  </p:childTnLst>
                                </p:cTn>
                              </p:par>
                              <p:par>
                                <p:cTn id="8" presetID="53" presetClass="entr" presetSubtype="0" fill="hold" nodeType="withEffect">
                                  <p:stCondLst>
                                    <p:cond delay="500"/>
                                  </p:stCondLst>
                                  <p:childTnLst>
                                    <p:set>
                                      <p:cBhvr>
                                        <p:cTn id="9" dur="1" fill="hold">
                                          <p:stCondLst>
                                            <p:cond delay="0"/>
                                          </p:stCondLst>
                                        </p:cTn>
                                        <p:tgtEl>
                                          <p:spTgt spid="9219"/>
                                        </p:tgtEl>
                                        <p:attrNameLst>
                                          <p:attrName>style.visibility</p:attrName>
                                        </p:attrNameLst>
                                      </p:cBhvr>
                                      <p:to>
                                        <p:strVal val="visible"/>
                                      </p:to>
                                    </p:set>
                                    <p:anim calcmode="lin" valueType="num">
                                      <p:cBhvr>
                                        <p:cTn id="10" dur="1000" fill="hold"/>
                                        <p:tgtEl>
                                          <p:spTgt spid="9219"/>
                                        </p:tgtEl>
                                        <p:attrNameLst>
                                          <p:attrName>ppt_w</p:attrName>
                                        </p:attrNameLst>
                                      </p:cBhvr>
                                      <p:tavLst>
                                        <p:tav tm="0">
                                          <p:val>
                                            <p:fltVal val="0"/>
                                          </p:val>
                                        </p:tav>
                                        <p:tav tm="100000">
                                          <p:val>
                                            <p:strVal val="#ppt_w"/>
                                          </p:val>
                                        </p:tav>
                                      </p:tavLst>
                                    </p:anim>
                                    <p:anim calcmode="lin" valueType="num">
                                      <p:cBhvr>
                                        <p:cTn id="11" dur="1000" fill="hold"/>
                                        <p:tgtEl>
                                          <p:spTgt spid="9219"/>
                                        </p:tgtEl>
                                        <p:attrNameLst>
                                          <p:attrName>ppt_h</p:attrName>
                                        </p:attrNameLst>
                                      </p:cBhvr>
                                      <p:tavLst>
                                        <p:tav tm="0">
                                          <p:val>
                                            <p:fltVal val="0"/>
                                          </p:val>
                                        </p:tav>
                                        <p:tav tm="100000">
                                          <p:val>
                                            <p:strVal val="#ppt_h"/>
                                          </p:val>
                                        </p:tav>
                                      </p:tavLst>
                                    </p:anim>
                                    <p:animEffect>
                                      <p:cBhvr>
                                        <p:cTn id="12" dur="1000"/>
                                        <p:tgtEl>
                                          <p:spTgt spid="9219"/>
                                        </p:tgtEl>
                                      </p:cBhvr>
                                    </p:animEffect>
                                  </p:childTnLst>
                                </p:cTn>
                              </p:par>
                            </p:childTnLst>
                          </p:cTn>
                        </p:par>
                        <p:par>
                          <p:cTn id="13" fill="hold" nodeType="afterGroup">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9227">
                                            <p:txEl>
                                              <p:pRg st="0" end="0"/>
                                            </p:txEl>
                                          </p:spTgt>
                                        </p:tgtEl>
                                        <p:attrNameLst>
                                          <p:attrName>style.visibility</p:attrName>
                                        </p:attrNameLst>
                                      </p:cBhvr>
                                      <p:to>
                                        <p:strVal val="visible"/>
                                      </p:to>
                                    </p:set>
                                    <p:animEffect>
                                      <p:cBhvr>
                                        <p:cTn id="16" dur="500"/>
                                        <p:tgtEl>
                                          <p:spTgt spid="9227">
                                            <p:txEl>
                                              <p:pRg st="0" end="0"/>
                                            </p:txEl>
                                          </p:spTgt>
                                        </p:tgtEl>
                                      </p:cBhvr>
                                    </p:animEffect>
                                  </p:childTnLst>
                                </p:cTn>
                              </p:par>
                            </p:childTnLst>
                          </p:cTn>
                        </p:par>
                        <p:par>
                          <p:cTn id="17" fill="hold" nodeType="afterGroup">
                            <p:stCondLst>
                              <p:cond delay="2500"/>
                            </p:stCondLst>
                            <p:childTnLst>
                              <p:par>
                                <p:cTn id="18" presetID="10" presetClass="entr" presetSubtype="0" fill="hold" nodeType="afterEffect">
                                  <p:stCondLst>
                                    <p:cond delay="500"/>
                                  </p:stCondLst>
                                  <p:childTnLst>
                                    <p:set>
                                      <p:cBhvr>
                                        <p:cTn id="19" dur="1" fill="hold">
                                          <p:stCondLst>
                                            <p:cond delay="0"/>
                                          </p:stCondLst>
                                        </p:cTn>
                                        <p:tgtEl>
                                          <p:spTgt spid="9227">
                                            <p:txEl>
                                              <p:pRg st="1" end="1"/>
                                            </p:txEl>
                                          </p:spTgt>
                                        </p:tgtEl>
                                        <p:attrNameLst>
                                          <p:attrName>style.visibility</p:attrName>
                                        </p:attrNameLst>
                                      </p:cBhvr>
                                      <p:to>
                                        <p:strVal val="visible"/>
                                      </p:to>
                                    </p:set>
                                    <p:animEffect>
                                      <p:cBhvr>
                                        <p:cTn id="20" dur="500"/>
                                        <p:tgtEl>
                                          <p:spTgt spid="9227">
                                            <p:txEl>
                                              <p:pRg st="1" end="1"/>
                                            </p:txEl>
                                          </p:spTgt>
                                        </p:tgtEl>
                                      </p:cBhvr>
                                    </p:animEffect>
                                  </p:childTnLst>
                                </p:cTn>
                              </p:par>
                            </p:childTnLst>
                          </p:cTn>
                        </p:par>
                        <p:par>
                          <p:cTn id="21" fill="hold" nodeType="afterGroup">
                            <p:stCondLst>
                              <p:cond delay="3500"/>
                            </p:stCondLst>
                            <p:childTnLst>
                              <p:par>
                                <p:cTn id="22" presetID="10" presetClass="entr" presetSubtype="0" fill="hold" nodeType="afterEffect">
                                  <p:stCondLst>
                                    <p:cond delay="500"/>
                                  </p:stCondLst>
                                  <p:childTnLst>
                                    <p:set>
                                      <p:cBhvr>
                                        <p:cTn id="23" dur="1" fill="hold">
                                          <p:stCondLst>
                                            <p:cond delay="0"/>
                                          </p:stCondLst>
                                        </p:cTn>
                                        <p:tgtEl>
                                          <p:spTgt spid="9227">
                                            <p:txEl>
                                              <p:pRg st="2" end="2"/>
                                            </p:txEl>
                                          </p:spTgt>
                                        </p:tgtEl>
                                        <p:attrNameLst>
                                          <p:attrName>style.visibility</p:attrName>
                                        </p:attrNameLst>
                                      </p:cBhvr>
                                      <p:to>
                                        <p:strVal val="visible"/>
                                      </p:to>
                                    </p:set>
                                    <p:animEffect>
                                      <p:cBhvr>
                                        <p:cTn id="24" dur="500"/>
                                        <p:tgtEl>
                                          <p:spTgt spid="9227">
                                            <p:txEl>
                                              <p:pRg st="2" end="2"/>
                                            </p:txEl>
                                          </p:spTgt>
                                        </p:tgtEl>
                                      </p:cBhvr>
                                    </p:animEffect>
                                  </p:childTnLst>
                                </p:cTn>
                              </p:par>
                            </p:childTnLst>
                          </p:cTn>
                        </p:par>
                        <p:par>
                          <p:cTn id="25" fill="hold">
                            <p:stCondLst>
                              <p:cond delay="4500"/>
                            </p:stCondLst>
                            <p:childTnLst>
                              <p:par>
                                <p:cTn id="26" presetID="10" presetClass="entr" presetSubtype="0" fill="hold" nodeType="afterEffect">
                                  <p:stCondLst>
                                    <p:cond delay="500"/>
                                  </p:stCondLst>
                                  <p:childTnLst>
                                    <p:set>
                                      <p:cBhvr>
                                        <p:cTn id="27" dur="1" fill="hold">
                                          <p:stCondLst>
                                            <p:cond delay="0"/>
                                          </p:stCondLst>
                                        </p:cTn>
                                        <p:tgtEl>
                                          <p:spTgt spid="9227">
                                            <p:txEl>
                                              <p:pRg st="3" end="3"/>
                                            </p:txEl>
                                          </p:spTgt>
                                        </p:tgtEl>
                                        <p:attrNameLst>
                                          <p:attrName>style.visibility</p:attrName>
                                        </p:attrNameLst>
                                      </p:cBhvr>
                                      <p:to>
                                        <p:strVal val="visible"/>
                                      </p:to>
                                    </p:set>
                                    <p:animEffect>
                                      <p:cBhvr>
                                        <p:cTn id="28" dur="500"/>
                                        <p:tgtEl>
                                          <p:spTgt spid="922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227">
                                            <p:txEl>
                                              <p:pRg st="5" end="5"/>
                                            </p:txEl>
                                          </p:spTgt>
                                        </p:tgtEl>
                                        <p:attrNameLst>
                                          <p:attrName>style.visibility</p:attrName>
                                        </p:attrNameLst>
                                      </p:cBhvr>
                                      <p:to>
                                        <p:strVal val="visible"/>
                                      </p:to>
                                    </p:set>
                                    <p:animEffect>
                                      <p:cBhvr>
                                        <p:cTn id="33" dur="500"/>
                                        <p:tgtEl>
                                          <p:spTgt spid="92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ldLvl="0" animBg="1" autoUpdateAnimBg="0"/>
      <p:bldP spid="9220" grpId="0" bldLvl="0" autoUpdateAnimBg="0"/>
      <p:bldP spid="9227" grpId="0" uiExpand="1" build="allAtOnce"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4CFF25-25B5-DF6A-2671-6F0A4E9D7923}"/>
              </a:ext>
            </a:extLst>
          </p:cNvPr>
          <p:cNvSpPr/>
          <p:nvPr/>
        </p:nvSpPr>
        <p:spPr>
          <a:xfrm>
            <a:off x="0" y="1497484"/>
            <a:ext cx="9144000" cy="552291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Rectangle 2">
            <a:extLst>
              <a:ext uri="{FF2B5EF4-FFF2-40B4-BE49-F238E27FC236}">
                <a16:creationId xmlns:a16="http://schemas.microsoft.com/office/drawing/2014/main" id="{2AC0274E-4C5A-3C02-2CA2-E01AEF8B2E57}"/>
              </a:ext>
            </a:extLst>
          </p:cNvPr>
          <p:cNvSpPr>
            <a:spLocks noGrp="1" noChangeArrowheads="1"/>
          </p:cNvSpPr>
          <p:nvPr/>
        </p:nvSpPr>
        <p:spPr bwMode="auto">
          <a:xfrm>
            <a:off x="2028162" y="1217378"/>
            <a:ext cx="54721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FontTx/>
              <a:buNone/>
            </a:pPr>
            <a:r>
              <a:rPr lang="en-US" altLang="zh-CN" dirty="0">
                <a:solidFill>
                  <a:schemeClr val="bg1"/>
                </a:solidFill>
                <a:latin typeface="Calibri" panose="020F0502020204030204" pitchFamily="34" charset="0"/>
              </a:rPr>
              <a:t>How it works:</a:t>
            </a:r>
            <a:endParaRPr lang="en-US" altLang="zh-CN" sz="1800" dirty="0"/>
          </a:p>
        </p:txBody>
      </p:sp>
      <p:pic>
        <p:nvPicPr>
          <p:cNvPr id="11" name="Picture 4" descr="Image result for ambulance station clip art">
            <a:extLst>
              <a:ext uri="{FF2B5EF4-FFF2-40B4-BE49-F238E27FC236}">
                <a16:creationId xmlns:a16="http://schemas.microsoft.com/office/drawing/2014/main" id="{C759F009-3453-AFD8-7D0A-5DF2C983AB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063" y="1857375"/>
            <a:ext cx="1928812"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a:extLst>
              <a:ext uri="{FF2B5EF4-FFF2-40B4-BE49-F238E27FC236}">
                <a16:creationId xmlns:a16="http://schemas.microsoft.com/office/drawing/2014/main" id="{9F54EA5D-6B70-1C33-4B4C-8A8DD255EDE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625" y="4857750"/>
            <a:ext cx="19589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CAE6C54D-7E7E-6465-591D-5B246168E9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15188" y="1714500"/>
            <a:ext cx="154781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a:extLst>
              <a:ext uri="{FF2B5EF4-FFF2-40B4-BE49-F238E27FC236}">
                <a16:creationId xmlns:a16="http://schemas.microsoft.com/office/drawing/2014/main" id="{80A96454-C798-3B06-631E-1658B3E61CC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00750" y="2143125"/>
            <a:ext cx="116998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a:extLst>
              <a:ext uri="{FF2B5EF4-FFF2-40B4-BE49-F238E27FC236}">
                <a16:creationId xmlns:a16="http://schemas.microsoft.com/office/drawing/2014/main" id="{DDEE871D-EB5D-5933-E26E-2C03C47E063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57938" y="4557713"/>
            <a:ext cx="2357437"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5437E89-82C5-7002-795B-F2CB2BE7D62C}"/>
              </a:ext>
            </a:extLst>
          </p:cNvPr>
          <p:cNvSpPr txBox="1">
            <a:spLocks noChangeArrowheads="1"/>
          </p:cNvSpPr>
          <p:nvPr/>
        </p:nvSpPr>
        <p:spPr bwMode="auto">
          <a:xfrm>
            <a:off x="2555875" y="6119813"/>
            <a:ext cx="3636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GB" altLang="en-US" sz="1600">
                <a:solidFill>
                  <a:schemeClr val="bg1"/>
                </a:solidFill>
                <a:latin typeface="Calibri" panose="020F0502020204030204" pitchFamily="34" charset="0"/>
              </a:rPr>
              <a:t>Our vehicles are based around the region.</a:t>
            </a:r>
          </a:p>
          <a:p>
            <a:pPr>
              <a:spcBef>
                <a:spcPct val="0"/>
              </a:spcBef>
              <a:buFontTx/>
              <a:buNone/>
            </a:pPr>
            <a:r>
              <a:rPr lang="en-GB" altLang="en-US" sz="1600">
                <a:solidFill>
                  <a:schemeClr val="bg1"/>
                </a:solidFill>
                <a:latin typeface="Calibri" panose="020F0502020204030204" pitchFamily="34" charset="0"/>
              </a:rPr>
              <a:t>Mostly at Ambulance and Fire stations</a:t>
            </a:r>
            <a:r>
              <a:rPr lang="en-GB" altLang="en-US" sz="1600">
                <a:solidFill>
                  <a:srgbClr val="FFFF00"/>
                </a:solidFill>
                <a:latin typeface="Calibri" panose="020F0502020204030204" pitchFamily="34" charset="0"/>
              </a:rPr>
              <a:t>.</a:t>
            </a:r>
          </a:p>
        </p:txBody>
      </p:sp>
      <p:sp>
        <p:nvSpPr>
          <p:cNvPr id="22" name="TextBox 21">
            <a:extLst>
              <a:ext uri="{FF2B5EF4-FFF2-40B4-BE49-F238E27FC236}">
                <a16:creationId xmlns:a16="http://schemas.microsoft.com/office/drawing/2014/main" id="{88FA9C6F-D8AB-801B-C4D4-35F50FE42F6D}"/>
              </a:ext>
            </a:extLst>
          </p:cNvPr>
          <p:cNvSpPr txBox="1">
            <a:spLocks noChangeArrowheads="1"/>
          </p:cNvSpPr>
          <p:nvPr/>
        </p:nvSpPr>
        <p:spPr bwMode="auto">
          <a:xfrm>
            <a:off x="2555875" y="6119813"/>
            <a:ext cx="3636963"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GB" altLang="en-US" sz="1600" dirty="0">
                <a:solidFill>
                  <a:schemeClr val="bg1"/>
                </a:solidFill>
                <a:latin typeface="Calibri" panose="020F0502020204030204" pitchFamily="34" charset="0"/>
              </a:rPr>
              <a:t>A member will have booked a shift in advance and chosen a vehicle to use</a:t>
            </a:r>
            <a:r>
              <a:rPr lang="en-GB" altLang="en-US" sz="1600" dirty="0">
                <a:solidFill>
                  <a:srgbClr val="FFFF00"/>
                </a:solidFill>
                <a:latin typeface="Calibri" panose="020F0502020204030204" pitchFamily="34" charset="0"/>
              </a:rPr>
              <a:t>.</a:t>
            </a:r>
          </a:p>
        </p:txBody>
      </p:sp>
      <p:sp>
        <p:nvSpPr>
          <p:cNvPr id="17" name="TextBox 16">
            <a:extLst>
              <a:ext uri="{FF2B5EF4-FFF2-40B4-BE49-F238E27FC236}">
                <a16:creationId xmlns:a16="http://schemas.microsoft.com/office/drawing/2014/main" id="{E4397F3A-AFD0-318B-75D5-6F4D245EB20A}"/>
              </a:ext>
            </a:extLst>
          </p:cNvPr>
          <p:cNvSpPr txBox="1">
            <a:spLocks noChangeArrowheads="1"/>
          </p:cNvSpPr>
          <p:nvPr/>
        </p:nvSpPr>
        <p:spPr bwMode="auto">
          <a:xfrm>
            <a:off x="2555875" y="6119813"/>
            <a:ext cx="3636963"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GB" altLang="en-US" sz="1600" dirty="0">
                <a:solidFill>
                  <a:schemeClr val="bg1"/>
                </a:solidFill>
                <a:latin typeface="Calibri" panose="020F0502020204030204" pitchFamily="34" charset="0"/>
              </a:rPr>
              <a:t>Rider drives his own vehicle to the base hosting the vehicle for his shift</a:t>
            </a:r>
            <a:r>
              <a:rPr lang="en-GB" altLang="en-US" sz="1600" dirty="0">
                <a:solidFill>
                  <a:srgbClr val="FFFF00"/>
                </a:solidFill>
                <a:latin typeface="Calibri" panose="020F0502020204030204" pitchFamily="34" charset="0"/>
              </a:rPr>
              <a:t>.</a:t>
            </a:r>
          </a:p>
        </p:txBody>
      </p:sp>
      <p:sp>
        <p:nvSpPr>
          <p:cNvPr id="18" name="TextBox 17">
            <a:extLst>
              <a:ext uri="{FF2B5EF4-FFF2-40B4-BE49-F238E27FC236}">
                <a16:creationId xmlns:a16="http://schemas.microsoft.com/office/drawing/2014/main" id="{AB90F773-9FC5-B947-F641-6A1FA457455C}"/>
              </a:ext>
            </a:extLst>
          </p:cNvPr>
          <p:cNvSpPr txBox="1">
            <a:spLocks noChangeArrowheads="1"/>
          </p:cNvSpPr>
          <p:nvPr/>
        </p:nvSpPr>
        <p:spPr bwMode="auto">
          <a:xfrm>
            <a:off x="2555875" y="6119813"/>
            <a:ext cx="3636963"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GB" altLang="en-US" sz="1600" dirty="0">
                <a:solidFill>
                  <a:schemeClr val="bg1"/>
                </a:solidFill>
                <a:latin typeface="Calibri" panose="020F0502020204030204" pitchFamily="34" charset="0"/>
              </a:rPr>
              <a:t>Rider checks over the blood bike ready for the shift to start</a:t>
            </a:r>
            <a:r>
              <a:rPr lang="en-GB" altLang="en-US" sz="1600" dirty="0">
                <a:solidFill>
                  <a:srgbClr val="FFFF00"/>
                </a:solidFill>
                <a:latin typeface="Calibri" panose="020F0502020204030204" pitchFamily="34" charset="0"/>
              </a:rPr>
              <a:t>.</a:t>
            </a:r>
          </a:p>
        </p:txBody>
      </p:sp>
      <p:sp>
        <p:nvSpPr>
          <p:cNvPr id="19" name="TextBox 18">
            <a:extLst>
              <a:ext uri="{FF2B5EF4-FFF2-40B4-BE49-F238E27FC236}">
                <a16:creationId xmlns:a16="http://schemas.microsoft.com/office/drawing/2014/main" id="{C9ACEFDE-D796-E7E1-1410-658553258F11}"/>
              </a:ext>
            </a:extLst>
          </p:cNvPr>
          <p:cNvSpPr txBox="1">
            <a:spLocks noChangeArrowheads="1"/>
          </p:cNvSpPr>
          <p:nvPr/>
        </p:nvSpPr>
        <p:spPr bwMode="auto">
          <a:xfrm>
            <a:off x="2555875" y="6119813"/>
            <a:ext cx="3636963"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GB" altLang="en-US" sz="1600" dirty="0">
                <a:solidFill>
                  <a:schemeClr val="bg1"/>
                </a:solidFill>
                <a:latin typeface="Calibri" panose="020F0502020204030204" pitchFamily="34" charset="0"/>
              </a:rPr>
              <a:t>If the base station has a crew room, the rider can wait there for a callout</a:t>
            </a:r>
            <a:r>
              <a:rPr lang="en-GB" altLang="en-US" sz="1600" dirty="0">
                <a:solidFill>
                  <a:srgbClr val="FFFF00"/>
                </a:solidFill>
                <a:latin typeface="Calibri" panose="020F0502020204030204" pitchFamily="34" charset="0"/>
              </a:rPr>
              <a:t>.</a:t>
            </a:r>
          </a:p>
        </p:txBody>
      </p:sp>
      <p:sp>
        <p:nvSpPr>
          <p:cNvPr id="20" name="TextBox 19">
            <a:extLst>
              <a:ext uri="{FF2B5EF4-FFF2-40B4-BE49-F238E27FC236}">
                <a16:creationId xmlns:a16="http://schemas.microsoft.com/office/drawing/2014/main" id="{377D206B-5161-56F3-5DFC-334D13CB783B}"/>
              </a:ext>
            </a:extLst>
          </p:cNvPr>
          <p:cNvSpPr txBox="1">
            <a:spLocks noChangeArrowheads="1"/>
          </p:cNvSpPr>
          <p:nvPr/>
        </p:nvSpPr>
        <p:spPr bwMode="auto">
          <a:xfrm>
            <a:off x="2555875" y="6119813"/>
            <a:ext cx="3636963"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GB" altLang="en-US" sz="1600" dirty="0">
                <a:solidFill>
                  <a:schemeClr val="bg1"/>
                </a:solidFill>
                <a:latin typeface="Calibri" panose="020F0502020204030204" pitchFamily="34" charset="0"/>
              </a:rPr>
              <a:t>Otherwise they may return home and wait there for a callout</a:t>
            </a:r>
            <a:r>
              <a:rPr lang="en-GB" altLang="en-US" sz="1600" dirty="0">
                <a:solidFill>
                  <a:srgbClr val="FFFF00"/>
                </a:solidFill>
                <a:latin typeface="Calibri" panose="020F0502020204030204" pitchFamily="34" charset="0"/>
              </a:rPr>
              <a:t>.</a:t>
            </a:r>
          </a:p>
        </p:txBody>
      </p:sp>
      <p:sp>
        <p:nvSpPr>
          <p:cNvPr id="21" name="TextBox 20">
            <a:extLst>
              <a:ext uri="{FF2B5EF4-FFF2-40B4-BE49-F238E27FC236}">
                <a16:creationId xmlns:a16="http://schemas.microsoft.com/office/drawing/2014/main" id="{94713883-8EA6-6FC3-5A4B-4946664CDE5A}"/>
              </a:ext>
            </a:extLst>
          </p:cNvPr>
          <p:cNvSpPr txBox="1">
            <a:spLocks noChangeArrowheads="1"/>
          </p:cNvSpPr>
          <p:nvPr/>
        </p:nvSpPr>
        <p:spPr bwMode="auto">
          <a:xfrm>
            <a:off x="2555875" y="6119813"/>
            <a:ext cx="3636963"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GB" altLang="en-US" sz="1600" dirty="0">
                <a:solidFill>
                  <a:schemeClr val="bg1"/>
                </a:solidFill>
                <a:latin typeface="Calibri" panose="020F0502020204030204" pitchFamily="34" charset="0"/>
              </a:rPr>
              <a:t>Alternatively they may wait for a callout at one of the hospitals</a:t>
            </a:r>
            <a:endParaRPr lang="en-GB" altLang="en-US" sz="1600" dirty="0">
              <a:solidFill>
                <a:srgbClr val="FF0000"/>
              </a:solidFill>
              <a:latin typeface="Calibri" panose="020F0502020204030204" pitchFamily="34" charset="0"/>
            </a:endParaRPr>
          </a:p>
        </p:txBody>
      </p:sp>
      <p:pic>
        <p:nvPicPr>
          <p:cNvPr id="15" name="Picture 24" descr="bloodslider-1">
            <a:extLst>
              <a:ext uri="{FF2B5EF4-FFF2-40B4-BE49-F238E27FC236}">
                <a16:creationId xmlns:a16="http://schemas.microsoft.com/office/drawing/2014/main" id="{863DE051-D4C6-7563-041D-6F201C10B1C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28688" y="3214688"/>
            <a:ext cx="3095626"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4412FC97-96A2-83D1-C2CE-C837864016C9}"/>
              </a:ext>
            </a:extLst>
          </p:cNvPr>
          <p:cNvGrpSpPr/>
          <p:nvPr/>
        </p:nvGrpSpPr>
        <p:grpSpPr>
          <a:xfrm>
            <a:off x="325438" y="128588"/>
            <a:ext cx="8639175" cy="1246187"/>
            <a:chOff x="325438" y="128588"/>
            <a:chExt cx="8639175" cy="1246187"/>
          </a:xfrm>
        </p:grpSpPr>
        <p:grpSp>
          <p:nvGrpSpPr>
            <p:cNvPr id="18449" name="Group 22">
              <a:extLst>
                <a:ext uri="{FF2B5EF4-FFF2-40B4-BE49-F238E27FC236}">
                  <a16:creationId xmlns:a16="http://schemas.microsoft.com/office/drawing/2014/main" id="{BA4B919C-2556-410D-39FC-F2E180FE2570}"/>
                </a:ext>
              </a:extLst>
            </p:cNvPr>
            <p:cNvGrpSpPr>
              <a:grpSpLocks/>
            </p:cNvGrpSpPr>
            <p:nvPr/>
          </p:nvGrpSpPr>
          <p:grpSpPr bwMode="auto">
            <a:xfrm>
              <a:off x="325438" y="128588"/>
              <a:ext cx="5949950" cy="1246187"/>
              <a:chOff x="916151" y="69601"/>
              <a:chExt cx="5949269" cy="1246307"/>
            </a:xfrm>
          </p:grpSpPr>
          <p:sp>
            <p:nvSpPr>
              <p:cNvPr id="18451" name="Rounded Rectangle 23">
                <a:extLst>
                  <a:ext uri="{FF2B5EF4-FFF2-40B4-BE49-F238E27FC236}">
                    <a16:creationId xmlns:a16="http://schemas.microsoft.com/office/drawing/2014/main" id="{079EFDFF-2F86-2F49-B54E-FAC8E639D1DC}"/>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25" name="TextBox 24">
                <a:extLst>
                  <a:ext uri="{FF2B5EF4-FFF2-40B4-BE49-F238E27FC236}">
                    <a16:creationId xmlns:a16="http://schemas.microsoft.com/office/drawing/2014/main" id="{CFF74B96-9CF4-47C2-9717-0F3D60EDBC1A}"/>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18455" name="Picture 25">
                <a:extLst>
                  <a:ext uri="{FF2B5EF4-FFF2-40B4-BE49-F238E27FC236}">
                    <a16:creationId xmlns:a16="http://schemas.microsoft.com/office/drawing/2014/main" id="{3CD3261D-710B-F8F4-1418-25F6D4F5994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50" name="Rounded Rectangle 28">
              <a:extLst>
                <a:ext uri="{FF2B5EF4-FFF2-40B4-BE49-F238E27FC236}">
                  <a16:creationId xmlns:a16="http://schemas.microsoft.com/office/drawing/2014/main" id="{AC2A8047-A9E8-7A1C-093E-EE82672736BA}"/>
                </a:ext>
              </a:extLst>
            </p:cNvPr>
            <p:cNvSpPr>
              <a:spLocks noChangeArrowheads="1"/>
            </p:cNvSpPr>
            <p:nvPr/>
          </p:nvSpPr>
          <p:spPr bwMode="auto">
            <a:xfrm>
              <a:off x="7956550" y="298450"/>
              <a:ext cx="1008063" cy="908050"/>
            </a:xfrm>
            <a:prstGeom prst="roundRect">
              <a:avLst>
                <a:gd name="adj" fmla="val 16667"/>
              </a:avLst>
            </a:prstGeom>
            <a:blipFill dpi="0" rotWithShape="1">
              <a:blip r:embed="rId10"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p:cBhvr>
                                        <p:cTn id="7" dur="5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0" presetClass="path" presetSubtype="0" accel="50000" decel="50000" fill="hold" nodeType="clickEffect">
                                  <p:stCondLst>
                                    <p:cond delay="0"/>
                                  </p:stCondLst>
                                  <p:childTnLst>
                                    <p:animMotion origin="layout" path="M -3.61111E-6 6.0592E-6 C -0.12274 -0.01803 -0.24531 -0.03584 -0.27187 6.0592E-6 C -0.29843 0.03585 -0.1125 0.18225 -0.1592 0.21578 C -0.2059 0.24931 -0.48663 0.20329 -0.55208 0.20075 " pathEditMode="relative" ptsTypes="aaaA">
                                      <p:cBhvr>
                                        <p:cTn id="23" dur="2000" fill="hold"/>
                                        <p:tgtEl>
                                          <p:spTgt spid="14"/>
                                        </p:tgtEl>
                                        <p:attrNameLst>
                                          <p:attrName>ppt_x</p:attrName>
                                          <p:attrName>ppt_y</p:attrName>
                                        </p:attrNameLst>
                                      </p:cBhvr>
                                    </p:animMotion>
                                  </p:childTnLst>
                                  <p:subTnLst>
                                    <p:set>
                                      <p:cBhvr override="childStyle">
                                        <p:cTn dur="1" fill="hold" display="0" masterRel="nextClick" afterEffect="1"/>
                                        <p:tgtEl>
                                          <p:spTgt spid="14"/>
                                        </p:tgtEl>
                                        <p:attrNameLst>
                                          <p:attrName>style.visibility</p:attrName>
                                        </p:attrNameLst>
                                      </p:cBhvr>
                                      <p:to>
                                        <p:strVal val="hidden"/>
                                      </p:to>
                                    </p:set>
                                  </p:sub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p:cBhvr>
                                        <p:cTn id="32" dur="500"/>
                                        <p:tgtEl>
                                          <p:spTgt spid="15"/>
                                        </p:tgtEl>
                                      </p:cBhvr>
                                    </p:animEffec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0" presetClass="path" presetSubtype="0" accel="50000" decel="50000" fill="hold" nodeType="clickEffect">
                                  <p:stCondLst>
                                    <p:cond delay="0"/>
                                  </p:stCondLst>
                                  <p:childTnLst>
                                    <p:animMotion origin="layout" path="M -3.88889E-6 3.9593E-6 C 0.17795 0.02428 0.35608 0.04857 0.40591 0.00971 C 0.45573 -0.02914 0.27066 -0.19496 0.29861 -0.23358 C 0.32656 -0.2722 0.45018 -0.24722 0.57396 -0.22202 " pathEditMode="relative" ptsTypes="aaaA">
                                      <p:cBhvr>
                                        <p:cTn id="42" dur="2000" fill="hold"/>
                                        <p:tgtEl>
                                          <p:spTgt spid="15"/>
                                        </p:tgtEl>
                                        <p:attrNameLst>
                                          <p:attrName>ppt_x</p:attrName>
                                          <p:attrName>ppt_y</p:attrName>
                                        </p:attrNameLst>
                                      </p:cBhvr>
                                    </p:animMotion>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par>
                          <p:cTn id="49" fill="hold" nodeType="afterGroup">
                            <p:stCondLst>
                              <p:cond delay="0"/>
                            </p:stCondLst>
                            <p:childTnLst>
                              <p:par>
                                <p:cTn id="50" presetID="0" presetClass="path" presetSubtype="0" accel="50000" decel="50000" fill="hold" nodeType="afterEffect">
                                  <p:stCondLst>
                                    <p:cond delay="0"/>
                                  </p:stCondLst>
                                  <p:childTnLst>
                                    <p:animMotion origin="layout" path="M 0.62743 -0.20883 C 0.50521 -0.2685 0.38316 -0.32816 0.32309 -0.25902 C 0.26302 -0.18987 0.2276 0.11703 0.26649 0.20629 C 0.30538 0.29533 0.50937 0.2655 0.55642 0.27567 C 0.60347 0.28608 0.57621 0.27706 0.54913 0.26804 " pathEditMode="relative" rAng="0" ptsTypes="aaaaA">
                                      <p:cBhvr>
                                        <p:cTn id="51" dur="2000" fill="hold"/>
                                        <p:tgtEl>
                                          <p:spTgt spid="15"/>
                                        </p:tgtEl>
                                        <p:attrNameLst>
                                          <p:attrName>ppt_x</p:attrName>
                                          <p:attrName>ppt_y</p:attrName>
                                        </p:attrNameLst>
                                      </p:cBhvr>
                                      <p:rCtr x="-20000" y="19200"/>
                                    </p:animMotion>
                                  </p:childTnLst>
                                </p:cTn>
                              </p:par>
                              <p:par>
                                <p:cTn id="52" presetID="1"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utoUpdateAnimBg="0"/>
      <p:bldP spid="3" grpId="0"/>
      <p:bldP spid="22" grpId="0" animBg="1"/>
      <p:bldP spid="17" grpId="0" animBg="1"/>
      <p:bldP spid="18" grpId="0" animBg="1"/>
      <p:bldP spid="18" grpId="1"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A0BB1C-75CD-93FA-C0B6-9C7E9688065D}"/>
              </a:ext>
            </a:extLst>
          </p:cNvPr>
          <p:cNvSpPr/>
          <p:nvPr/>
        </p:nvSpPr>
        <p:spPr>
          <a:xfrm>
            <a:off x="19844" y="1206500"/>
            <a:ext cx="9104312" cy="56515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30" name="Picture 24" descr="bloodslider-1">
            <a:extLst>
              <a:ext uri="{FF2B5EF4-FFF2-40B4-BE49-F238E27FC236}">
                <a16:creationId xmlns:a16="http://schemas.microsoft.com/office/drawing/2014/main" id="{0DF34AC8-5712-9F65-B388-F1E25796784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1688" y="2859088"/>
            <a:ext cx="264795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Arrow Connector 18">
            <a:extLst>
              <a:ext uri="{FF2B5EF4-FFF2-40B4-BE49-F238E27FC236}">
                <a16:creationId xmlns:a16="http://schemas.microsoft.com/office/drawing/2014/main" id="{20DF3EAF-2A08-07F9-AFA7-A6434B3D8A94}"/>
              </a:ext>
            </a:extLst>
          </p:cNvPr>
          <p:cNvCxnSpPr>
            <a:cxnSpLocks noChangeShapeType="1"/>
          </p:cNvCxnSpPr>
          <p:nvPr/>
        </p:nvCxnSpPr>
        <p:spPr bwMode="auto">
          <a:xfrm flipV="1">
            <a:off x="1979613" y="2276475"/>
            <a:ext cx="1871662" cy="404813"/>
          </a:xfrm>
          <a:prstGeom prst="straightConnector1">
            <a:avLst/>
          </a:prstGeom>
          <a:noFill/>
          <a:ln w="31750">
            <a:solidFill>
              <a:srgbClr val="FFFF00"/>
            </a:solidFill>
            <a:prstDash val="dash"/>
            <a:miter lim="800000"/>
            <a:headEnd/>
            <a:tailEnd type="arrow" w="med" len="med"/>
          </a:ln>
          <a:extLst>
            <a:ext uri="{909E8E84-426E-40DD-AFC4-6F175D3DCCD1}">
              <a14:hiddenFill xmlns:a14="http://schemas.microsoft.com/office/drawing/2010/main">
                <a:noFill/>
              </a14:hiddenFill>
            </a:ext>
          </a:extLst>
        </p:spPr>
      </p:cxnSp>
      <p:sp>
        <p:nvSpPr>
          <p:cNvPr id="10" name="Rectangle 2">
            <a:extLst>
              <a:ext uri="{FF2B5EF4-FFF2-40B4-BE49-F238E27FC236}">
                <a16:creationId xmlns:a16="http://schemas.microsoft.com/office/drawing/2014/main" id="{B5734C7D-E339-2A8E-8937-C9DD1A616154}"/>
              </a:ext>
            </a:extLst>
          </p:cNvPr>
          <p:cNvSpPr>
            <a:spLocks noGrp="1" noChangeArrowheads="1"/>
          </p:cNvSpPr>
          <p:nvPr/>
        </p:nvSpPr>
        <p:spPr bwMode="auto">
          <a:xfrm>
            <a:off x="2569357" y="1143795"/>
            <a:ext cx="3430599"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FontTx/>
              <a:buNone/>
            </a:pPr>
            <a:r>
              <a:rPr lang="en-US" altLang="zh-CN" dirty="0">
                <a:solidFill>
                  <a:srgbClr val="FFFFFF"/>
                </a:solidFill>
                <a:latin typeface="Calibri" panose="020F0502020204030204" pitchFamily="34" charset="0"/>
              </a:rPr>
              <a:t>How it works:</a:t>
            </a:r>
            <a:endParaRPr lang="en-US" altLang="zh-CN" sz="1800" dirty="0">
              <a:solidFill>
                <a:srgbClr val="000000"/>
              </a:solidFill>
            </a:endParaRPr>
          </a:p>
        </p:txBody>
      </p:sp>
      <p:pic>
        <p:nvPicPr>
          <p:cNvPr id="17" name="Picture 7">
            <a:extLst>
              <a:ext uri="{FF2B5EF4-FFF2-40B4-BE49-F238E27FC236}">
                <a16:creationId xmlns:a16="http://schemas.microsoft.com/office/drawing/2014/main" id="{5F5B5199-0171-FA7A-146C-4AA1F0E255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24300" y="1773238"/>
            <a:ext cx="15398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2">
            <a:extLst>
              <a:ext uri="{FF2B5EF4-FFF2-40B4-BE49-F238E27FC236}">
                <a16:creationId xmlns:a16="http://schemas.microsoft.com/office/drawing/2014/main" id="{C959C024-2250-C29D-6131-59EAF96EB195}"/>
              </a:ext>
            </a:extLst>
          </p:cNvPr>
          <p:cNvSpPr>
            <a:spLocks noGrp="1" noChangeArrowheads="1"/>
          </p:cNvSpPr>
          <p:nvPr>
            <p:ph idx="4294967295"/>
          </p:nvPr>
        </p:nvSpPr>
        <p:spPr>
          <a:xfrm>
            <a:off x="25797" y="4192039"/>
            <a:ext cx="9098359" cy="2665961"/>
          </a:xfrm>
        </p:spPr>
        <p:txBody>
          <a:bodyPr>
            <a:noAutofit/>
          </a:bodyPr>
          <a:lstStyle/>
          <a:p>
            <a:pPr eaLnBrk="1" hangingPunct="1"/>
            <a:r>
              <a:rPr lang="en-GB" sz="2200" dirty="0">
                <a:solidFill>
                  <a:srgbClr val="FFFFFF"/>
                </a:solidFill>
                <a:effectLst/>
                <a:latin typeface="Calibri" panose="020F0502020204030204" pitchFamily="34" charset="0"/>
              </a:rPr>
              <a:t>Hospitals / Trusts reach us through a</a:t>
            </a:r>
            <a:r>
              <a:rPr lang="en-GB" sz="2200" dirty="0">
                <a:solidFill>
                  <a:srgbClr val="FFFFFF"/>
                </a:solidFill>
                <a:latin typeface="Calibri" panose="020F0502020204030204" pitchFamily="34" charset="0"/>
              </a:rPr>
              <a:t> ‘</a:t>
            </a:r>
            <a:r>
              <a:rPr lang="en-GB" sz="2200" dirty="0">
                <a:solidFill>
                  <a:srgbClr val="FFFFFF"/>
                </a:solidFill>
                <a:effectLst/>
                <a:latin typeface="Calibri" panose="020F0502020204030204" pitchFamily="34" charset="0"/>
              </a:rPr>
              <a:t>virtual number’ that forwards calls to the volunteer controller’s home.</a:t>
            </a:r>
          </a:p>
          <a:p>
            <a:pPr eaLnBrk="1" hangingPunct="1"/>
            <a:r>
              <a:rPr lang="en-GB" sz="2200" dirty="0">
                <a:solidFill>
                  <a:srgbClr val="FFFFFF"/>
                </a:solidFill>
                <a:effectLst/>
                <a:latin typeface="Calibri" panose="020F0502020204030204" pitchFamily="34" charset="0"/>
              </a:rPr>
              <a:t>Job details are taken and passed to the rider / driver.</a:t>
            </a:r>
          </a:p>
          <a:p>
            <a:pPr eaLnBrk="1" hangingPunct="1"/>
            <a:r>
              <a:rPr lang="en-GB" sz="2200" dirty="0">
                <a:solidFill>
                  <a:srgbClr val="FFFFFF"/>
                </a:solidFill>
                <a:latin typeface="Calibri" panose="020F0502020204030204" pitchFamily="34" charset="0"/>
              </a:rPr>
              <a:t>Rider / driver collects and delivers the package keeping our controller informed.</a:t>
            </a:r>
          </a:p>
          <a:p>
            <a:pPr eaLnBrk="1" hangingPunct="1"/>
            <a:r>
              <a:rPr lang="en-GB" sz="2200" dirty="0">
                <a:solidFill>
                  <a:srgbClr val="FFFFFF"/>
                </a:solidFill>
                <a:latin typeface="Calibri" panose="020F0502020204030204" pitchFamily="34" charset="0"/>
              </a:rPr>
              <a:t>Both controller and rider / driver log all details of the task onto our system  as proof that the task is complete and to maintain stats.</a:t>
            </a:r>
            <a:endParaRPr lang="en-GB" sz="2200" dirty="0">
              <a:solidFill>
                <a:srgbClr val="FFFFFF"/>
              </a:solidFill>
              <a:effectLst/>
              <a:latin typeface="Calibri" panose="020F0502020204030204" pitchFamily="34" charset="0"/>
            </a:endParaRPr>
          </a:p>
        </p:txBody>
      </p:sp>
      <p:pic>
        <p:nvPicPr>
          <p:cNvPr id="21" name="Picture 21">
            <a:extLst>
              <a:ext uri="{FF2B5EF4-FFF2-40B4-BE49-F238E27FC236}">
                <a16:creationId xmlns:a16="http://schemas.microsoft.com/office/drawing/2014/main" id="{9EEE3B0E-D674-8C1E-687A-91EF992343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04025" y="1352605"/>
            <a:ext cx="1572012" cy="209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a:extLst>
              <a:ext uri="{FF2B5EF4-FFF2-40B4-BE49-F238E27FC236}">
                <a16:creationId xmlns:a16="http://schemas.microsoft.com/office/drawing/2014/main" id="{D6871B89-917E-2AD5-062C-477D224C223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20038" y="15970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a:extLst>
              <a:ext uri="{FF2B5EF4-FFF2-40B4-BE49-F238E27FC236}">
                <a16:creationId xmlns:a16="http://schemas.microsoft.com/office/drawing/2014/main" id="{C9562DFB-4A5B-C680-E3CA-76D66CDC1FE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30313" y="2365375"/>
            <a:ext cx="24193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3" descr="nurse for page">
            <a:extLst>
              <a:ext uri="{FF2B5EF4-FFF2-40B4-BE49-F238E27FC236}">
                <a16:creationId xmlns:a16="http://schemas.microsoft.com/office/drawing/2014/main" id="{19AB0897-1CBF-BCF8-BACA-924560301C0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5438" y="2453131"/>
            <a:ext cx="2209044" cy="175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D2E9E62B-A058-EE22-4D45-27B9F1021FC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98429" y="1769924"/>
            <a:ext cx="1804194" cy="200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Arrow Connector 18">
            <a:extLst>
              <a:ext uri="{FF2B5EF4-FFF2-40B4-BE49-F238E27FC236}">
                <a16:creationId xmlns:a16="http://schemas.microsoft.com/office/drawing/2014/main" id="{CE75D4A2-8CD3-2718-308C-C0D4A00BF5B8}"/>
              </a:ext>
            </a:extLst>
          </p:cNvPr>
          <p:cNvCxnSpPr>
            <a:cxnSpLocks noChangeShapeType="1"/>
          </p:cNvCxnSpPr>
          <p:nvPr/>
        </p:nvCxnSpPr>
        <p:spPr bwMode="auto">
          <a:xfrm flipH="1">
            <a:off x="5684838" y="3011811"/>
            <a:ext cx="1119187" cy="282252"/>
          </a:xfrm>
          <a:prstGeom prst="straightConnector1">
            <a:avLst/>
          </a:prstGeom>
          <a:noFill/>
          <a:ln w="31750">
            <a:solidFill>
              <a:srgbClr val="FFFF00"/>
            </a:solidFill>
            <a:prstDash val="dash"/>
            <a:miter lim="800000"/>
            <a:headEnd/>
            <a:tailEnd type="arrow" w="med" len="med"/>
          </a:ln>
          <a:extLst>
            <a:ext uri="{909E8E84-426E-40DD-AFC4-6F175D3DCCD1}">
              <a14:hiddenFill xmlns:a14="http://schemas.microsoft.com/office/drawing/2010/main">
                <a:noFill/>
              </a14:hiddenFill>
            </a:ext>
          </a:extLst>
        </p:spPr>
      </p:cxnSp>
      <p:pic>
        <p:nvPicPr>
          <p:cNvPr id="13" name="Picture 12">
            <a:extLst>
              <a:ext uri="{FF2B5EF4-FFF2-40B4-BE49-F238E27FC236}">
                <a16:creationId xmlns:a16="http://schemas.microsoft.com/office/drawing/2014/main" id="{1D572843-70AD-D83A-AEAE-082BC804661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1515866">
            <a:off x="4991100" y="1992313"/>
            <a:ext cx="20177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8" name="Group 28">
            <a:extLst>
              <a:ext uri="{FF2B5EF4-FFF2-40B4-BE49-F238E27FC236}">
                <a16:creationId xmlns:a16="http://schemas.microsoft.com/office/drawing/2014/main" id="{03CF62E4-88E8-07AF-9C27-7EECF1260571}"/>
              </a:ext>
            </a:extLst>
          </p:cNvPr>
          <p:cNvGrpSpPr>
            <a:grpSpLocks/>
          </p:cNvGrpSpPr>
          <p:nvPr/>
        </p:nvGrpSpPr>
        <p:grpSpPr bwMode="auto">
          <a:xfrm>
            <a:off x="325438" y="128588"/>
            <a:ext cx="5949950" cy="1246187"/>
            <a:chOff x="916151" y="69601"/>
            <a:chExt cx="5949269" cy="1246307"/>
          </a:xfrm>
        </p:grpSpPr>
        <p:sp>
          <p:nvSpPr>
            <p:cNvPr id="20500" name="Rounded Rectangle 30">
              <a:extLst>
                <a:ext uri="{FF2B5EF4-FFF2-40B4-BE49-F238E27FC236}">
                  <a16:creationId xmlns:a16="http://schemas.microsoft.com/office/drawing/2014/main" id="{AA70160E-A2E4-82E0-F9FC-617EFABF14D6}"/>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35" name="TextBox 34">
              <a:extLst>
                <a:ext uri="{FF2B5EF4-FFF2-40B4-BE49-F238E27FC236}">
                  <a16:creationId xmlns:a16="http://schemas.microsoft.com/office/drawing/2014/main" id="{BAF07937-F078-238E-24E9-E4C810E2CB8F}"/>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20504" name="Picture 35">
              <a:extLst>
                <a:ext uri="{FF2B5EF4-FFF2-40B4-BE49-F238E27FC236}">
                  <a16:creationId xmlns:a16="http://schemas.microsoft.com/office/drawing/2014/main" id="{BFB8F4AD-567D-E3E5-604E-BFFC919F890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99" name="Rounded Rectangle 37">
            <a:extLst>
              <a:ext uri="{FF2B5EF4-FFF2-40B4-BE49-F238E27FC236}">
                <a16:creationId xmlns:a16="http://schemas.microsoft.com/office/drawing/2014/main" id="{70B782E2-2DCD-C1FA-EDF9-A247C42F5EDE}"/>
              </a:ext>
            </a:extLst>
          </p:cNvPr>
          <p:cNvSpPr>
            <a:spLocks noChangeArrowheads="1"/>
          </p:cNvSpPr>
          <p:nvPr/>
        </p:nvSpPr>
        <p:spPr bwMode="auto">
          <a:xfrm>
            <a:off x="7956550" y="298450"/>
            <a:ext cx="1008063" cy="908050"/>
          </a:xfrm>
          <a:prstGeom prst="roundRect">
            <a:avLst>
              <a:gd name="adj" fmla="val 16667"/>
            </a:avLst>
          </a:prstGeom>
          <a:blipFill dpi="0" rotWithShape="1">
            <a:blip r:embed="rId12"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01 social">
            <a:extLst>
              <a:ext uri="{FF2B5EF4-FFF2-40B4-BE49-F238E27FC236}">
                <a16:creationId xmlns:a16="http://schemas.microsoft.com/office/drawing/2014/main" id="{8EC8F666-101C-D668-4620-AC8DD229F5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2225" y="0"/>
            <a:ext cx="153638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3">
            <a:extLst>
              <a:ext uri="{FF2B5EF4-FFF2-40B4-BE49-F238E27FC236}">
                <a16:creationId xmlns:a16="http://schemas.microsoft.com/office/drawing/2014/main" id="{8D26C5AA-5580-61FB-A036-EDB0D41572DA}"/>
              </a:ext>
            </a:extLst>
          </p:cNvPr>
          <p:cNvSpPr>
            <a:spLocks noChangeArrowheads="1"/>
          </p:cNvSpPr>
          <p:nvPr/>
        </p:nvSpPr>
        <p:spPr bwMode="auto">
          <a:xfrm>
            <a:off x="325438" y="1920875"/>
            <a:ext cx="7920037" cy="4386263"/>
          </a:xfrm>
          <a:prstGeom prst="roundRect">
            <a:avLst>
              <a:gd name="adj" fmla="val 16667"/>
            </a:avLst>
          </a:prstGeom>
          <a:solidFill>
            <a:srgbClr val="000000">
              <a:alpha val="83136"/>
            </a:srgbClr>
          </a:solidFill>
          <a:ln w="9525">
            <a:solidFill>
              <a:schemeClr val="bg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0244" name="Rectangle 2">
            <a:extLst>
              <a:ext uri="{FF2B5EF4-FFF2-40B4-BE49-F238E27FC236}">
                <a16:creationId xmlns:a16="http://schemas.microsoft.com/office/drawing/2014/main" id="{65523275-27E7-265F-B0C1-7CAEC6669E82}"/>
              </a:ext>
            </a:extLst>
          </p:cNvPr>
          <p:cNvSpPr>
            <a:spLocks noGrp="1" noChangeArrowheads="1"/>
          </p:cNvSpPr>
          <p:nvPr>
            <p:ph type="title" idx="4294967295"/>
          </p:nvPr>
        </p:nvSpPr>
        <p:spPr>
          <a:xfrm>
            <a:off x="612775" y="1052513"/>
            <a:ext cx="5472113" cy="792162"/>
          </a:xfrm>
        </p:spPr>
        <p:txBody>
          <a:bodyPr/>
          <a:lstStyle/>
          <a:p>
            <a:pPr eaLnBrk="1" hangingPunct="1"/>
            <a:r>
              <a:rPr lang="en-US" altLang="zh-CN" sz="3200" dirty="0">
                <a:solidFill>
                  <a:schemeClr val="bg1"/>
                </a:solidFill>
                <a:latin typeface="Calibri" panose="020F0502020204030204" pitchFamily="34" charset="0"/>
                <a:ea typeface="SimSun" panose="02010600030101010101" pitchFamily="2" charset="-122"/>
                <a:sym typeface="Calibri" panose="020F0502020204030204" pitchFamily="34" charset="0"/>
              </a:rPr>
              <a:t>Operating Methodology:</a:t>
            </a:r>
            <a:endParaRPr lang="en-US" altLang="zh-CN" dirty="0">
              <a:ea typeface="SimSun" panose="02010600030101010101" pitchFamily="2" charset="-122"/>
            </a:endParaRPr>
          </a:p>
        </p:txBody>
      </p:sp>
      <p:sp>
        <p:nvSpPr>
          <p:cNvPr id="10251" name="Rectangle 3">
            <a:extLst>
              <a:ext uri="{FF2B5EF4-FFF2-40B4-BE49-F238E27FC236}">
                <a16:creationId xmlns:a16="http://schemas.microsoft.com/office/drawing/2014/main" id="{5C638556-BB39-A7D6-549D-A0C9ADD9A08E}"/>
              </a:ext>
            </a:extLst>
          </p:cNvPr>
          <p:cNvSpPr>
            <a:spLocks noGrp="1" noChangeArrowheads="1"/>
          </p:cNvSpPr>
          <p:nvPr/>
        </p:nvSpPr>
        <p:spPr bwMode="auto">
          <a:xfrm>
            <a:off x="898525" y="2191452"/>
            <a:ext cx="7920037" cy="3808412"/>
          </a:xfrm>
          <a:prstGeom prst="rect">
            <a:avLst/>
          </a:prstGeom>
          <a:noFill/>
          <a:ln>
            <a:noFill/>
          </a:ln>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80000"/>
              </a:lnSpc>
              <a:spcAft>
                <a:spcPts val="600"/>
              </a:spcAft>
              <a:defRPr/>
            </a:pPr>
            <a:r>
              <a:rPr lang="en-US" altLang="en-US" sz="2200" dirty="0">
                <a:solidFill>
                  <a:schemeClr val="bg1"/>
                </a:solidFill>
                <a:latin typeface="Calibri" panose="020F0502020204030204" pitchFamily="34" charset="0"/>
              </a:rPr>
              <a:t>Up to five vehicles per shift in operation</a:t>
            </a:r>
          </a:p>
          <a:p>
            <a:pPr eaLnBrk="1" hangingPunct="1">
              <a:lnSpc>
                <a:spcPct val="80000"/>
              </a:lnSpc>
              <a:spcAft>
                <a:spcPts val="600"/>
              </a:spcAft>
              <a:defRPr/>
            </a:pPr>
            <a:r>
              <a:rPr lang="en-US" altLang="en-US" sz="2200" dirty="0">
                <a:solidFill>
                  <a:schemeClr val="bg1"/>
                </a:solidFill>
                <a:latin typeface="Calibri" panose="020F0502020204030204" pitchFamily="34" charset="0"/>
              </a:rPr>
              <a:t>7 or 12 hour shifts at night and weekends/bank holidays.</a:t>
            </a:r>
          </a:p>
          <a:p>
            <a:pPr eaLnBrk="1" hangingPunct="1">
              <a:lnSpc>
                <a:spcPct val="80000"/>
              </a:lnSpc>
              <a:spcAft>
                <a:spcPts val="600"/>
              </a:spcAft>
              <a:defRPr/>
            </a:pPr>
            <a:r>
              <a:rPr lang="en-US" altLang="en-US" sz="2200" dirty="0">
                <a:solidFill>
                  <a:schemeClr val="bg1"/>
                </a:solidFill>
                <a:latin typeface="Calibri" panose="020F0502020204030204" pitchFamily="34" charset="0"/>
              </a:rPr>
              <a:t>Members carry photo ID and wear a branded uniform </a:t>
            </a:r>
          </a:p>
          <a:p>
            <a:pPr eaLnBrk="1" hangingPunct="1">
              <a:lnSpc>
                <a:spcPct val="80000"/>
              </a:lnSpc>
              <a:spcAft>
                <a:spcPts val="600"/>
              </a:spcAft>
              <a:defRPr/>
            </a:pPr>
            <a:r>
              <a:rPr lang="en-US" altLang="en-US" sz="2200" dirty="0">
                <a:solidFill>
                  <a:schemeClr val="bg1"/>
                </a:solidFill>
                <a:latin typeface="Calibri" panose="020F0502020204030204" pitchFamily="34" charset="0"/>
              </a:rPr>
              <a:t>Dedicated, liveried vehicles – we don’t use our own</a:t>
            </a:r>
          </a:p>
          <a:p>
            <a:pPr eaLnBrk="1" hangingPunct="1">
              <a:lnSpc>
                <a:spcPct val="80000"/>
              </a:lnSpc>
              <a:spcAft>
                <a:spcPts val="600"/>
              </a:spcAft>
              <a:defRPr/>
            </a:pPr>
            <a:r>
              <a:rPr lang="en-US" altLang="en-US" sz="2200" dirty="0">
                <a:solidFill>
                  <a:schemeClr val="bg1"/>
                </a:solidFill>
                <a:latin typeface="Calibri" panose="020F0502020204030204" pitchFamily="34" charset="0"/>
              </a:rPr>
              <a:t>Riders / drivers must hold an advanced riding or driving </a:t>
            </a:r>
          </a:p>
          <a:p>
            <a:pPr marL="0" indent="0" eaLnBrk="1" hangingPunct="1">
              <a:lnSpc>
                <a:spcPct val="80000"/>
              </a:lnSpc>
              <a:spcAft>
                <a:spcPts val="600"/>
              </a:spcAft>
              <a:buNone/>
              <a:defRPr/>
            </a:pPr>
            <a:r>
              <a:rPr lang="en-US" altLang="en-US" sz="2200" dirty="0">
                <a:solidFill>
                  <a:schemeClr val="bg1"/>
                </a:solidFill>
                <a:latin typeface="Calibri" panose="020F0502020204030204" pitchFamily="34" charset="0"/>
              </a:rPr>
              <a:t>     (or both) qualification – annually assessed</a:t>
            </a:r>
          </a:p>
          <a:p>
            <a:pPr eaLnBrk="1" hangingPunct="1">
              <a:lnSpc>
                <a:spcPct val="80000"/>
              </a:lnSpc>
              <a:spcAft>
                <a:spcPts val="600"/>
              </a:spcAft>
              <a:defRPr/>
            </a:pPr>
            <a:r>
              <a:rPr lang="en-US" altLang="en-US" sz="2200" dirty="0">
                <a:solidFill>
                  <a:schemeClr val="bg1"/>
                </a:solidFill>
                <a:latin typeface="Calibri" panose="020F0502020204030204" pitchFamily="34" charset="0"/>
              </a:rPr>
              <a:t>All receive GMP Blood Handling training</a:t>
            </a:r>
          </a:p>
          <a:p>
            <a:pPr eaLnBrk="1" hangingPunct="1">
              <a:lnSpc>
                <a:spcPct val="80000"/>
              </a:lnSpc>
              <a:spcAft>
                <a:spcPts val="600"/>
              </a:spcAft>
              <a:defRPr/>
            </a:pPr>
            <a:r>
              <a:rPr lang="en-US" altLang="en-US" sz="2200" dirty="0">
                <a:solidFill>
                  <a:schemeClr val="bg1"/>
                </a:solidFill>
                <a:latin typeface="Calibri" panose="020F0502020204030204" pitchFamily="34" charset="0"/>
              </a:rPr>
              <a:t>Vehicles have tracking devices and CCTV fitted </a:t>
            </a:r>
          </a:p>
          <a:p>
            <a:pPr eaLnBrk="1" hangingPunct="1">
              <a:lnSpc>
                <a:spcPct val="80000"/>
              </a:lnSpc>
              <a:spcAft>
                <a:spcPts val="600"/>
              </a:spcAft>
              <a:defRPr/>
            </a:pPr>
            <a:r>
              <a:rPr lang="en-US" altLang="en-US" sz="2200" dirty="0">
                <a:solidFill>
                  <a:schemeClr val="bg1"/>
                </a:solidFill>
                <a:latin typeface="Calibri" panose="020F0502020204030204" pitchFamily="34" charset="0"/>
              </a:rPr>
              <a:t>Defibrillators in some vehicles</a:t>
            </a:r>
          </a:p>
          <a:p>
            <a:pPr marL="0" indent="0" algn="ctr">
              <a:lnSpc>
                <a:spcPct val="80000"/>
              </a:lnSpc>
              <a:spcAft>
                <a:spcPts val="600"/>
              </a:spcAft>
              <a:buNone/>
              <a:defRPr/>
            </a:pPr>
            <a:r>
              <a:rPr lang="en-US" altLang="en-US" sz="2200" b="1" dirty="0">
                <a:solidFill>
                  <a:srgbClr val="FFFF00"/>
                </a:solidFill>
                <a:latin typeface="Calibri" panose="020F0502020204030204" pitchFamily="34" charset="0"/>
              </a:rPr>
              <a:t>All paid for by fundraising and donations</a:t>
            </a:r>
            <a:endParaRPr lang="en-US" altLang="en-US" sz="2200" b="1" dirty="0">
              <a:solidFill>
                <a:srgbClr val="FF0000"/>
              </a:solidFill>
              <a:latin typeface="Calibri" panose="020F0502020204030204" pitchFamily="34" charset="0"/>
            </a:endParaRPr>
          </a:p>
          <a:p>
            <a:pPr marL="0" indent="0" algn="ctr" eaLnBrk="1" hangingPunct="1">
              <a:lnSpc>
                <a:spcPct val="80000"/>
              </a:lnSpc>
              <a:spcAft>
                <a:spcPts val="600"/>
              </a:spcAft>
              <a:buFontTx/>
              <a:buNone/>
              <a:defRPr/>
            </a:pPr>
            <a:endParaRPr lang="en-US" altLang="en-US" sz="2200" b="1" dirty="0">
              <a:solidFill>
                <a:srgbClr val="FFFF00"/>
              </a:solidFill>
              <a:latin typeface="Calibri" panose="020F0502020204030204" pitchFamily="34" charset="0"/>
            </a:endParaRPr>
          </a:p>
          <a:p>
            <a:pPr eaLnBrk="1" hangingPunct="1">
              <a:lnSpc>
                <a:spcPct val="80000"/>
              </a:lnSpc>
              <a:defRPr/>
            </a:pPr>
            <a:endParaRPr lang="en-US" altLang="en-US" sz="2200" dirty="0">
              <a:solidFill>
                <a:schemeClr val="bg1"/>
              </a:solidFill>
              <a:latin typeface="Calibri" panose="020F0502020204030204" pitchFamily="34" charset="0"/>
            </a:endParaRPr>
          </a:p>
          <a:p>
            <a:pPr eaLnBrk="1" hangingPunct="1">
              <a:lnSpc>
                <a:spcPct val="80000"/>
              </a:lnSpc>
              <a:defRPr/>
            </a:pPr>
            <a:endParaRPr lang="en-US" altLang="en-US" sz="2200" dirty="0">
              <a:solidFill>
                <a:schemeClr val="bg1"/>
              </a:solidFill>
              <a:latin typeface="Calibri" panose="020F0502020204030204" pitchFamily="34" charset="0"/>
            </a:endParaRPr>
          </a:p>
        </p:txBody>
      </p:sp>
      <p:grpSp>
        <p:nvGrpSpPr>
          <p:cNvPr id="22534" name="Group 11">
            <a:extLst>
              <a:ext uri="{FF2B5EF4-FFF2-40B4-BE49-F238E27FC236}">
                <a16:creationId xmlns:a16="http://schemas.microsoft.com/office/drawing/2014/main" id="{F8847929-8807-8F35-7B6D-EF8C47C39A05}"/>
              </a:ext>
            </a:extLst>
          </p:cNvPr>
          <p:cNvGrpSpPr>
            <a:grpSpLocks/>
          </p:cNvGrpSpPr>
          <p:nvPr/>
        </p:nvGrpSpPr>
        <p:grpSpPr bwMode="auto">
          <a:xfrm>
            <a:off x="325438" y="128588"/>
            <a:ext cx="5949950" cy="1246187"/>
            <a:chOff x="916151" y="69601"/>
            <a:chExt cx="5949269" cy="1246307"/>
          </a:xfrm>
        </p:grpSpPr>
        <p:sp>
          <p:nvSpPr>
            <p:cNvPr id="22536" name="Rounded Rectangle 12">
              <a:extLst>
                <a:ext uri="{FF2B5EF4-FFF2-40B4-BE49-F238E27FC236}">
                  <a16:creationId xmlns:a16="http://schemas.microsoft.com/office/drawing/2014/main" id="{8D10416D-F9DB-2154-671C-59E26D94019C}"/>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14" name="TextBox 13">
              <a:extLst>
                <a:ext uri="{FF2B5EF4-FFF2-40B4-BE49-F238E27FC236}">
                  <a16:creationId xmlns:a16="http://schemas.microsoft.com/office/drawing/2014/main" id="{5615E53C-4EF4-0266-480C-6819D8EACAEE}"/>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22540" name="Picture 14">
              <a:extLst>
                <a:ext uri="{FF2B5EF4-FFF2-40B4-BE49-F238E27FC236}">
                  <a16:creationId xmlns:a16="http://schemas.microsoft.com/office/drawing/2014/main" id="{EEBD20E9-466A-C696-2240-C34E7C6918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5" name="Rounded Rectangle 10">
            <a:extLst>
              <a:ext uri="{FF2B5EF4-FFF2-40B4-BE49-F238E27FC236}">
                <a16:creationId xmlns:a16="http://schemas.microsoft.com/office/drawing/2014/main" id="{9B81209E-BF3D-68F0-0EF6-E94CDF0CC651}"/>
              </a:ext>
            </a:extLst>
          </p:cNvPr>
          <p:cNvSpPr>
            <a:spLocks noChangeArrowheads="1"/>
          </p:cNvSpPr>
          <p:nvPr/>
        </p:nvSpPr>
        <p:spPr bwMode="auto">
          <a:xfrm>
            <a:off x="7956550" y="298450"/>
            <a:ext cx="1008063" cy="908050"/>
          </a:xfrm>
          <a:prstGeom prst="roundRect">
            <a:avLst>
              <a:gd name="adj" fmla="val 16667"/>
            </a:avLst>
          </a:prstGeom>
          <a:blipFill dpi="0" rotWithShape="1">
            <a:blip r:embed="rId5"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p:cBhvr>
                                        <p:cTn id="7" dur="500"/>
                                        <p:tgtEl>
                                          <p:spTgt spid="10244"/>
                                        </p:tgtEl>
                                      </p:cBhvr>
                                    </p:animEffect>
                                  </p:childTnLst>
                                </p:cTn>
                              </p:par>
                              <p:par>
                                <p:cTn id="8" presetID="53" presetClass="entr" presetSubtype="0" fill="hold" nodeType="withEffect">
                                  <p:stCondLst>
                                    <p:cond delay="500"/>
                                  </p:stCondLst>
                                  <p:childTnLst>
                                    <p:set>
                                      <p:cBhvr>
                                        <p:cTn id="9" dur="1" fill="hold">
                                          <p:stCondLst>
                                            <p:cond delay="0"/>
                                          </p:stCondLst>
                                        </p:cTn>
                                        <p:tgtEl>
                                          <p:spTgt spid="10243"/>
                                        </p:tgtEl>
                                        <p:attrNameLst>
                                          <p:attrName>style.visibility</p:attrName>
                                        </p:attrNameLst>
                                      </p:cBhvr>
                                      <p:to>
                                        <p:strVal val="visible"/>
                                      </p:to>
                                    </p:set>
                                    <p:anim calcmode="lin" valueType="num">
                                      <p:cBhvr>
                                        <p:cTn id="10" dur="1000" fill="hold"/>
                                        <p:tgtEl>
                                          <p:spTgt spid="10243"/>
                                        </p:tgtEl>
                                        <p:attrNameLst>
                                          <p:attrName>ppt_w</p:attrName>
                                        </p:attrNameLst>
                                      </p:cBhvr>
                                      <p:tavLst>
                                        <p:tav tm="0">
                                          <p:val>
                                            <p:fltVal val="0"/>
                                          </p:val>
                                        </p:tav>
                                        <p:tav tm="100000">
                                          <p:val>
                                            <p:strVal val="#ppt_w"/>
                                          </p:val>
                                        </p:tav>
                                      </p:tavLst>
                                    </p:anim>
                                    <p:anim calcmode="lin" valueType="num">
                                      <p:cBhvr>
                                        <p:cTn id="11" dur="1000" fill="hold"/>
                                        <p:tgtEl>
                                          <p:spTgt spid="10243"/>
                                        </p:tgtEl>
                                        <p:attrNameLst>
                                          <p:attrName>ppt_h</p:attrName>
                                        </p:attrNameLst>
                                      </p:cBhvr>
                                      <p:tavLst>
                                        <p:tav tm="0">
                                          <p:val>
                                            <p:fltVal val="0"/>
                                          </p:val>
                                        </p:tav>
                                        <p:tav tm="100000">
                                          <p:val>
                                            <p:strVal val="#ppt_h"/>
                                          </p:val>
                                        </p:tav>
                                      </p:tavLst>
                                    </p:anim>
                                    <p:animEffect>
                                      <p:cBhvr>
                                        <p:cTn id="12" dur="1000"/>
                                        <p:tgtEl>
                                          <p:spTgt spid="10243"/>
                                        </p:tgtEl>
                                      </p:cBhvr>
                                    </p:animEffect>
                                  </p:childTnLst>
                                </p:cTn>
                              </p:par>
                            </p:childTnLst>
                          </p:cTn>
                        </p:par>
                        <p:par>
                          <p:cTn id="13" fill="hold" nodeType="afterGroup">
                            <p:stCondLst>
                              <p:cond delay="1500"/>
                            </p:stCondLst>
                            <p:childTnLst>
                              <p:par>
                                <p:cTn id="14" presetID="10" presetClass="entr" presetSubtype="0" fill="hold" nodeType="afterEffect">
                                  <p:stCondLst>
                                    <p:cond delay="500"/>
                                  </p:stCondLst>
                                  <p:childTnLst>
                                    <p:set>
                                      <p:cBhvr>
                                        <p:cTn id="15" dur="1" fill="hold">
                                          <p:stCondLst>
                                            <p:cond delay="0"/>
                                          </p:stCondLst>
                                        </p:cTn>
                                        <p:tgtEl>
                                          <p:spTgt spid="10251">
                                            <p:txEl>
                                              <p:pRg st="0" end="0"/>
                                            </p:txEl>
                                          </p:spTgt>
                                        </p:tgtEl>
                                        <p:attrNameLst>
                                          <p:attrName>style.visibility</p:attrName>
                                        </p:attrNameLst>
                                      </p:cBhvr>
                                      <p:to>
                                        <p:strVal val="visible"/>
                                      </p:to>
                                    </p:set>
                                    <p:animEffect>
                                      <p:cBhvr>
                                        <p:cTn id="16" dur="500"/>
                                        <p:tgtEl>
                                          <p:spTgt spid="10251">
                                            <p:txEl>
                                              <p:pRg st="0" end="0"/>
                                            </p:txEl>
                                          </p:spTgt>
                                        </p:tgtEl>
                                      </p:cBhvr>
                                    </p:animEffect>
                                  </p:childTnLst>
                                </p:cTn>
                              </p:par>
                            </p:childTnLst>
                          </p:cTn>
                        </p:par>
                        <p:par>
                          <p:cTn id="17" fill="hold">
                            <p:stCondLst>
                              <p:cond delay="2500"/>
                            </p:stCondLst>
                            <p:childTnLst>
                              <p:par>
                                <p:cTn id="18" presetID="10" presetClass="entr" presetSubtype="0" fill="hold" nodeType="afterEffect">
                                  <p:stCondLst>
                                    <p:cond delay="500"/>
                                  </p:stCondLst>
                                  <p:childTnLst>
                                    <p:set>
                                      <p:cBhvr>
                                        <p:cTn id="19" dur="1" fill="hold">
                                          <p:stCondLst>
                                            <p:cond delay="0"/>
                                          </p:stCondLst>
                                        </p:cTn>
                                        <p:tgtEl>
                                          <p:spTgt spid="10251">
                                            <p:txEl>
                                              <p:pRg st="1" end="1"/>
                                            </p:txEl>
                                          </p:spTgt>
                                        </p:tgtEl>
                                        <p:attrNameLst>
                                          <p:attrName>style.visibility</p:attrName>
                                        </p:attrNameLst>
                                      </p:cBhvr>
                                      <p:to>
                                        <p:strVal val="visible"/>
                                      </p:to>
                                    </p:set>
                                    <p:animEffect>
                                      <p:cBhvr>
                                        <p:cTn id="20" dur="500"/>
                                        <p:tgtEl>
                                          <p:spTgt spid="10251">
                                            <p:txEl>
                                              <p:pRg st="1" end="1"/>
                                            </p:txEl>
                                          </p:spTgt>
                                        </p:tgtEl>
                                      </p:cBhvr>
                                    </p:animEffect>
                                  </p:childTnLst>
                                </p:cTn>
                              </p:par>
                            </p:childTnLst>
                          </p:cTn>
                        </p:par>
                        <p:par>
                          <p:cTn id="21" fill="hold" nodeType="afterGroup">
                            <p:stCondLst>
                              <p:cond delay="3500"/>
                            </p:stCondLst>
                            <p:childTnLst>
                              <p:par>
                                <p:cTn id="22" presetID="10" presetClass="entr" presetSubtype="0" fill="hold" nodeType="afterEffect">
                                  <p:stCondLst>
                                    <p:cond delay="500"/>
                                  </p:stCondLst>
                                  <p:childTnLst>
                                    <p:set>
                                      <p:cBhvr>
                                        <p:cTn id="23" dur="1" fill="hold">
                                          <p:stCondLst>
                                            <p:cond delay="0"/>
                                          </p:stCondLst>
                                        </p:cTn>
                                        <p:tgtEl>
                                          <p:spTgt spid="10251">
                                            <p:txEl>
                                              <p:pRg st="2" end="2"/>
                                            </p:txEl>
                                          </p:spTgt>
                                        </p:tgtEl>
                                        <p:attrNameLst>
                                          <p:attrName>style.visibility</p:attrName>
                                        </p:attrNameLst>
                                      </p:cBhvr>
                                      <p:to>
                                        <p:strVal val="visible"/>
                                      </p:to>
                                    </p:set>
                                    <p:animEffect>
                                      <p:cBhvr>
                                        <p:cTn id="24" dur="500"/>
                                        <p:tgtEl>
                                          <p:spTgt spid="10251">
                                            <p:txEl>
                                              <p:pRg st="2" end="2"/>
                                            </p:txEl>
                                          </p:spTgt>
                                        </p:tgtEl>
                                      </p:cBhvr>
                                    </p:animEffect>
                                  </p:childTnLst>
                                </p:cTn>
                              </p:par>
                            </p:childTnLst>
                          </p:cTn>
                        </p:par>
                        <p:par>
                          <p:cTn id="25" fill="hold" nodeType="afterGroup">
                            <p:stCondLst>
                              <p:cond delay="4500"/>
                            </p:stCondLst>
                            <p:childTnLst>
                              <p:par>
                                <p:cTn id="26" presetID="10" presetClass="entr" presetSubtype="0" fill="hold" nodeType="afterEffect">
                                  <p:stCondLst>
                                    <p:cond delay="500"/>
                                  </p:stCondLst>
                                  <p:childTnLst>
                                    <p:set>
                                      <p:cBhvr>
                                        <p:cTn id="27" dur="1" fill="hold">
                                          <p:stCondLst>
                                            <p:cond delay="0"/>
                                          </p:stCondLst>
                                        </p:cTn>
                                        <p:tgtEl>
                                          <p:spTgt spid="10251">
                                            <p:txEl>
                                              <p:pRg st="3" end="3"/>
                                            </p:txEl>
                                          </p:spTgt>
                                        </p:tgtEl>
                                        <p:attrNameLst>
                                          <p:attrName>style.visibility</p:attrName>
                                        </p:attrNameLst>
                                      </p:cBhvr>
                                      <p:to>
                                        <p:strVal val="visible"/>
                                      </p:to>
                                    </p:set>
                                    <p:animEffect>
                                      <p:cBhvr>
                                        <p:cTn id="28" dur="500"/>
                                        <p:tgtEl>
                                          <p:spTgt spid="10251">
                                            <p:txEl>
                                              <p:pRg st="3" end="3"/>
                                            </p:txEl>
                                          </p:spTgt>
                                        </p:tgtEl>
                                      </p:cBhvr>
                                    </p:animEffect>
                                  </p:childTnLst>
                                </p:cTn>
                              </p:par>
                            </p:childTnLst>
                          </p:cTn>
                        </p:par>
                        <p:par>
                          <p:cTn id="29" fill="hold" nodeType="afterGroup">
                            <p:stCondLst>
                              <p:cond delay="5500"/>
                            </p:stCondLst>
                            <p:childTnLst>
                              <p:par>
                                <p:cTn id="30" presetID="10" presetClass="entr" presetSubtype="0" fill="hold" nodeType="afterEffect">
                                  <p:stCondLst>
                                    <p:cond delay="500"/>
                                  </p:stCondLst>
                                  <p:childTnLst>
                                    <p:set>
                                      <p:cBhvr>
                                        <p:cTn id="31" dur="1" fill="hold">
                                          <p:stCondLst>
                                            <p:cond delay="0"/>
                                          </p:stCondLst>
                                        </p:cTn>
                                        <p:tgtEl>
                                          <p:spTgt spid="10251">
                                            <p:txEl>
                                              <p:pRg st="4" end="4"/>
                                            </p:txEl>
                                          </p:spTgt>
                                        </p:tgtEl>
                                        <p:attrNameLst>
                                          <p:attrName>style.visibility</p:attrName>
                                        </p:attrNameLst>
                                      </p:cBhvr>
                                      <p:to>
                                        <p:strVal val="visible"/>
                                      </p:to>
                                    </p:set>
                                    <p:animEffect>
                                      <p:cBhvr>
                                        <p:cTn id="32" dur="500"/>
                                        <p:tgtEl>
                                          <p:spTgt spid="10251">
                                            <p:txEl>
                                              <p:pRg st="4" end="4"/>
                                            </p:txEl>
                                          </p:spTgt>
                                        </p:tgtEl>
                                      </p:cBhvr>
                                    </p:animEffect>
                                  </p:childTnLst>
                                </p:cTn>
                              </p:par>
                            </p:childTnLst>
                          </p:cTn>
                        </p:par>
                        <p:par>
                          <p:cTn id="33" fill="hold">
                            <p:stCondLst>
                              <p:cond delay="6500"/>
                            </p:stCondLst>
                            <p:childTnLst>
                              <p:par>
                                <p:cTn id="34" presetID="10" presetClass="entr" presetSubtype="0" fill="hold" nodeType="afterEffect">
                                  <p:stCondLst>
                                    <p:cond delay="500"/>
                                  </p:stCondLst>
                                  <p:childTnLst>
                                    <p:set>
                                      <p:cBhvr>
                                        <p:cTn id="35" dur="1" fill="hold">
                                          <p:stCondLst>
                                            <p:cond delay="0"/>
                                          </p:stCondLst>
                                        </p:cTn>
                                        <p:tgtEl>
                                          <p:spTgt spid="10251">
                                            <p:txEl>
                                              <p:pRg st="5" end="5"/>
                                            </p:txEl>
                                          </p:spTgt>
                                        </p:tgtEl>
                                        <p:attrNameLst>
                                          <p:attrName>style.visibility</p:attrName>
                                        </p:attrNameLst>
                                      </p:cBhvr>
                                      <p:to>
                                        <p:strVal val="visible"/>
                                      </p:to>
                                    </p:set>
                                    <p:animEffect>
                                      <p:cBhvr>
                                        <p:cTn id="36" dur="500"/>
                                        <p:tgtEl>
                                          <p:spTgt spid="10251">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251">
                                            <p:txEl>
                                              <p:pRg st="6" end="6"/>
                                            </p:txEl>
                                          </p:spTgt>
                                        </p:tgtEl>
                                        <p:attrNameLst>
                                          <p:attrName>style.visibility</p:attrName>
                                        </p:attrNameLst>
                                      </p:cBhvr>
                                      <p:to>
                                        <p:strVal val="visible"/>
                                      </p:to>
                                    </p:set>
                                    <p:animEffect>
                                      <p:cBhvr>
                                        <p:cTn id="41" dur="500"/>
                                        <p:tgtEl>
                                          <p:spTgt spid="10251">
                                            <p:txEl>
                                              <p:pRg st="6" end="6"/>
                                            </p:txEl>
                                          </p:spTgt>
                                        </p:tgtEl>
                                      </p:cBhvr>
                                    </p:animEffect>
                                  </p:childTnLst>
                                </p:cTn>
                              </p:par>
                            </p:childTnLst>
                          </p:cTn>
                        </p:par>
                        <p:par>
                          <p:cTn id="42" fill="hold" nodeType="afterGroup">
                            <p:stCondLst>
                              <p:cond delay="500"/>
                            </p:stCondLst>
                            <p:childTnLst>
                              <p:par>
                                <p:cTn id="43" presetID="10" presetClass="entr" presetSubtype="0" fill="hold" nodeType="afterEffect">
                                  <p:stCondLst>
                                    <p:cond delay="500"/>
                                  </p:stCondLst>
                                  <p:childTnLst>
                                    <p:set>
                                      <p:cBhvr>
                                        <p:cTn id="44" dur="1" fill="hold">
                                          <p:stCondLst>
                                            <p:cond delay="0"/>
                                          </p:stCondLst>
                                        </p:cTn>
                                        <p:tgtEl>
                                          <p:spTgt spid="10251">
                                            <p:txEl>
                                              <p:pRg st="7" end="7"/>
                                            </p:txEl>
                                          </p:spTgt>
                                        </p:tgtEl>
                                        <p:attrNameLst>
                                          <p:attrName>style.visibility</p:attrName>
                                        </p:attrNameLst>
                                      </p:cBhvr>
                                      <p:to>
                                        <p:strVal val="visible"/>
                                      </p:to>
                                    </p:set>
                                    <p:animEffect>
                                      <p:cBhvr>
                                        <p:cTn id="45" dur="500"/>
                                        <p:tgtEl>
                                          <p:spTgt spid="10251">
                                            <p:txEl>
                                              <p:pRg st="7" end="7"/>
                                            </p:txEl>
                                          </p:spTgt>
                                        </p:tgtEl>
                                      </p:cBhvr>
                                    </p:animEffect>
                                  </p:childTnLst>
                                </p:cTn>
                              </p:par>
                            </p:childTnLst>
                          </p:cTn>
                        </p:par>
                        <p:par>
                          <p:cTn id="46" fill="hold">
                            <p:stCondLst>
                              <p:cond delay="1500"/>
                            </p:stCondLst>
                            <p:childTnLst>
                              <p:par>
                                <p:cTn id="47" presetID="10" presetClass="entr" presetSubtype="0" fill="hold" nodeType="afterEffect">
                                  <p:stCondLst>
                                    <p:cond delay="500"/>
                                  </p:stCondLst>
                                  <p:childTnLst>
                                    <p:set>
                                      <p:cBhvr>
                                        <p:cTn id="48" dur="1" fill="hold">
                                          <p:stCondLst>
                                            <p:cond delay="0"/>
                                          </p:stCondLst>
                                        </p:cTn>
                                        <p:tgtEl>
                                          <p:spTgt spid="10251">
                                            <p:txEl>
                                              <p:pRg st="8" end="8"/>
                                            </p:txEl>
                                          </p:spTgt>
                                        </p:tgtEl>
                                        <p:attrNameLst>
                                          <p:attrName>style.visibility</p:attrName>
                                        </p:attrNameLst>
                                      </p:cBhvr>
                                      <p:to>
                                        <p:strVal val="visible"/>
                                      </p:to>
                                    </p:set>
                                    <p:animEffect>
                                      <p:cBhvr>
                                        <p:cTn id="49" dur="500"/>
                                        <p:tgtEl>
                                          <p:spTgt spid="10251">
                                            <p:txEl>
                                              <p:pRg st="8" end="8"/>
                                            </p:txEl>
                                          </p:spTgt>
                                        </p:tgtEl>
                                      </p:cBhvr>
                                    </p:animEffect>
                                  </p:childTnLst>
                                </p:cTn>
                              </p:par>
                            </p:childTnLst>
                          </p:cTn>
                        </p:par>
                        <p:par>
                          <p:cTn id="50" fill="hold">
                            <p:stCondLst>
                              <p:cond delay="2500"/>
                            </p:stCondLst>
                            <p:childTnLst>
                              <p:par>
                                <p:cTn id="51" presetID="10" presetClass="entr" presetSubtype="0" fill="hold" nodeType="afterEffect">
                                  <p:stCondLst>
                                    <p:cond delay="500"/>
                                  </p:stCondLst>
                                  <p:childTnLst>
                                    <p:set>
                                      <p:cBhvr>
                                        <p:cTn id="52" dur="1" fill="hold">
                                          <p:stCondLst>
                                            <p:cond delay="0"/>
                                          </p:stCondLst>
                                        </p:cTn>
                                        <p:tgtEl>
                                          <p:spTgt spid="10251">
                                            <p:txEl>
                                              <p:pRg st="9" end="9"/>
                                            </p:txEl>
                                          </p:spTgt>
                                        </p:tgtEl>
                                        <p:attrNameLst>
                                          <p:attrName>style.visibility</p:attrName>
                                        </p:attrNameLst>
                                      </p:cBhvr>
                                      <p:to>
                                        <p:strVal val="visible"/>
                                      </p:to>
                                    </p:set>
                                    <p:animEffect>
                                      <p:cBhvr>
                                        <p:cTn id="53" dur="500"/>
                                        <p:tgtEl>
                                          <p:spTgt spid="102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ldLvl="0" animBg="1" autoUpdateAnimBg="0"/>
      <p:bldP spid="10244" grpId="0" bldLvl="0" autoUpdateAnimBg="0"/>
      <p:bldP spid="10251" grpId="0" uiExpand="1" build="p"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01 social">
            <a:extLst>
              <a:ext uri="{FF2B5EF4-FFF2-40B4-BE49-F238E27FC236}">
                <a16:creationId xmlns:a16="http://schemas.microsoft.com/office/drawing/2014/main" id="{E454E968-4BE8-3837-0905-8ECF304156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3195" y="36898"/>
            <a:ext cx="153638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80E606F-7B6C-E99C-F763-E5827460D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728" y="1537319"/>
            <a:ext cx="11498892" cy="4592843"/>
          </a:xfrm>
          <a:prstGeom prst="rect">
            <a:avLst/>
          </a:prstGeom>
          <a:effectLst>
            <a:softEdge rad="152400"/>
          </a:effectLst>
        </p:spPr>
      </p:pic>
      <p:grpSp>
        <p:nvGrpSpPr>
          <p:cNvPr id="26628" name="Group 15">
            <a:extLst>
              <a:ext uri="{FF2B5EF4-FFF2-40B4-BE49-F238E27FC236}">
                <a16:creationId xmlns:a16="http://schemas.microsoft.com/office/drawing/2014/main" id="{A26D5367-AD9A-E13D-7E03-A3AE89BBB3E0}"/>
              </a:ext>
            </a:extLst>
          </p:cNvPr>
          <p:cNvGrpSpPr>
            <a:grpSpLocks/>
          </p:cNvGrpSpPr>
          <p:nvPr/>
        </p:nvGrpSpPr>
        <p:grpSpPr bwMode="auto">
          <a:xfrm>
            <a:off x="-1658981" y="193317"/>
            <a:ext cx="5949950" cy="1246187"/>
            <a:chOff x="916151" y="69601"/>
            <a:chExt cx="5949269" cy="1246307"/>
          </a:xfrm>
        </p:grpSpPr>
        <p:sp>
          <p:nvSpPr>
            <p:cNvPr id="26633" name="Rounded Rectangle 16">
              <a:extLst>
                <a:ext uri="{FF2B5EF4-FFF2-40B4-BE49-F238E27FC236}">
                  <a16:creationId xmlns:a16="http://schemas.microsoft.com/office/drawing/2014/main" id="{FF9190DA-2C1E-6214-6F4F-8D47DD170D8E}"/>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18" name="TextBox 17">
              <a:extLst>
                <a:ext uri="{FF2B5EF4-FFF2-40B4-BE49-F238E27FC236}">
                  <a16:creationId xmlns:a16="http://schemas.microsoft.com/office/drawing/2014/main" id="{9D095D14-EDC7-96FF-61BE-2DA033C7FF14}"/>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26637" name="Picture 18">
              <a:extLst>
                <a:ext uri="{FF2B5EF4-FFF2-40B4-BE49-F238E27FC236}">
                  <a16:creationId xmlns:a16="http://schemas.microsoft.com/office/drawing/2014/main" id="{80355538-05DC-8F03-FBB9-6A41B1F777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A8817954-26E5-6E81-D506-4AAD47C5A4A1}"/>
              </a:ext>
            </a:extLst>
          </p:cNvPr>
          <p:cNvGrpSpPr>
            <a:grpSpLocks/>
          </p:cNvGrpSpPr>
          <p:nvPr/>
        </p:nvGrpSpPr>
        <p:grpSpPr bwMode="auto">
          <a:xfrm>
            <a:off x="1160286" y="2057510"/>
            <a:ext cx="7717766" cy="4342818"/>
            <a:chOff x="2041041" y="1850471"/>
            <a:chExt cx="5180567" cy="3601241"/>
          </a:xfrm>
        </p:grpSpPr>
        <p:sp>
          <p:nvSpPr>
            <p:cNvPr id="26631" name="AutoShape 3">
              <a:extLst>
                <a:ext uri="{FF2B5EF4-FFF2-40B4-BE49-F238E27FC236}">
                  <a16:creationId xmlns:a16="http://schemas.microsoft.com/office/drawing/2014/main" id="{08602C2C-3DD7-8997-6599-FAE46E69C9AF}"/>
                </a:ext>
              </a:extLst>
            </p:cNvPr>
            <p:cNvSpPr>
              <a:spLocks noChangeArrowheads="1"/>
            </p:cNvSpPr>
            <p:nvPr/>
          </p:nvSpPr>
          <p:spPr bwMode="auto">
            <a:xfrm>
              <a:off x="2041041" y="2006238"/>
              <a:ext cx="4924903" cy="3445474"/>
            </a:xfrm>
            <a:prstGeom prst="roundRect">
              <a:avLst>
                <a:gd name="adj" fmla="val 16667"/>
              </a:avLst>
            </a:prstGeom>
            <a:solidFill>
              <a:srgbClr val="000000">
                <a:alpha val="63136"/>
              </a:srgbClr>
            </a:solidFill>
            <a:ln w="9525">
              <a:solidFill>
                <a:schemeClr val="bg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26632" name="Text Box 5">
              <a:extLst>
                <a:ext uri="{FF2B5EF4-FFF2-40B4-BE49-F238E27FC236}">
                  <a16:creationId xmlns:a16="http://schemas.microsoft.com/office/drawing/2014/main" id="{1C03C045-4AF8-3ED8-C265-4F2C1A36D008}"/>
                </a:ext>
              </a:extLst>
            </p:cNvPr>
            <p:cNvSpPr>
              <a:spLocks noChangeArrowheads="1"/>
            </p:cNvSpPr>
            <p:nvPr/>
          </p:nvSpPr>
          <p:spPr bwMode="auto">
            <a:xfrm>
              <a:off x="2757125" y="1850471"/>
              <a:ext cx="4464483" cy="196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FontTx/>
                <a:buNone/>
              </a:pPr>
              <a:endPar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r>
                <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altLang="zh-CN" sz="2600" dirty="0">
                  <a:solidFill>
                    <a:schemeClr val="bg1"/>
                  </a:solidFill>
                  <a:latin typeface="Calibri" panose="020F0502020204030204" pitchFamily="34" charset="0"/>
                  <a:ea typeface="Calibri" panose="020F0502020204030204" pitchFamily="34" charset="0"/>
                  <a:cs typeface="Calibri" panose="020F0502020204030204" pitchFamily="34" charset="0"/>
                </a:rPr>
                <a:t>Yamaha FJR 1300</a:t>
              </a:r>
            </a:p>
            <a:p>
              <a:pPr eaLnBrk="1" hangingPunct="1">
                <a:spcBef>
                  <a:spcPct val="0"/>
                </a:spcBef>
                <a:buFontTx/>
                <a:buNone/>
              </a:pPr>
              <a:r>
                <a:rPr lang="en-US" altLang="zh-CN" sz="2600" dirty="0">
                  <a:solidFill>
                    <a:schemeClr val="bg1"/>
                  </a:solidFill>
                  <a:latin typeface="Calibri" panose="020F0502020204030204" pitchFamily="34" charset="0"/>
                  <a:ea typeface="Calibri" panose="020F0502020204030204" pitchFamily="34" charset="0"/>
                  <a:cs typeface="Calibri" panose="020F0502020204030204" pitchFamily="34" charset="0"/>
                </a:rPr>
                <a:t>  BMW R1250RT</a:t>
              </a:r>
            </a:p>
            <a:p>
              <a:pPr eaLnBrk="1" hangingPunct="1">
                <a:spcBef>
                  <a:spcPct val="0"/>
                </a:spcBef>
                <a:buFontTx/>
                <a:buNone/>
              </a:pPr>
              <a:r>
                <a:rPr lang="en-US" altLang="zh-CN" sz="2600" dirty="0">
                  <a:solidFill>
                    <a:schemeClr val="bg1"/>
                  </a:solidFill>
                  <a:latin typeface="Calibri" panose="020F0502020204030204" pitchFamily="34" charset="0"/>
                  <a:ea typeface="Calibri" panose="020F0502020204030204" pitchFamily="34" charset="0"/>
                  <a:cs typeface="Calibri" panose="020F0502020204030204" pitchFamily="34" charset="0"/>
                </a:rPr>
                <a:t>  BMW F800 GT</a:t>
              </a:r>
            </a:p>
            <a:p>
              <a:pPr eaLnBrk="1" hangingPunct="1">
                <a:spcBef>
                  <a:spcPct val="0"/>
                </a:spcBef>
              </a:pPr>
              <a:endPar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 Box 5">
            <a:extLst>
              <a:ext uri="{FF2B5EF4-FFF2-40B4-BE49-F238E27FC236}">
                <a16:creationId xmlns:a16="http://schemas.microsoft.com/office/drawing/2014/main" id="{07059CBF-D216-B430-A3EC-4C1D52BA3C16}"/>
              </a:ext>
            </a:extLst>
          </p:cNvPr>
          <p:cNvSpPr>
            <a:spLocks noChangeArrowheads="1"/>
          </p:cNvSpPr>
          <p:nvPr/>
        </p:nvSpPr>
        <p:spPr bwMode="auto">
          <a:xfrm>
            <a:off x="1955800" y="3478598"/>
            <a:ext cx="4943566"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FontTx/>
              <a:buNone/>
            </a:pPr>
            <a:endParaRPr lang="en-US" altLang="zh-CN" sz="2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r>
              <a:rPr lang="en-US" altLang="zh-CN" sz="2600" dirty="0">
                <a:solidFill>
                  <a:schemeClr val="bg1"/>
                </a:solidFill>
                <a:latin typeface="Calibri" panose="020F0502020204030204" pitchFamily="34" charset="0"/>
                <a:ea typeface="Calibri" panose="020F0502020204030204" pitchFamily="34" charset="0"/>
                <a:cs typeface="Calibri" panose="020F0502020204030204" pitchFamily="34" charset="0"/>
              </a:rPr>
              <a:t>      Skoda Octavia Scout</a:t>
            </a:r>
          </a:p>
          <a:p>
            <a:pPr eaLnBrk="1" hangingPunct="1">
              <a:spcBef>
                <a:spcPct val="0"/>
              </a:spcBef>
              <a:buFontTx/>
              <a:buNone/>
            </a:pPr>
            <a:r>
              <a:rPr lang="en-US" altLang="zh-CN" sz="2600" dirty="0">
                <a:solidFill>
                  <a:schemeClr val="bg1"/>
                </a:solidFill>
                <a:latin typeface="Calibri" panose="020F0502020204030204" pitchFamily="34" charset="0"/>
                <a:ea typeface="Calibri" panose="020F0502020204030204" pitchFamily="34" charset="0"/>
                <a:cs typeface="Calibri" panose="020F0502020204030204" pitchFamily="34" charset="0"/>
              </a:rPr>
              <a:t>      Skoda Yeti</a:t>
            </a:r>
          </a:p>
          <a:p>
            <a:pPr eaLnBrk="1" hangingPunct="1">
              <a:spcBef>
                <a:spcPct val="0"/>
              </a:spcBef>
              <a:buFontTx/>
              <a:buNone/>
            </a:pPr>
            <a:r>
              <a:rPr lang="en-US" altLang="zh-CN" sz="2600" dirty="0">
                <a:solidFill>
                  <a:schemeClr val="bg1"/>
                </a:solidFill>
                <a:latin typeface="Calibri" panose="020F0502020204030204" pitchFamily="34" charset="0"/>
                <a:ea typeface="Calibri" panose="020F0502020204030204" pitchFamily="34" charset="0"/>
                <a:cs typeface="Calibri" panose="020F0502020204030204" pitchFamily="34" charset="0"/>
              </a:rPr>
              <a:t>      Toyota Corolla Hybrid</a:t>
            </a:r>
          </a:p>
          <a:p>
            <a:pPr eaLnBrk="1" hangingPunct="1">
              <a:spcBef>
                <a:spcPct val="0"/>
              </a:spcBef>
              <a:buFontTx/>
              <a:buNone/>
            </a:pPr>
            <a:r>
              <a:rPr lang="en-US" altLang="zh-CN" sz="2600" dirty="0">
                <a:solidFill>
                  <a:schemeClr val="bg1"/>
                </a:solidFill>
                <a:latin typeface="Calibri" panose="020F0502020204030204" pitchFamily="34" charset="0"/>
                <a:ea typeface="Calibri" panose="020F0502020204030204" pitchFamily="34" charset="0"/>
                <a:cs typeface="Calibri" panose="020F0502020204030204" pitchFamily="34" charset="0"/>
              </a:rPr>
              <a:t>      Yaris Cross Hybrid</a:t>
            </a:r>
          </a:p>
          <a:p>
            <a:pPr eaLnBrk="1" hangingPunct="1">
              <a:spcBef>
                <a:spcPct val="0"/>
              </a:spcBef>
              <a:buFontTx/>
              <a:buNone/>
            </a:pPr>
            <a:r>
              <a:rPr lang="en-US" altLang="zh-CN" sz="2600" dirty="0">
                <a:solidFill>
                  <a:schemeClr val="bg1"/>
                </a:solidFill>
                <a:latin typeface="Calibri" panose="020F0502020204030204" pitchFamily="34" charset="0"/>
                <a:ea typeface="Calibri" panose="020F0502020204030204" pitchFamily="34" charset="0"/>
                <a:cs typeface="Calibri" panose="020F0502020204030204" pitchFamily="34" charset="0"/>
              </a:rPr>
              <a:t>      Volkswagen Transporter</a:t>
            </a:r>
          </a:p>
          <a:p>
            <a:pPr eaLnBrk="1" hangingPunct="1">
              <a:spcBef>
                <a:spcPct val="0"/>
              </a:spcBef>
              <a:buFontTx/>
              <a:buNone/>
            </a:pPr>
            <a:endParaRPr lang="en-US" altLang="zh-CN" sz="2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A1313539-5E45-E51B-DB7B-3C7061282A89}"/>
              </a:ext>
            </a:extLst>
          </p:cNvPr>
          <p:cNvSpPr>
            <a:spLocks noGrp="1" noChangeArrowheads="1"/>
          </p:cNvSpPr>
          <p:nvPr/>
        </p:nvSpPr>
        <p:spPr bwMode="auto">
          <a:xfrm>
            <a:off x="5709983" y="457672"/>
            <a:ext cx="316806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0"/>
              </a:spcBef>
              <a:buFontTx/>
              <a:buNone/>
            </a:pPr>
            <a:r>
              <a:rPr lang="en-US" altLang="zh-CN" sz="3600" dirty="0">
                <a:solidFill>
                  <a:srgbClr val="FFFFFF"/>
                </a:solidFill>
                <a:latin typeface="Calibri" panose="020F0502020204030204" pitchFamily="34" charset="0"/>
              </a:rPr>
              <a:t>Our fleet</a:t>
            </a:r>
            <a:endParaRPr lang="en-US" altLang="zh-CN" sz="36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bldLvl="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001 social">
            <a:extLst>
              <a:ext uri="{FF2B5EF4-FFF2-40B4-BE49-F238E27FC236}">
                <a16:creationId xmlns:a16="http://schemas.microsoft.com/office/drawing/2014/main" id="{67A8288B-878D-3E70-0FA8-C77949E15D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5550" y="0"/>
            <a:ext cx="153638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5" name="Group 25">
            <a:extLst>
              <a:ext uri="{FF2B5EF4-FFF2-40B4-BE49-F238E27FC236}">
                <a16:creationId xmlns:a16="http://schemas.microsoft.com/office/drawing/2014/main" id="{9D31E1ED-B54E-FF3A-C743-D3735B612C43}"/>
              </a:ext>
            </a:extLst>
          </p:cNvPr>
          <p:cNvGrpSpPr>
            <a:grpSpLocks/>
          </p:cNvGrpSpPr>
          <p:nvPr/>
        </p:nvGrpSpPr>
        <p:grpSpPr bwMode="auto">
          <a:xfrm>
            <a:off x="325438" y="128588"/>
            <a:ext cx="5949950" cy="1246187"/>
            <a:chOff x="916151" y="69601"/>
            <a:chExt cx="5949269" cy="1246307"/>
          </a:xfrm>
        </p:grpSpPr>
        <p:sp>
          <p:nvSpPr>
            <p:cNvPr id="28682" name="Rounded Rectangle 26">
              <a:extLst>
                <a:ext uri="{FF2B5EF4-FFF2-40B4-BE49-F238E27FC236}">
                  <a16:creationId xmlns:a16="http://schemas.microsoft.com/office/drawing/2014/main" id="{402FDD1B-D865-7F26-04BD-2B0664378C30}"/>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28" name="TextBox 27">
              <a:extLst>
                <a:ext uri="{FF2B5EF4-FFF2-40B4-BE49-F238E27FC236}">
                  <a16:creationId xmlns:a16="http://schemas.microsoft.com/office/drawing/2014/main" id="{FEA5FBC2-9607-B1DA-B758-E8B70447FC71}"/>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28686" name="Picture 28">
              <a:extLst>
                <a:ext uri="{FF2B5EF4-FFF2-40B4-BE49-F238E27FC236}">
                  <a16:creationId xmlns:a16="http://schemas.microsoft.com/office/drawing/2014/main" id="{A51889A1-D983-8F28-68C0-BA2B43A2D0F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6" name="Rounded Rectangle 29">
            <a:extLst>
              <a:ext uri="{FF2B5EF4-FFF2-40B4-BE49-F238E27FC236}">
                <a16:creationId xmlns:a16="http://schemas.microsoft.com/office/drawing/2014/main" id="{7302730A-1384-DD19-419C-81AA35F2151F}"/>
              </a:ext>
            </a:extLst>
          </p:cNvPr>
          <p:cNvSpPr>
            <a:spLocks noChangeArrowheads="1"/>
          </p:cNvSpPr>
          <p:nvPr/>
        </p:nvSpPr>
        <p:spPr bwMode="auto">
          <a:xfrm>
            <a:off x="7956550" y="298450"/>
            <a:ext cx="1008063" cy="908050"/>
          </a:xfrm>
          <a:prstGeom prst="roundRect">
            <a:avLst>
              <a:gd name="adj" fmla="val 16667"/>
            </a:avLst>
          </a:prstGeom>
          <a:blipFill dpi="0" rotWithShape="1">
            <a:blip r:embed="rId5"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28677" name="Title 1">
            <a:extLst>
              <a:ext uri="{FF2B5EF4-FFF2-40B4-BE49-F238E27FC236}">
                <a16:creationId xmlns:a16="http://schemas.microsoft.com/office/drawing/2014/main" id="{E0E0304D-A9AA-6338-B6A5-22F9F91397E7}"/>
              </a:ext>
            </a:extLst>
          </p:cNvPr>
          <p:cNvSpPr txBox="1">
            <a:spLocks/>
          </p:cNvSpPr>
          <p:nvPr/>
        </p:nvSpPr>
        <p:spPr bwMode="auto">
          <a:xfrm>
            <a:off x="1090613" y="1176338"/>
            <a:ext cx="438943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GB" altLang="en-US" dirty="0">
                <a:solidFill>
                  <a:schemeClr val="bg1"/>
                </a:solidFill>
                <a:latin typeface="Calibri" panose="020F0502020204030204" pitchFamily="34" charset="0"/>
                <a:cs typeface="Calibri" panose="020F0502020204030204" pitchFamily="34" charset="0"/>
              </a:rPr>
              <a:t>Breast Milk relays</a:t>
            </a:r>
          </a:p>
        </p:txBody>
      </p:sp>
      <p:sp>
        <p:nvSpPr>
          <p:cNvPr id="28678" name="AutoShape 3">
            <a:extLst>
              <a:ext uri="{FF2B5EF4-FFF2-40B4-BE49-F238E27FC236}">
                <a16:creationId xmlns:a16="http://schemas.microsoft.com/office/drawing/2014/main" id="{D6A1DA45-6422-013D-4C47-2405881867C1}"/>
              </a:ext>
            </a:extLst>
          </p:cNvPr>
          <p:cNvSpPr>
            <a:spLocks noChangeArrowheads="1"/>
          </p:cNvSpPr>
          <p:nvPr/>
        </p:nvSpPr>
        <p:spPr bwMode="auto">
          <a:xfrm>
            <a:off x="395288" y="1946275"/>
            <a:ext cx="8388350" cy="4794250"/>
          </a:xfrm>
          <a:prstGeom prst="roundRect">
            <a:avLst>
              <a:gd name="adj" fmla="val 16667"/>
            </a:avLst>
          </a:prstGeom>
          <a:solidFill>
            <a:srgbClr val="000000">
              <a:alpha val="83136"/>
            </a:srgbClr>
          </a:solidFill>
          <a:ln w="9525">
            <a:solidFill>
              <a:schemeClr val="bg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11" name="Text Box 5">
            <a:extLst>
              <a:ext uri="{FF2B5EF4-FFF2-40B4-BE49-F238E27FC236}">
                <a16:creationId xmlns:a16="http://schemas.microsoft.com/office/drawing/2014/main" id="{611C6B20-1F8E-451D-D2C9-6A92E4E7B710}"/>
              </a:ext>
            </a:extLst>
          </p:cNvPr>
          <p:cNvSpPr>
            <a:spLocks noChangeArrowheads="1"/>
          </p:cNvSpPr>
          <p:nvPr/>
        </p:nvSpPr>
        <p:spPr bwMode="auto">
          <a:xfrm>
            <a:off x="485775" y="2255155"/>
            <a:ext cx="4810125" cy="44935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FontTx/>
              <a:buNone/>
              <a:defRPr/>
            </a:pPr>
            <a:r>
              <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rPr>
              <a:t> As </a:t>
            </a:r>
            <a:r>
              <a:rPr lang="en-GB"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rPr>
              <a:t>part of a national network of blood bike groups, we help transport donated breast milk nationwide.</a:t>
            </a:r>
          </a:p>
          <a:p>
            <a:pPr eaLnBrk="1" hangingPunct="1">
              <a:spcBef>
                <a:spcPct val="0"/>
              </a:spcBef>
              <a:buFontTx/>
              <a:buNone/>
              <a:defRPr/>
            </a:pPr>
            <a:endParaRPr lang="en-GB"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defRPr/>
            </a:pPr>
            <a:r>
              <a:rPr lang="en-GB"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rPr>
              <a:t>Morpeth to Northwest Human Milk Bank in Cheshire</a:t>
            </a:r>
          </a:p>
          <a:p>
            <a:pPr eaLnBrk="1" hangingPunct="1">
              <a:spcBef>
                <a:spcPct val="0"/>
              </a:spcBef>
              <a:buFontTx/>
              <a:buNone/>
              <a:defRPr/>
            </a:pPr>
            <a:endParaRPr lang="en-GB"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1200150" lvl="1" indent="-457200" eaLnBrk="1" hangingPunct="1">
              <a:spcBef>
                <a:spcPct val="0"/>
              </a:spcBef>
              <a:buFont typeface="+mj-lt"/>
              <a:buAutoNum type="arabicPeriod"/>
              <a:defRPr/>
            </a:pPr>
            <a:r>
              <a:rPr lang="en-GB"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rPr>
              <a:t>Northumbria Blood Bikes</a:t>
            </a:r>
          </a:p>
          <a:p>
            <a:pPr marL="1200150" lvl="1" indent="-457200" eaLnBrk="1" hangingPunct="1">
              <a:spcBef>
                <a:spcPct val="0"/>
              </a:spcBef>
              <a:buFont typeface="+mj-lt"/>
              <a:buAutoNum type="arabicPeriod"/>
              <a:defRPr/>
            </a:pPr>
            <a:r>
              <a:rPr lang="en-GB"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rPr>
              <a:t>White Knights</a:t>
            </a:r>
          </a:p>
          <a:p>
            <a:pPr marL="1200150" lvl="1" indent="-457200" eaLnBrk="1" hangingPunct="1">
              <a:spcBef>
                <a:spcPct val="0"/>
              </a:spcBef>
              <a:buFont typeface="+mj-lt"/>
              <a:buAutoNum type="arabicPeriod"/>
              <a:defRPr/>
            </a:pPr>
            <a:r>
              <a:rPr lang="en-GB"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rPr>
              <a:t>Blood Bikes Manchester</a:t>
            </a:r>
          </a:p>
          <a:p>
            <a:pPr marL="1200150" lvl="1" indent="-457200" eaLnBrk="1" hangingPunct="1">
              <a:spcBef>
                <a:spcPct val="0"/>
              </a:spcBef>
              <a:buFont typeface="+mj-lt"/>
              <a:buAutoNum type="arabicPeriod"/>
              <a:defRPr/>
            </a:pPr>
            <a:r>
              <a:rPr lang="en-GB"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rPr>
              <a:t>Mersey &amp; Cheshire Blood Bikes</a:t>
            </a:r>
          </a:p>
          <a:p>
            <a:pPr lvl="1" indent="0" eaLnBrk="1" hangingPunct="1">
              <a:spcBef>
                <a:spcPct val="0"/>
              </a:spcBef>
              <a:buFontTx/>
              <a:buNone/>
              <a:defRPr/>
            </a:pPr>
            <a:r>
              <a:rPr lang="en-GB"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rPr>
              <a:t>Distance 202 miles</a:t>
            </a:r>
            <a:endPar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8680" name="Picture 3">
            <a:extLst>
              <a:ext uri="{FF2B5EF4-FFF2-40B4-BE49-F238E27FC236}">
                <a16:creationId xmlns:a16="http://schemas.microsoft.com/office/drawing/2014/main" id="{A943B8CC-4583-34D5-7DE9-7312F0A9DB3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49888" y="3462338"/>
            <a:ext cx="2522537"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C19C21B-F8CA-DE32-D52B-EE9652884A0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24488" y="2066925"/>
            <a:ext cx="2573337"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000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p:cTn id="7"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11">
                                            <p:txEl>
                                              <p:pRg st="2" end="2"/>
                                            </p:txEl>
                                          </p:spTgt>
                                        </p:tgtEl>
                                        <p:attrNameLst>
                                          <p:attrName>ppt_h</p:attrName>
                                        </p:attrNameLst>
                                      </p:cBhvr>
                                      <p:tavLst>
                                        <p:tav tm="0">
                                          <p:val>
                                            <p:fltVal val="0"/>
                                          </p:val>
                                        </p:tav>
                                        <p:tav tm="100000">
                                          <p:val>
                                            <p:strVal val="#ppt_h"/>
                                          </p:val>
                                        </p:tav>
                                      </p:tavLst>
                                    </p:anim>
                                    <p:animEffect>
                                      <p:cBhvr>
                                        <p:cTn id="9" dur="1000"/>
                                        <p:tgtEl>
                                          <p:spTgt spid="11">
                                            <p:txEl>
                                              <p:pRg st="2" end="2"/>
                                            </p:txEl>
                                          </p:spTgt>
                                        </p:tgtEl>
                                      </p:cBhvr>
                                    </p:animEffect>
                                  </p:childTnLst>
                                </p:cTn>
                              </p:par>
                              <p:par>
                                <p:cTn id="10" presetID="53" presetClass="entr" presetSubtype="16" fill="hold" nodeType="withEffect">
                                  <p:stCondLst>
                                    <p:cond delay="1000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Effect transition="in" filter="fade">
                                      <p:cBhvr>
                                        <p:cTn id="14" dur="1000"/>
                                        <p:tgtEl>
                                          <p:spTgt spid="2"/>
                                        </p:tgtEl>
                                      </p:cBhvr>
                                    </p:animEffect>
                                  </p:childTnLst>
                                </p:cTn>
                              </p:par>
                            </p:childTnLst>
                          </p:cTn>
                        </p:par>
                        <p:par>
                          <p:cTn id="15" fill="hold" nodeType="afterGroup">
                            <p:stCondLst>
                              <p:cond delay="11000"/>
                            </p:stCondLst>
                            <p:childTnLst>
                              <p:par>
                                <p:cTn id="16" presetID="53" presetClass="entr" presetSubtype="16" fill="hold" nodeType="afterEffect">
                                  <p:stCondLst>
                                    <p:cond delay="8000"/>
                                  </p:stCondLst>
                                  <p:childTnLst>
                                    <p:set>
                                      <p:cBhvr>
                                        <p:cTn id="17" dur="1" fill="hold">
                                          <p:stCondLst>
                                            <p:cond delay="0"/>
                                          </p:stCondLst>
                                        </p:cTn>
                                        <p:tgtEl>
                                          <p:spTgt spid="11">
                                            <p:txEl>
                                              <p:pRg st="4" end="4"/>
                                            </p:txEl>
                                          </p:spTgt>
                                        </p:tgtEl>
                                        <p:attrNameLst>
                                          <p:attrName>style.visibility</p:attrName>
                                        </p:attrNameLst>
                                      </p:cBhvr>
                                      <p:to>
                                        <p:strVal val="visible"/>
                                      </p:to>
                                    </p:set>
                                    <p:anim calcmode="lin" valueType="num">
                                      <p:cBhvr>
                                        <p:cTn id="18" dur="750" fill="hold"/>
                                        <p:tgtEl>
                                          <p:spTgt spid="11">
                                            <p:txEl>
                                              <p:pRg st="4" end="4"/>
                                            </p:txEl>
                                          </p:spTgt>
                                        </p:tgtEl>
                                        <p:attrNameLst>
                                          <p:attrName>ppt_w</p:attrName>
                                        </p:attrNameLst>
                                      </p:cBhvr>
                                      <p:tavLst>
                                        <p:tav tm="0">
                                          <p:val>
                                            <p:fltVal val="0"/>
                                          </p:val>
                                        </p:tav>
                                        <p:tav tm="100000">
                                          <p:val>
                                            <p:strVal val="#ppt_w"/>
                                          </p:val>
                                        </p:tav>
                                      </p:tavLst>
                                    </p:anim>
                                    <p:anim calcmode="lin" valueType="num">
                                      <p:cBhvr>
                                        <p:cTn id="19" dur="75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20" dur="750"/>
                                        <p:tgtEl>
                                          <p:spTgt spid="11">
                                            <p:txEl>
                                              <p:pRg st="4" end="4"/>
                                            </p:txEl>
                                          </p:spTgt>
                                        </p:tgtEl>
                                      </p:cBhvr>
                                    </p:animEffect>
                                  </p:childTnLst>
                                </p:cTn>
                              </p:par>
                            </p:childTnLst>
                          </p:cTn>
                        </p:par>
                        <p:par>
                          <p:cTn id="21" fill="hold" nodeType="afterGroup">
                            <p:stCondLst>
                              <p:cond delay="19750"/>
                            </p:stCondLst>
                            <p:childTnLst>
                              <p:par>
                                <p:cTn id="22" presetID="53" presetClass="entr" presetSubtype="0" fill="hold" nodeType="afterEffect">
                                  <p:stCondLst>
                                    <p:cond delay="1000"/>
                                  </p:stCondLst>
                                  <p:childTnLst>
                                    <p:set>
                                      <p:cBhvr>
                                        <p:cTn id="23" dur="1" fill="hold">
                                          <p:stCondLst>
                                            <p:cond delay="0"/>
                                          </p:stCondLst>
                                        </p:cTn>
                                        <p:tgtEl>
                                          <p:spTgt spid="11">
                                            <p:txEl>
                                              <p:pRg st="5" end="5"/>
                                            </p:txEl>
                                          </p:spTgt>
                                        </p:tgtEl>
                                        <p:attrNameLst>
                                          <p:attrName>style.visibility</p:attrName>
                                        </p:attrNameLst>
                                      </p:cBhvr>
                                      <p:to>
                                        <p:strVal val="visible"/>
                                      </p:to>
                                    </p:set>
                                    <p:anim calcmode="lin" valueType="num">
                                      <p:cBhvr>
                                        <p:cTn id="24"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25" dur="1000" fill="hold"/>
                                        <p:tgtEl>
                                          <p:spTgt spid="11">
                                            <p:txEl>
                                              <p:pRg st="5" end="5"/>
                                            </p:txEl>
                                          </p:spTgt>
                                        </p:tgtEl>
                                        <p:attrNameLst>
                                          <p:attrName>ppt_h</p:attrName>
                                        </p:attrNameLst>
                                      </p:cBhvr>
                                      <p:tavLst>
                                        <p:tav tm="0">
                                          <p:val>
                                            <p:fltVal val="0"/>
                                          </p:val>
                                        </p:tav>
                                        <p:tav tm="100000">
                                          <p:val>
                                            <p:strVal val="#ppt_h"/>
                                          </p:val>
                                        </p:tav>
                                      </p:tavLst>
                                    </p:anim>
                                    <p:animEffect>
                                      <p:cBhvr>
                                        <p:cTn id="26" dur="1000"/>
                                        <p:tgtEl>
                                          <p:spTgt spid="11">
                                            <p:txEl>
                                              <p:pRg st="5" end="5"/>
                                            </p:txEl>
                                          </p:spTgt>
                                        </p:tgtEl>
                                      </p:cBhvr>
                                    </p:animEffect>
                                  </p:childTnLst>
                                </p:cTn>
                              </p:par>
                            </p:childTnLst>
                          </p:cTn>
                        </p:par>
                        <p:par>
                          <p:cTn id="27" fill="hold" nodeType="afterGroup">
                            <p:stCondLst>
                              <p:cond delay="21750"/>
                            </p:stCondLst>
                            <p:childTnLst>
                              <p:par>
                                <p:cTn id="28" presetID="53" presetClass="entr" presetSubtype="0" fill="hold" nodeType="afterEffect">
                                  <p:stCondLst>
                                    <p:cond delay="1000"/>
                                  </p:stCondLst>
                                  <p:childTnLst>
                                    <p:set>
                                      <p:cBhvr>
                                        <p:cTn id="29" dur="1" fill="hold">
                                          <p:stCondLst>
                                            <p:cond delay="0"/>
                                          </p:stCondLst>
                                        </p:cTn>
                                        <p:tgtEl>
                                          <p:spTgt spid="11">
                                            <p:txEl>
                                              <p:pRg st="6" end="6"/>
                                            </p:txEl>
                                          </p:spTgt>
                                        </p:tgtEl>
                                        <p:attrNameLst>
                                          <p:attrName>style.visibility</p:attrName>
                                        </p:attrNameLst>
                                      </p:cBhvr>
                                      <p:to>
                                        <p:strVal val="visible"/>
                                      </p:to>
                                    </p:set>
                                    <p:anim calcmode="lin" valueType="num">
                                      <p:cBhvr>
                                        <p:cTn id="30"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31" dur="1000" fill="hold"/>
                                        <p:tgtEl>
                                          <p:spTgt spid="11">
                                            <p:txEl>
                                              <p:pRg st="6" end="6"/>
                                            </p:txEl>
                                          </p:spTgt>
                                        </p:tgtEl>
                                        <p:attrNameLst>
                                          <p:attrName>ppt_h</p:attrName>
                                        </p:attrNameLst>
                                      </p:cBhvr>
                                      <p:tavLst>
                                        <p:tav tm="0">
                                          <p:val>
                                            <p:fltVal val="0"/>
                                          </p:val>
                                        </p:tav>
                                        <p:tav tm="100000">
                                          <p:val>
                                            <p:strVal val="#ppt_h"/>
                                          </p:val>
                                        </p:tav>
                                      </p:tavLst>
                                    </p:anim>
                                    <p:animEffect>
                                      <p:cBhvr>
                                        <p:cTn id="32" dur="1000"/>
                                        <p:tgtEl>
                                          <p:spTgt spid="11">
                                            <p:txEl>
                                              <p:pRg st="6" end="6"/>
                                            </p:txEl>
                                          </p:spTgt>
                                        </p:tgtEl>
                                      </p:cBhvr>
                                    </p:animEffect>
                                  </p:childTnLst>
                                </p:cTn>
                              </p:par>
                            </p:childTnLst>
                          </p:cTn>
                        </p:par>
                        <p:par>
                          <p:cTn id="33" fill="hold" nodeType="afterGroup">
                            <p:stCondLst>
                              <p:cond delay="23750"/>
                            </p:stCondLst>
                            <p:childTnLst>
                              <p:par>
                                <p:cTn id="34" presetID="53" presetClass="entr" presetSubtype="0" fill="hold" nodeType="afterEffect">
                                  <p:stCondLst>
                                    <p:cond delay="1000"/>
                                  </p:stCondLst>
                                  <p:childTnLst>
                                    <p:set>
                                      <p:cBhvr>
                                        <p:cTn id="35" dur="1" fill="hold">
                                          <p:stCondLst>
                                            <p:cond delay="0"/>
                                          </p:stCondLst>
                                        </p:cTn>
                                        <p:tgtEl>
                                          <p:spTgt spid="11">
                                            <p:txEl>
                                              <p:pRg st="7" end="7"/>
                                            </p:txEl>
                                          </p:spTgt>
                                        </p:tgtEl>
                                        <p:attrNameLst>
                                          <p:attrName>style.visibility</p:attrName>
                                        </p:attrNameLst>
                                      </p:cBhvr>
                                      <p:to>
                                        <p:strVal val="visible"/>
                                      </p:to>
                                    </p:set>
                                    <p:anim calcmode="lin" valueType="num">
                                      <p:cBhvr>
                                        <p:cTn id="36" dur="10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37" dur="1000" fill="hold"/>
                                        <p:tgtEl>
                                          <p:spTgt spid="11">
                                            <p:txEl>
                                              <p:pRg st="7" end="7"/>
                                            </p:txEl>
                                          </p:spTgt>
                                        </p:tgtEl>
                                        <p:attrNameLst>
                                          <p:attrName>ppt_h</p:attrName>
                                        </p:attrNameLst>
                                      </p:cBhvr>
                                      <p:tavLst>
                                        <p:tav tm="0">
                                          <p:val>
                                            <p:fltVal val="0"/>
                                          </p:val>
                                        </p:tav>
                                        <p:tav tm="100000">
                                          <p:val>
                                            <p:strVal val="#ppt_h"/>
                                          </p:val>
                                        </p:tav>
                                      </p:tavLst>
                                    </p:anim>
                                    <p:animEffect>
                                      <p:cBhvr>
                                        <p:cTn id="38" dur="1000"/>
                                        <p:tgtEl>
                                          <p:spTgt spid="11">
                                            <p:txEl>
                                              <p:pRg st="7" end="7"/>
                                            </p:txEl>
                                          </p:spTgt>
                                        </p:tgtEl>
                                      </p:cBhvr>
                                    </p:animEffect>
                                  </p:childTnLst>
                                </p:cTn>
                              </p:par>
                            </p:childTnLst>
                          </p:cTn>
                        </p:par>
                        <p:par>
                          <p:cTn id="39" fill="hold" nodeType="afterGroup">
                            <p:stCondLst>
                              <p:cond delay="25750"/>
                            </p:stCondLst>
                            <p:childTnLst>
                              <p:par>
                                <p:cTn id="40" presetID="53" presetClass="entr" presetSubtype="0" fill="hold" nodeType="afterEffect">
                                  <p:stCondLst>
                                    <p:cond delay="1000"/>
                                  </p:stCondLst>
                                  <p:childTnLst>
                                    <p:set>
                                      <p:cBhvr>
                                        <p:cTn id="41" dur="1" fill="hold">
                                          <p:stCondLst>
                                            <p:cond delay="0"/>
                                          </p:stCondLst>
                                        </p:cTn>
                                        <p:tgtEl>
                                          <p:spTgt spid="11">
                                            <p:txEl>
                                              <p:pRg st="8" end="8"/>
                                            </p:txEl>
                                          </p:spTgt>
                                        </p:tgtEl>
                                        <p:attrNameLst>
                                          <p:attrName>style.visibility</p:attrName>
                                        </p:attrNameLst>
                                      </p:cBhvr>
                                      <p:to>
                                        <p:strVal val="visible"/>
                                      </p:to>
                                    </p:set>
                                    <p:anim calcmode="lin" valueType="num">
                                      <p:cBhvr>
                                        <p:cTn id="42" dur="1000" fill="hold"/>
                                        <p:tgtEl>
                                          <p:spTgt spid="11">
                                            <p:txEl>
                                              <p:pRg st="8" end="8"/>
                                            </p:txEl>
                                          </p:spTgt>
                                        </p:tgtEl>
                                        <p:attrNameLst>
                                          <p:attrName>ppt_w</p:attrName>
                                        </p:attrNameLst>
                                      </p:cBhvr>
                                      <p:tavLst>
                                        <p:tav tm="0">
                                          <p:val>
                                            <p:fltVal val="0"/>
                                          </p:val>
                                        </p:tav>
                                        <p:tav tm="100000">
                                          <p:val>
                                            <p:strVal val="#ppt_w"/>
                                          </p:val>
                                        </p:tav>
                                      </p:tavLst>
                                    </p:anim>
                                    <p:anim calcmode="lin" valueType="num">
                                      <p:cBhvr>
                                        <p:cTn id="43" dur="1000" fill="hold"/>
                                        <p:tgtEl>
                                          <p:spTgt spid="11">
                                            <p:txEl>
                                              <p:pRg st="8" end="8"/>
                                            </p:txEl>
                                          </p:spTgt>
                                        </p:tgtEl>
                                        <p:attrNameLst>
                                          <p:attrName>ppt_h</p:attrName>
                                        </p:attrNameLst>
                                      </p:cBhvr>
                                      <p:tavLst>
                                        <p:tav tm="0">
                                          <p:val>
                                            <p:fltVal val="0"/>
                                          </p:val>
                                        </p:tav>
                                        <p:tav tm="100000">
                                          <p:val>
                                            <p:strVal val="#ppt_h"/>
                                          </p:val>
                                        </p:tav>
                                      </p:tavLst>
                                    </p:anim>
                                    <p:animEffect>
                                      <p:cBhvr>
                                        <p:cTn id="44" dur="10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0974155_10152750672067832_5573862321236861141_o">
            <a:extLst>
              <a:ext uri="{FF2B5EF4-FFF2-40B4-BE49-F238E27FC236}">
                <a16:creationId xmlns:a16="http://schemas.microsoft.com/office/drawing/2014/main" id="{0C017F18-2045-1B78-3DF2-B1D6A19F5A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0873" y="-10982"/>
            <a:ext cx="12272963"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AutoShape 3">
            <a:extLst>
              <a:ext uri="{FF2B5EF4-FFF2-40B4-BE49-F238E27FC236}">
                <a16:creationId xmlns:a16="http://schemas.microsoft.com/office/drawing/2014/main" id="{F298A62C-EBFF-21CF-E901-6B84747310ED}"/>
              </a:ext>
            </a:extLst>
          </p:cNvPr>
          <p:cNvSpPr>
            <a:spLocks noChangeArrowheads="1"/>
          </p:cNvSpPr>
          <p:nvPr/>
        </p:nvSpPr>
        <p:spPr bwMode="auto">
          <a:xfrm>
            <a:off x="225468" y="1887537"/>
            <a:ext cx="8558170" cy="4770437"/>
          </a:xfrm>
          <a:prstGeom prst="roundRect">
            <a:avLst>
              <a:gd name="adj" fmla="val 16667"/>
            </a:avLst>
          </a:prstGeom>
          <a:solidFill>
            <a:srgbClr val="000000">
              <a:alpha val="83136"/>
            </a:srgbClr>
          </a:solidFill>
          <a:ln w="9525">
            <a:solidFill>
              <a:schemeClr val="bg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0724" name="Rectangle 4">
            <a:extLst>
              <a:ext uri="{FF2B5EF4-FFF2-40B4-BE49-F238E27FC236}">
                <a16:creationId xmlns:a16="http://schemas.microsoft.com/office/drawing/2014/main" id="{37C1D9C8-071E-CF70-2D8E-52D042283322}"/>
              </a:ext>
            </a:extLst>
          </p:cNvPr>
          <p:cNvSpPr>
            <a:spLocks noGrp="1" noChangeArrowheads="1"/>
          </p:cNvSpPr>
          <p:nvPr>
            <p:ph type="subTitle" idx="1"/>
          </p:nvPr>
        </p:nvSpPr>
        <p:spPr>
          <a:xfrm>
            <a:off x="1182688" y="1543050"/>
            <a:ext cx="6543675" cy="3657600"/>
          </a:xfrm>
        </p:spPr>
        <p:txBody>
          <a:bodyPr/>
          <a:lstStyle/>
          <a:p>
            <a:pPr marL="342900" indent="-342900" algn="l">
              <a:lnSpc>
                <a:spcPct val="80000"/>
              </a:lnSpc>
              <a:buFontTx/>
              <a:buChar char="•"/>
            </a:pPr>
            <a:endParaRPr lang="en-US" altLang="zh-CN" sz="3200">
              <a:solidFill>
                <a:schemeClr val="bg1"/>
              </a:solidFill>
              <a:ea typeface="SimSun" panose="02010600030101010101" pitchFamily="2" charset="-122"/>
            </a:endParaRPr>
          </a:p>
          <a:p>
            <a:pPr marL="342900" indent="-342900" algn="l">
              <a:lnSpc>
                <a:spcPct val="80000"/>
              </a:lnSpc>
              <a:buFontTx/>
              <a:buChar char="•"/>
            </a:pPr>
            <a:endParaRPr lang="en-US" altLang="zh-CN" sz="3200">
              <a:solidFill>
                <a:schemeClr val="bg1"/>
              </a:solidFill>
              <a:ea typeface="SimSun" panose="02010600030101010101" pitchFamily="2" charset="-122"/>
            </a:endParaRPr>
          </a:p>
          <a:p>
            <a:pPr marL="342900" indent="-342900" algn="l">
              <a:lnSpc>
                <a:spcPct val="80000"/>
              </a:lnSpc>
              <a:buFontTx/>
              <a:buChar char="•"/>
            </a:pPr>
            <a:endParaRPr lang="en-US" altLang="zh-CN" sz="800">
              <a:solidFill>
                <a:schemeClr val="bg1"/>
              </a:solidFill>
              <a:ea typeface="SimSun" panose="02010600030101010101" pitchFamily="2" charset="-122"/>
            </a:endParaRPr>
          </a:p>
        </p:txBody>
      </p:sp>
      <p:sp>
        <p:nvSpPr>
          <p:cNvPr id="19461" name="Text Box 5">
            <a:extLst>
              <a:ext uri="{FF2B5EF4-FFF2-40B4-BE49-F238E27FC236}">
                <a16:creationId xmlns:a16="http://schemas.microsoft.com/office/drawing/2014/main" id="{8FC2C9A8-9085-AA84-4F30-546DA3BA1EE8}"/>
              </a:ext>
            </a:extLst>
          </p:cNvPr>
          <p:cNvSpPr>
            <a:spLocks noChangeArrowheads="1"/>
          </p:cNvSpPr>
          <p:nvPr/>
        </p:nvSpPr>
        <p:spPr bwMode="auto">
          <a:xfrm>
            <a:off x="449491" y="1763713"/>
            <a:ext cx="8245018"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0"/>
              </a:spcBef>
              <a:buFontTx/>
              <a:buNone/>
            </a:pPr>
            <a:br>
              <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altLang="zh-CN" sz="2400" dirty="0">
                <a:solidFill>
                  <a:schemeClr val="bg1"/>
                </a:solidFill>
                <a:latin typeface="Calibri" panose="020F0502020204030204" pitchFamily="34" charset="0"/>
                <a:ea typeface="Calibri" panose="020F0502020204030204" pitchFamily="34" charset="0"/>
                <a:cs typeface="Calibri" panose="020F0502020204030204" pitchFamily="34" charset="0"/>
              </a:rPr>
              <a:t>Nightly delivery to both Great North Air Ambulance helicopters.</a:t>
            </a:r>
          </a:p>
          <a:p>
            <a:pPr eaLnBrk="1" hangingPunct="1">
              <a:spcBef>
                <a:spcPct val="0"/>
              </a:spcBef>
              <a:buFontTx/>
              <a:buNone/>
            </a:pPr>
            <a:r>
              <a:rPr lang="en-US" altLang="zh-CN" sz="2400" dirty="0">
                <a:solidFill>
                  <a:schemeClr val="bg1"/>
                </a:solidFill>
                <a:latin typeface="Calibri" panose="020F0502020204030204" pitchFamily="34" charset="0"/>
                <a:ea typeface="Calibri" panose="020F0502020204030204" pitchFamily="34" charset="0"/>
                <a:cs typeface="Calibri" panose="020F0502020204030204" pitchFamily="34" charset="0"/>
              </a:rPr>
              <a:t>Enables transfusions at scene - Idea came from military operations in Afghanistan - "O negative" blood used – compatible with all blood types</a:t>
            </a:r>
          </a:p>
          <a:p>
            <a:pPr eaLnBrk="1" hangingPunct="1">
              <a:spcBef>
                <a:spcPct val="0"/>
              </a:spcBef>
              <a:buFontTx/>
              <a:buNone/>
            </a:pPr>
            <a:endParaRPr lang="en-US" altLang="zh-CN"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r>
              <a:rPr lang="en-US" altLang="zh-CN" sz="2400" dirty="0">
                <a:solidFill>
                  <a:schemeClr val="bg1"/>
                </a:solidFill>
                <a:latin typeface="Calibri" panose="020F0502020204030204" pitchFamily="34" charset="0"/>
                <a:ea typeface="Calibri" panose="020F0502020204030204" pitchFamily="34" charset="0"/>
                <a:cs typeface="Calibri" panose="020F0502020204030204" pitchFamily="34" charset="0"/>
              </a:rPr>
              <a:t>Specially designed boxes maintain and monitor temperature for up to 48 hours</a:t>
            </a:r>
          </a:p>
          <a:p>
            <a:pPr eaLnBrk="1" hangingPunct="1">
              <a:spcBef>
                <a:spcPct val="0"/>
              </a:spcBef>
              <a:buFontTx/>
              <a:buNone/>
            </a:pPr>
            <a:endParaRPr lang="en-US" altLang="zh-CN"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r>
              <a:rPr lang="en-US" altLang="zh-CN" sz="2400" dirty="0">
                <a:solidFill>
                  <a:schemeClr val="bg1"/>
                </a:solidFill>
                <a:latin typeface="Calibri" panose="020F0502020204030204" pitchFamily="34" charset="0"/>
                <a:ea typeface="Calibri" panose="020F0502020204030204" pitchFamily="34" charset="0"/>
                <a:cs typeface="Calibri" panose="020F0502020204030204" pitchFamily="34" charset="0"/>
              </a:rPr>
              <a:t>Transfused blood heated to body temperature on scene </a:t>
            </a:r>
          </a:p>
          <a:p>
            <a:pPr eaLnBrk="1" hangingPunct="1">
              <a:spcBef>
                <a:spcPct val="0"/>
              </a:spcBef>
              <a:buFontTx/>
              <a:buNone/>
            </a:pPr>
            <a:endParaRPr lang="en-US" altLang="zh-CN"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r>
              <a:rPr lang="en-US" altLang="zh-CN" sz="2400" dirty="0">
                <a:solidFill>
                  <a:schemeClr val="bg1"/>
                </a:solidFill>
                <a:latin typeface="Calibri" panose="020F0502020204030204" pitchFamily="34" charset="0"/>
                <a:ea typeface="Calibri" panose="020F0502020204030204" pitchFamily="34" charset="0"/>
                <a:cs typeface="Calibri" panose="020F0502020204030204" pitchFamily="34" charset="0"/>
              </a:rPr>
              <a:t>Unused blood returned to hospitals &amp; used in operations - No waste !</a:t>
            </a:r>
          </a:p>
          <a:p>
            <a:pPr algn="ctr" eaLnBrk="1" hangingPunct="1">
              <a:spcBef>
                <a:spcPct val="0"/>
              </a:spcBef>
              <a:buFontTx/>
              <a:buNone/>
            </a:pPr>
            <a:endPar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9468" name="Oval 12">
            <a:extLst>
              <a:ext uri="{FF2B5EF4-FFF2-40B4-BE49-F238E27FC236}">
                <a16:creationId xmlns:a16="http://schemas.microsoft.com/office/drawing/2014/main" id="{F8E4FB14-5C5A-161E-FDD9-647E47DA3C85}"/>
              </a:ext>
            </a:extLst>
          </p:cNvPr>
          <p:cNvSpPr>
            <a:spLocks noChangeArrowheads="1"/>
          </p:cNvSpPr>
          <p:nvPr/>
        </p:nvSpPr>
        <p:spPr bwMode="auto">
          <a:xfrm>
            <a:off x="6619875" y="200025"/>
            <a:ext cx="1106488" cy="1104900"/>
          </a:xfrm>
          <a:prstGeom prst="ellipse">
            <a:avLst/>
          </a:prstGeom>
          <a:solidFill>
            <a:schemeClr val="tx1"/>
          </a:solidFill>
          <a:ln w="19050">
            <a:solidFill>
              <a:schemeClr val="bg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US" altLang="en-US" sz="1800">
              <a:solidFill>
                <a:srgbClr val="000000"/>
              </a:solidFill>
            </a:endParaRPr>
          </a:p>
        </p:txBody>
      </p:sp>
      <p:grpSp>
        <p:nvGrpSpPr>
          <p:cNvPr id="30727" name="Group 14">
            <a:extLst>
              <a:ext uri="{FF2B5EF4-FFF2-40B4-BE49-F238E27FC236}">
                <a16:creationId xmlns:a16="http://schemas.microsoft.com/office/drawing/2014/main" id="{7266FC54-9E41-0CE8-AC73-7B7B89296A44}"/>
              </a:ext>
            </a:extLst>
          </p:cNvPr>
          <p:cNvGrpSpPr>
            <a:grpSpLocks/>
          </p:cNvGrpSpPr>
          <p:nvPr/>
        </p:nvGrpSpPr>
        <p:grpSpPr bwMode="auto">
          <a:xfrm>
            <a:off x="782638" y="128588"/>
            <a:ext cx="5949950" cy="1246187"/>
            <a:chOff x="916151" y="69601"/>
            <a:chExt cx="5949269" cy="1246307"/>
          </a:xfrm>
        </p:grpSpPr>
        <p:sp>
          <p:nvSpPr>
            <p:cNvPr id="30730" name="Rounded Rectangle 15">
              <a:extLst>
                <a:ext uri="{FF2B5EF4-FFF2-40B4-BE49-F238E27FC236}">
                  <a16:creationId xmlns:a16="http://schemas.microsoft.com/office/drawing/2014/main" id="{88185FE4-30BF-D1C1-03C3-C85DF605CB1C}"/>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17" name="TextBox 16">
              <a:extLst>
                <a:ext uri="{FF2B5EF4-FFF2-40B4-BE49-F238E27FC236}">
                  <a16:creationId xmlns:a16="http://schemas.microsoft.com/office/drawing/2014/main" id="{6A624634-BDE3-E32B-EC9B-18BB54CAC48C}"/>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30734" name="Picture 17">
              <a:extLst>
                <a:ext uri="{FF2B5EF4-FFF2-40B4-BE49-F238E27FC236}">
                  <a16:creationId xmlns:a16="http://schemas.microsoft.com/office/drawing/2014/main" id="{6EFCB53A-937C-CEE4-740F-DD5E9C1B45C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9" name="Picture 13" descr="19454213-99f7-4ce0-9d88-f3b37534fbcf">
            <a:extLst>
              <a:ext uri="{FF2B5EF4-FFF2-40B4-BE49-F238E27FC236}">
                <a16:creationId xmlns:a16="http://schemas.microsoft.com/office/drawing/2014/main" id="{D6B2610E-40F2-925B-C49B-879B3D17267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67488" y="134938"/>
            <a:ext cx="12144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itle 1">
            <a:extLst>
              <a:ext uri="{FF2B5EF4-FFF2-40B4-BE49-F238E27FC236}">
                <a16:creationId xmlns:a16="http://schemas.microsoft.com/office/drawing/2014/main" id="{94B586C8-BCA4-75C1-831B-BEC3D83DD4DF}"/>
              </a:ext>
            </a:extLst>
          </p:cNvPr>
          <p:cNvSpPr>
            <a:spLocks noGrp="1" noChangeArrowheads="1"/>
          </p:cNvSpPr>
          <p:nvPr>
            <p:ph type="ctrTitle"/>
          </p:nvPr>
        </p:nvSpPr>
        <p:spPr>
          <a:xfrm>
            <a:off x="827088" y="1122363"/>
            <a:ext cx="6858000" cy="641350"/>
          </a:xfrm>
        </p:spPr>
        <p:txBody>
          <a:bodyPr/>
          <a:lstStyle/>
          <a:p>
            <a:r>
              <a:rPr lang="en-GB" altLang="en-US" sz="3200" b="1"/>
              <a:t>Blood On Board (“BoB”)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468"/>
                                        </p:tgtEl>
                                        <p:attrNameLst>
                                          <p:attrName>style.visibility</p:attrName>
                                        </p:attrNameLst>
                                      </p:cBhvr>
                                      <p:to>
                                        <p:strVal val="visible"/>
                                      </p:to>
                                    </p:set>
                                    <p:animEffect>
                                      <p:cBhvr>
                                        <p:cTn id="7" dur="500"/>
                                        <p:tgtEl>
                                          <p:spTgt spid="19468"/>
                                        </p:tgtEl>
                                      </p:cBhvr>
                                    </p:animEffect>
                                  </p:childTnLst>
                                </p:cTn>
                              </p:par>
                            </p:childTnLst>
                          </p:cTn>
                        </p:par>
                        <p:par>
                          <p:cTn id="8" fill="hold" nodeType="afterGroup">
                            <p:stCondLst>
                              <p:cond delay="500"/>
                            </p:stCondLst>
                            <p:childTnLst>
                              <p:par>
                                <p:cTn id="9" presetID="19" presetClass="entr" presetSubtype="10" fill="hold" nodeType="afterEffect">
                                  <p:stCondLst>
                                    <p:cond delay="0"/>
                                  </p:stCondLst>
                                  <p:childTnLst>
                                    <p:set>
                                      <p:cBhvr>
                                        <p:cTn id="10" dur="1" fill="hold">
                                          <p:stCondLst>
                                            <p:cond delay="0"/>
                                          </p:stCondLst>
                                        </p:cTn>
                                        <p:tgtEl>
                                          <p:spTgt spid="19469"/>
                                        </p:tgtEl>
                                        <p:attrNameLst>
                                          <p:attrName>style.visibility</p:attrName>
                                        </p:attrNameLst>
                                      </p:cBhvr>
                                      <p:to>
                                        <p:strVal val="visible"/>
                                      </p:to>
                                    </p:set>
                                    <p:anim calcmode="lin" valueType="num">
                                      <p:cBhvr>
                                        <p:cTn id="11" dur="1000" fill="hold"/>
                                        <p:tgtEl>
                                          <p:spTgt spid="19469"/>
                                        </p:tgtEl>
                                        <p:attrNameLst>
                                          <p:attrName>ppt_w</p:attrName>
                                        </p:attrNameLst>
                                      </p:cBhvr>
                                      <p:tavLst>
                                        <p:tav tm="0" fmla="#ppt_w*sin(2.5*pi*$)">
                                          <p:val>
                                            <p:fltVal val="0"/>
                                          </p:val>
                                        </p:tav>
                                        <p:tav tm="100000">
                                          <p:val>
                                            <p:fltVal val="1"/>
                                          </p:val>
                                        </p:tav>
                                      </p:tavLst>
                                    </p:anim>
                                    <p:anim calcmode="lin" valueType="num">
                                      <p:cBhvr>
                                        <p:cTn id="12" dur="1000" fill="hold"/>
                                        <p:tgtEl>
                                          <p:spTgt spid="19469"/>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1500"/>
                            </p:stCondLst>
                            <p:childTnLst>
                              <p:par>
                                <p:cTn id="14" presetID="53" presetClass="entr" presetSubtype="0" fill="hold" nodeType="afterEffect">
                                  <p:stCondLst>
                                    <p:cond delay="0"/>
                                  </p:stCondLst>
                                  <p:childTnLst>
                                    <p:set>
                                      <p:cBhvr>
                                        <p:cTn id="15" dur="1" fill="hold">
                                          <p:stCondLst>
                                            <p:cond delay="0"/>
                                          </p:stCondLst>
                                        </p:cTn>
                                        <p:tgtEl>
                                          <p:spTgt spid="19459"/>
                                        </p:tgtEl>
                                        <p:attrNameLst>
                                          <p:attrName>style.visibility</p:attrName>
                                        </p:attrNameLst>
                                      </p:cBhvr>
                                      <p:to>
                                        <p:strVal val="visible"/>
                                      </p:to>
                                    </p:set>
                                    <p:anim calcmode="lin" valueType="num">
                                      <p:cBhvr>
                                        <p:cTn id="16" dur="500" fill="hold"/>
                                        <p:tgtEl>
                                          <p:spTgt spid="19459"/>
                                        </p:tgtEl>
                                        <p:attrNameLst>
                                          <p:attrName>ppt_w</p:attrName>
                                        </p:attrNameLst>
                                      </p:cBhvr>
                                      <p:tavLst>
                                        <p:tav tm="0">
                                          <p:val>
                                            <p:fltVal val="0"/>
                                          </p:val>
                                        </p:tav>
                                        <p:tav tm="100000">
                                          <p:val>
                                            <p:strVal val="#ppt_w"/>
                                          </p:val>
                                        </p:tav>
                                      </p:tavLst>
                                    </p:anim>
                                    <p:anim calcmode="lin" valueType="num">
                                      <p:cBhvr>
                                        <p:cTn id="17" dur="500" fill="hold"/>
                                        <p:tgtEl>
                                          <p:spTgt spid="19459"/>
                                        </p:tgtEl>
                                        <p:attrNameLst>
                                          <p:attrName>ppt_h</p:attrName>
                                        </p:attrNameLst>
                                      </p:cBhvr>
                                      <p:tavLst>
                                        <p:tav tm="0">
                                          <p:val>
                                            <p:fltVal val="0"/>
                                          </p:val>
                                        </p:tav>
                                        <p:tav tm="100000">
                                          <p:val>
                                            <p:strVal val="#ppt_h"/>
                                          </p:val>
                                        </p:tav>
                                      </p:tavLst>
                                    </p:anim>
                                    <p:animEffect>
                                      <p:cBhvr>
                                        <p:cTn id="18" dur="500"/>
                                        <p:tgtEl>
                                          <p:spTgt spid="19459"/>
                                        </p:tgtEl>
                                      </p:cBhvr>
                                    </p:animEffect>
                                  </p:childTnLst>
                                </p:cTn>
                              </p:par>
                            </p:childTnLst>
                          </p:cTn>
                        </p:par>
                        <p:par>
                          <p:cTn id="19" fill="hold" nodeType="afterGroup">
                            <p:stCondLst>
                              <p:cond delay="2000"/>
                            </p:stCondLst>
                            <p:childTnLst>
                              <p:par>
                                <p:cTn id="20" presetID="53" presetClass="entr" presetSubtype="0" fill="hold" nodeType="afterEffect">
                                  <p:stCondLst>
                                    <p:cond delay="0"/>
                                  </p:stCondLst>
                                  <p:childTnLst>
                                    <p:set>
                                      <p:cBhvr>
                                        <p:cTn id="21" dur="1" fill="hold">
                                          <p:stCondLst>
                                            <p:cond delay="0"/>
                                          </p:stCondLst>
                                        </p:cTn>
                                        <p:tgtEl>
                                          <p:spTgt spid="19461">
                                            <p:txEl>
                                              <p:pRg st="0" end="0"/>
                                            </p:txEl>
                                          </p:spTgt>
                                        </p:tgtEl>
                                        <p:attrNameLst>
                                          <p:attrName>style.visibility</p:attrName>
                                        </p:attrNameLst>
                                      </p:cBhvr>
                                      <p:to>
                                        <p:strVal val="visible"/>
                                      </p:to>
                                    </p:set>
                                    <p:anim calcmode="lin" valueType="num">
                                      <p:cBhvr>
                                        <p:cTn id="22" dur="1000" fill="hold"/>
                                        <p:tgtEl>
                                          <p:spTgt spid="19461">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9461">
                                            <p:txEl>
                                              <p:pRg st="0" end="0"/>
                                            </p:txEl>
                                          </p:spTgt>
                                        </p:tgtEl>
                                        <p:attrNameLst>
                                          <p:attrName>ppt_h</p:attrName>
                                        </p:attrNameLst>
                                      </p:cBhvr>
                                      <p:tavLst>
                                        <p:tav tm="0">
                                          <p:val>
                                            <p:fltVal val="0"/>
                                          </p:val>
                                        </p:tav>
                                        <p:tav tm="100000">
                                          <p:val>
                                            <p:strVal val="#ppt_h"/>
                                          </p:val>
                                        </p:tav>
                                      </p:tavLst>
                                    </p:anim>
                                    <p:animEffect>
                                      <p:cBhvr>
                                        <p:cTn id="24" dur="1000"/>
                                        <p:tgtEl>
                                          <p:spTgt spid="19461">
                                            <p:txEl>
                                              <p:pRg st="0" end="0"/>
                                            </p:txEl>
                                          </p:spTgt>
                                        </p:tgtEl>
                                      </p:cBhvr>
                                    </p:animEffect>
                                  </p:childTnLst>
                                </p:cTn>
                              </p:par>
                            </p:childTnLst>
                          </p:cTn>
                        </p:par>
                        <p:par>
                          <p:cTn id="25" fill="hold" nodeType="afterGroup">
                            <p:stCondLst>
                              <p:cond delay="3000"/>
                            </p:stCondLst>
                            <p:childTnLst>
                              <p:par>
                                <p:cTn id="26" presetID="53" presetClass="entr" presetSubtype="0" fill="hold" nodeType="afterEffect">
                                  <p:stCondLst>
                                    <p:cond delay="0"/>
                                  </p:stCondLst>
                                  <p:childTnLst>
                                    <p:set>
                                      <p:cBhvr>
                                        <p:cTn id="27" dur="1" fill="hold">
                                          <p:stCondLst>
                                            <p:cond delay="0"/>
                                          </p:stCondLst>
                                        </p:cTn>
                                        <p:tgtEl>
                                          <p:spTgt spid="19461">
                                            <p:txEl>
                                              <p:pRg st="1" end="1"/>
                                            </p:txEl>
                                          </p:spTgt>
                                        </p:tgtEl>
                                        <p:attrNameLst>
                                          <p:attrName>style.visibility</p:attrName>
                                        </p:attrNameLst>
                                      </p:cBhvr>
                                      <p:to>
                                        <p:strVal val="visible"/>
                                      </p:to>
                                    </p:set>
                                    <p:anim calcmode="lin" valueType="num">
                                      <p:cBhvr>
                                        <p:cTn id="28" dur="1000" fill="hold"/>
                                        <p:tgtEl>
                                          <p:spTgt spid="19461">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19461">
                                            <p:txEl>
                                              <p:pRg st="1" end="1"/>
                                            </p:txEl>
                                          </p:spTgt>
                                        </p:tgtEl>
                                        <p:attrNameLst>
                                          <p:attrName>ppt_h</p:attrName>
                                        </p:attrNameLst>
                                      </p:cBhvr>
                                      <p:tavLst>
                                        <p:tav tm="0">
                                          <p:val>
                                            <p:fltVal val="0"/>
                                          </p:val>
                                        </p:tav>
                                        <p:tav tm="100000">
                                          <p:val>
                                            <p:strVal val="#ppt_h"/>
                                          </p:val>
                                        </p:tav>
                                      </p:tavLst>
                                    </p:anim>
                                    <p:animEffect>
                                      <p:cBhvr>
                                        <p:cTn id="30" dur="1000"/>
                                        <p:tgtEl>
                                          <p:spTgt spid="19461">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19461">
                                            <p:txEl>
                                              <p:pRg st="3" end="3"/>
                                            </p:txEl>
                                          </p:spTgt>
                                        </p:tgtEl>
                                        <p:attrNameLst>
                                          <p:attrName>style.visibility</p:attrName>
                                        </p:attrNameLst>
                                      </p:cBhvr>
                                      <p:to>
                                        <p:strVal val="visible"/>
                                      </p:to>
                                    </p:set>
                                    <p:anim calcmode="lin" valueType="num">
                                      <p:cBhvr>
                                        <p:cTn id="35" dur="500" fill="hold"/>
                                        <p:tgtEl>
                                          <p:spTgt spid="19461">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9461">
                                            <p:txEl>
                                              <p:pRg st="3" end="3"/>
                                            </p:txEl>
                                          </p:spTgt>
                                        </p:tgtEl>
                                        <p:attrNameLst>
                                          <p:attrName>ppt_h</p:attrName>
                                        </p:attrNameLst>
                                      </p:cBhvr>
                                      <p:tavLst>
                                        <p:tav tm="0">
                                          <p:val>
                                            <p:fltVal val="0"/>
                                          </p:val>
                                        </p:tav>
                                        <p:tav tm="100000">
                                          <p:val>
                                            <p:strVal val="#ppt_h"/>
                                          </p:val>
                                        </p:tav>
                                      </p:tavLst>
                                    </p:anim>
                                    <p:animEffect>
                                      <p:cBhvr>
                                        <p:cTn id="37" dur="500"/>
                                        <p:tgtEl>
                                          <p:spTgt spid="19461">
                                            <p:txEl>
                                              <p:pRg st="3" end="3"/>
                                            </p:txEl>
                                          </p:spTgt>
                                        </p:tgtEl>
                                      </p:cBhvr>
                                    </p:animEffect>
                                  </p:childTnLst>
                                </p:cTn>
                              </p:par>
                            </p:childTnLst>
                          </p:cTn>
                        </p:par>
                        <p:par>
                          <p:cTn id="38" fill="hold" nodeType="afterGroup">
                            <p:stCondLst>
                              <p:cond delay="500"/>
                            </p:stCondLst>
                            <p:childTnLst>
                              <p:par>
                                <p:cTn id="39" presetID="53" presetClass="entr" presetSubtype="0" fill="hold" nodeType="afterEffect">
                                  <p:stCondLst>
                                    <p:cond delay="0"/>
                                  </p:stCondLst>
                                  <p:childTnLst>
                                    <p:set>
                                      <p:cBhvr>
                                        <p:cTn id="40" dur="1" fill="hold">
                                          <p:stCondLst>
                                            <p:cond delay="0"/>
                                          </p:stCondLst>
                                        </p:cTn>
                                        <p:tgtEl>
                                          <p:spTgt spid="19461">
                                            <p:txEl>
                                              <p:pRg st="5" end="5"/>
                                            </p:txEl>
                                          </p:spTgt>
                                        </p:tgtEl>
                                        <p:attrNameLst>
                                          <p:attrName>style.visibility</p:attrName>
                                        </p:attrNameLst>
                                      </p:cBhvr>
                                      <p:to>
                                        <p:strVal val="visible"/>
                                      </p:to>
                                    </p:set>
                                    <p:anim calcmode="lin" valueType="num">
                                      <p:cBhvr>
                                        <p:cTn id="41" dur="1000" fill="hold"/>
                                        <p:tgtEl>
                                          <p:spTgt spid="19461">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19461">
                                            <p:txEl>
                                              <p:pRg st="5" end="5"/>
                                            </p:txEl>
                                          </p:spTgt>
                                        </p:tgtEl>
                                        <p:attrNameLst>
                                          <p:attrName>ppt_h</p:attrName>
                                        </p:attrNameLst>
                                      </p:cBhvr>
                                      <p:tavLst>
                                        <p:tav tm="0">
                                          <p:val>
                                            <p:fltVal val="0"/>
                                          </p:val>
                                        </p:tav>
                                        <p:tav tm="100000">
                                          <p:val>
                                            <p:strVal val="#ppt_h"/>
                                          </p:val>
                                        </p:tav>
                                      </p:tavLst>
                                    </p:anim>
                                    <p:animEffect>
                                      <p:cBhvr>
                                        <p:cTn id="43" dur="1000"/>
                                        <p:tgtEl>
                                          <p:spTgt spid="19461">
                                            <p:txEl>
                                              <p:pRg st="5" end="5"/>
                                            </p:txEl>
                                          </p:spTgt>
                                        </p:tgtEl>
                                      </p:cBhvr>
                                    </p:animEffect>
                                  </p:childTnLst>
                                </p:cTn>
                              </p:par>
                            </p:childTnLst>
                          </p:cTn>
                        </p:par>
                        <p:par>
                          <p:cTn id="44" fill="hold" nodeType="afterGroup">
                            <p:stCondLst>
                              <p:cond delay="1500"/>
                            </p:stCondLst>
                            <p:childTnLst>
                              <p:par>
                                <p:cTn id="45" presetID="53" presetClass="entr" presetSubtype="0" fill="hold" nodeType="afterEffect">
                                  <p:stCondLst>
                                    <p:cond delay="0"/>
                                  </p:stCondLst>
                                  <p:childTnLst>
                                    <p:set>
                                      <p:cBhvr>
                                        <p:cTn id="46" dur="1" fill="hold">
                                          <p:stCondLst>
                                            <p:cond delay="0"/>
                                          </p:stCondLst>
                                        </p:cTn>
                                        <p:tgtEl>
                                          <p:spTgt spid="19461">
                                            <p:txEl>
                                              <p:pRg st="7" end="7"/>
                                            </p:txEl>
                                          </p:spTgt>
                                        </p:tgtEl>
                                        <p:attrNameLst>
                                          <p:attrName>style.visibility</p:attrName>
                                        </p:attrNameLst>
                                      </p:cBhvr>
                                      <p:to>
                                        <p:strVal val="visible"/>
                                      </p:to>
                                    </p:set>
                                    <p:anim calcmode="lin" valueType="num">
                                      <p:cBhvr>
                                        <p:cTn id="47" dur="1000" fill="hold"/>
                                        <p:tgtEl>
                                          <p:spTgt spid="19461">
                                            <p:txEl>
                                              <p:pRg st="7" end="7"/>
                                            </p:txEl>
                                          </p:spTgt>
                                        </p:tgtEl>
                                        <p:attrNameLst>
                                          <p:attrName>ppt_w</p:attrName>
                                        </p:attrNameLst>
                                      </p:cBhvr>
                                      <p:tavLst>
                                        <p:tav tm="0">
                                          <p:val>
                                            <p:fltVal val="0"/>
                                          </p:val>
                                        </p:tav>
                                        <p:tav tm="100000">
                                          <p:val>
                                            <p:strVal val="#ppt_w"/>
                                          </p:val>
                                        </p:tav>
                                      </p:tavLst>
                                    </p:anim>
                                    <p:anim calcmode="lin" valueType="num">
                                      <p:cBhvr>
                                        <p:cTn id="48" dur="1000" fill="hold"/>
                                        <p:tgtEl>
                                          <p:spTgt spid="19461">
                                            <p:txEl>
                                              <p:pRg st="7" end="7"/>
                                            </p:txEl>
                                          </p:spTgt>
                                        </p:tgtEl>
                                        <p:attrNameLst>
                                          <p:attrName>ppt_h</p:attrName>
                                        </p:attrNameLst>
                                      </p:cBhvr>
                                      <p:tavLst>
                                        <p:tav tm="0">
                                          <p:val>
                                            <p:fltVal val="0"/>
                                          </p:val>
                                        </p:tav>
                                        <p:tav tm="100000">
                                          <p:val>
                                            <p:strVal val="#ppt_h"/>
                                          </p:val>
                                        </p:tav>
                                      </p:tavLst>
                                    </p:anim>
                                    <p:animEffect>
                                      <p:cBhvr>
                                        <p:cTn id="49" dur="1000"/>
                                        <p:tgtEl>
                                          <p:spTgt spid="1946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ldLvl="0" animBg="1" autoUpdateAnimBg="0"/>
      <p:bldP spid="19461" grpId="0" build="allAtOnce" bldLvl="0" autoUpdateAnimBg="0"/>
      <p:bldP spid="19468" grpId="0" bldLvl="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DD9A47-49F0-A784-F00F-7443F0513C5C}"/>
              </a:ext>
            </a:extLst>
          </p:cNvPr>
          <p:cNvGrpSpPr/>
          <p:nvPr/>
        </p:nvGrpSpPr>
        <p:grpSpPr>
          <a:xfrm>
            <a:off x="325438" y="128588"/>
            <a:ext cx="8639175" cy="1246187"/>
            <a:chOff x="325438" y="128588"/>
            <a:chExt cx="8639175" cy="1246187"/>
          </a:xfrm>
        </p:grpSpPr>
        <p:grpSp>
          <p:nvGrpSpPr>
            <p:cNvPr id="5" name="Group 22">
              <a:extLst>
                <a:ext uri="{FF2B5EF4-FFF2-40B4-BE49-F238E27FC236}">
                  <a16:creationId xmlns:a16="http://schemas.microsoft.com/office/drawing/2014/main" id="{C9C3104C-CA3F-9A36-6481-6113339C948E}"/>
                </a:ext>
              </a:extLst>
            </p:cNvPr>
            <p:cNvGrpSpPr>
              <a:grpSpLocks/>
            </p:cNvGrpSpPr>
            <p:nvPr/>
          </p:nvGrpSpPr>
          <p:grpSpPr bwMode="auto">
            <a:xfrm>
              <a:off x="325438" y="128588"/>
              <a:ext cx="5949950" cy="1246187"/>
              <a:chOff x="916151" y="69601"/>
              <a:chExt cx="5949269" cy="1246307"/>
            </a:xfrm>
          </p:grpSpPr>
          <p:sp>
            <p:nvSpPr>
              <p:cNvPr id="7" name="Rounded Rectangle 23">
                <a:extLst>
                  <a:ext uri="{FF2B5EF4-FFF2-40B4-BE49-F238E27FC236}">
                    <a16:creationId xmlns:a16="http://schemas.microsoft.com/office/drawing/2014/main" id="{34334C83-F2D6-87F6-473B-B6FF8C86E57B}"/>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8" name="TextBox 7">
                <a:extLst>
                  <a:ext uri="{FF2B5EF4-FFF2-40B4-BE49-F238E27FC236}">
                    <a16:creationId xmlns:a16="http://schemas.microsoft.com/office/drawing/2014/main" id="{F7F28FFA-1F91-771A-AD7A-FD09D4A4A3AF}"/>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9" name="Picture 25">
                <a:extLst>
                  <a:ext uri="{FF2B5EF4-FFF2-40B4-BE49-F238E27FC236}">
                    <a16:creationId xmlns:a16="http://schemas.microsoft.com/office/drawing/2014/main" id="{0D47FED1-77C4-5E42-F2A7-A5C42D5291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ounded Rectangle 28">
              <a:extLst>
                <a:ext uri="{FF2B5EF4-FFF2-40B4-BE49-F238E27FC236}">
                  <a16:creationId xmlns:a16="http://schemas.microsoft.com/office/drawing/2014/main" id="{2C0906A7-3024-C92F-7E3F-FD238EF9DE35}"/>
                </a:ext>
              </a:extLst>
            </p:cNvPr>
            <p:cNvSpPr>
              <a:spLocks noChangeArrowheads="1"/>
            </p:cNvSpPr>
            <p:nvPr/>
          </p:nvSpPr>
          <p:spPr bwMode="auto">
            <a:xfrm>
              <a:off x="7956550" y="298450"/>
              <a:ext cx="1008063" cy="908050"/>
            </a:xfrm>
            <a:prstGeom prst="roundRect">
              <a:avLst>
                <a:gd name="adj" fmla="val 16667"/>
              </a:avLst>
            </a:prstGeom>
            <a:blipFill dpi="0" rotWithShape="1">
              <a:blip r:embed="rId4"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0974155_10152750672067832_5573862321236861141_o">
            <a:extLst>
              <a:ext uri="{FF2B5EF4-FFF2-40B4-BE49-F238E27FC236}">
                <a16:creationId xmlns:a16="http://schemas.microsoft.com/office/drawing/2014/main" id="{DE431097-D29F-6EDC-E2A3-CA76B7F4314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7200" y="11113"/>
            <a:ext cx="12272963"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a:extLst>
              <a:ext uri="{FF2B5EF4-FFF2-40B4-BE49-F238E27FC236}">
                <a16:creationId xmlns:a16="http://schemas.microsoft.com/office/drawing/2014/main" id="{A9BA9C41-4CF3-0B58-84DB-A5E4AF316F25}"/>
              </a:ext>
            </a:extLst>
          </p:cNvPr>
          <p:cNvSpPr>
            <a:spLocks noGrp="1" noChangeArrowheads="1"/>
          </p:cNvSpPr>
          <p:nvPr>
            <p:ph type="subTitle" idx="1"/>
          </p:nvPr>
        </p:nvSpPr>
        <p:spPr>
          <a:xfrm>
            <a:off x="1182688" y="1543050"/>
            <a:ext cx="6543675" cy="3657600"/>
          </a:xfrm>
        </p:spPr>
        <p:txBody>
          <a:bodyPr/>
          <a:lstStyle/>
          <a:p>
            <a:pPr marL="342900" indent="-342900" algn="l">
              <a:lnSpc>
                <a:spcPct val="80000"/>
              </a:lnSpc>
              <a:buFontTx/>
              <a:buChar char="•"/>
            </a:pPr>
            <a:endParaRPr lang="en-US" altLang="zh-CN" sz="3200">
              <a:solidFill>
                <a:schemeClr val="bg1"/>
              </a:solidFill>
              <a:ea typeface="SimSun" panose="02010600030101010101" pitchFamily="2" charset="-122"/>
            </a:endParaRPr>
          </a:p>
          <a:p>
            <a:pPr marL="342900" indent="-342900" algn="l">
              <a:lnSpc>
                <a:spcPct val="80000"/>
              </a:lnSpc>
              <a:buFontTx/>
              <a:buChar char="•"/>
            </a:pPr>
            <a:endParaRPr lang="en-US" altLang="zh-CN" sz="3200">
              <a:solidFill>
                <a:schemeClr val="bg1"/>
              </a:solidFill>
              <a:ea typeface="SimSun" panose="02010600030101010101" pitchFamily="2" charset="-122"/>
            </a:endParaRPr>
          </a:p>
          <a:p>
            <a:pPr marL="342900" indent="-342900" algn="l">
              <a:lnSpc>
                <a:spcPct val="80000"/>
              </a:lnSpc>
              <a:buFontTx/>
              <a:buChar char="•"/>
            </a:pPr>
            <a:endParaRPr lang="en-US" altLang="zh-CN" sz="800">
              <a:solidFill>
                <a:schemeClr val="bg1"/>
              </a:solidFill>
              <a:ea typeface="SimSun" panose="02010600030101010101" pitchFamily="2" charset="-122"/>
            </a:endParaRPr>
          </a:p>
        </p:txBody>
      </p:sp>
      <p:sp>
        <p:nvSpPr>
          <p:cNvPr id="19468" name="Oval 12">
            <a:extLst>
              <a:ext uri="{FF2B5EF4-FFF2-40B4-BE49-F238E27FC236}">
                <a16:creationId xmlns:a16="http://schemas.microsoft.com/office/drawing/2014/main" id="{E895CA49-D92C-CBAF-67BF-FE1DEA6AD149}"/>
              </a:ext>
            </a:extLst>
          </p:cNvPr>
          <p:cNvSpPr>
            <a:spLocks noChangeArrowheads="1"/>
          </p:cNvSpPr>
          <p:nvPr/>
        </p:nvSpPr>
        <p:spPr bwMode="auto">
          <a:xfrm>
            <a:off x="6619875" y="200025"/>
            <a:ext cx="1106488" cy="1104900"/>
          </a:xfrm>
          <a:prstGeom prst="ellipse">
            <a:avLst/>
          </a:prstGeom>
          <a:solidFill>
            <a:schemeClr val="tx1"/>
          </a:solidFill>
          <a:ln w="19050">
            <a:solidFill>
              <a:schemeClr val="bg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US" altLang="en-US" sz="1800">
              <a:solidFill>
                <a:srgbClr val="000000"/>
              </a:solidFill>
            </a:endParaRPr>
          </a:p>
        </p:txBody>
      </p:sp>
      <p:grpSp>
        <p:nvGrpSpPr>
          <p:cNvPr id="32773" name="Group 14">
            <a:extLst>
              <a:ext uri="{FF2B5EF4-FFF2-40B4-BE49-F238E27FC236}">
                <a16:creationId xmlns:a16="http://schemas.microsoft.com/office/drawing/2014/main" id="{6A7EDA6B-0436-67E1-8A32-0539E05F11EB}"/>
              </a:ext>
            </a:extLst>
          </p:cNvPr>
          <p:cNvGrpSpPr>
            <a:grpSpLocks/>
          </p:cNvGrpSpPr>
          <p:nvPr/>
        </p:nvGrpSpPr>
        <p:grpSpPr bwMode="auto">
          <a:xfrm>
            <a:off x="782638" y="128588"/>
            <a:ext cx="5949950" cy="1246187"/>
            <a:chOff x="916151" y="69601"/>
            <a:chExt cx="5949269" cy="1246307"/>
          </a:xfrm>
        </p:grpSpPr>
        <p:sp>
          <p:nvSpPr>
            <p:cNvPr id="32778" name="Rounded Rectangle 15">
              <a:extLst>
                <a:ext uri="{FF2B5EF4-FFF2-40B4-BE49-F238E27FC236}">
                  <a16:creationId xmlns:a16="http://schemas.microsoft.com/office/drawing/2014/main" id="{9AF31F17-D864-BD15-B1A5-F9655FD3DF0F}"/>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17" name="TextBox 16">
              <a:extLst>
                <a:ext uri="{FF2B5EF4-FFF2-40B4-BE49-F238E27FC236}">
                  <a16:creationId xmlns:a16="http://schemas.microsoft.com/office/drawing/2014/main" id="{D7C5B60D-846E-2BE3-B36D-F9474A7A400D}"/>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32782" name="Picture 17">
              <a:extLst>
                <a:ext uri="{FF2B5EF4-FFF2-40B4-BE49-F238E27FC236}">
                  <a16:creationId xmlns:a16="http://schemas.microsoft.com/office/drawing/2014/main" id="{BA15C80C-9DD6-184F-82D6-BE1E508603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9" name="Picture 13" descr="19454213-99f7-4ce0-9d88-f3b37534fbcf">
            <a:extLst>
              <a:ext uri="{FF2B5EF4-FFF2-40B4-BE49-F238E27FC236}">
                <a16:creationId xmlns:a16="http://schemas.microsoft.com/office/drawing/2014/main" id="{4A60454E-2D8D-2ADB-F941-D6108A463B8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67488" y="134938"/>
            <a:ext cx="12144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itle 1">
            <a:extLst>
              <a:ext uri="{FF2B5EF4-FFF2-40B4-BE49-F238E27FC236}">
                <a16:creationId xmlns:a16="http://schemas.microsoft.com/office/drawing/2014/main" id="{24258A8A-1CB9-31D4-8CB2-8A2ADB746B99}"/>
              </a:ext>
            </a:extLst>
          </p:cNvPr>
          <p:cNvSpPr>
            <a:spLocks noGrp="1" noChangeArrowheads="1"/>
          </p:cNvSpPr>
          <p:nvPr>
            <p:ph type="ctrTitle"/>
          </p:nvPr>
        </p:nvSpPr>
        <p:spPr>
          <a:xfrm>
            <a:off x="827088" y="1122363"/>
            <a:ext cx="6858000" cy="641350"/>
          </a:xfrm>
        </p:spPr>
        <p:txBody>
          <a:bodyPr/>
          <a:lstStyle/>
          <a:p>
            <a:r>
              <a:rPr lang="en-GB" altLang="en-US" sz="3200" b="1"/>
              <a:t>Blood On Board (“BoB”)</a:t>
            </a:r>
          </a:p>
        </p:txBody>
      </p:sp>
      <p:sp>
        <p:nvSpPr>
          <p:cNvPr id="3" name="Rectangle: Rounded Corners 2">
            <a:extLst>
              <a:ext uri="{FF2B5EF4-FFF2-40B4-BE49-F238E27FC236}">
                <a16:creationId xmlns:a16="http://schemas.microsoft.com/office/drawing/2014/main" id="{A4C1CB2B-B4DD-30FD-F121-ED5DFB4B3A19}"/>
              </a:ext>
            </a:extLst>
          </p:cNvPr>
          <p:cNvSpPr/>
          <p:nvPr/>
        </p:nvSpPr>
        <p:spPr bwMode="auto">
          <a:xfrm>
            <a:off x="228600" y="1927225"/>
            <a:ext cx="6797675" cy="240823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Update from GNAAS</a:t>
            </a:r>
          </a:p>
          <a:p>
            <a:pPr algn="ctr" eaLnBrk="1" hangingPunct="1">
              <a:defRPr/>
            </a:pPr>
            <a:endPar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a:p>
            <a:pPr marL="342900" indent="-342900" eaLnBrk="1" hangingPunct="1">
              <a:buFont typeface="Arial" panose="020B0604020202020204" pitchFamily="34" charset="0"/>
              <a:buChar char="•"/>
              <a:defRPr/>
            </a:pPr>
            <a:r>
              <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Used within 24hrs of launch in 2015</a:t>
            </a:r>
          </a:p>
          <a:p>
            <a:pPr marL="342900" indent="-342900" eaLnBrk="1" hangingPunct="1">
              <a:buFont typeface="Arial" panose="020B0604020202020204" pitchFamily="34" charset="0"/>
              <a:buChar char="•"/>
              <a:defRPr/>
            </a:pPr>
            <a:r>
              <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Around a third of transfusions contributed to survival</a:t>
            </a:r>
          </a:p>
          <a:p>
            <a:pPr marL="342900" indent="-342900" eaLnBrk="1" hangingPunct="1">
              <a:buFont typeface="Arial" panose="020B0604020202020204" pitchFamily="34" charset="0"/>
              <a:buChar char="•"/>
              <a:defRPr/>
            </a:pPr>
            <a:r>
              <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100% record on delivery, tracking and traceability</a:t>
            </a:r>
          </a:p>
          <a:p>
            <a:pPr marL="342900" indent="-342900" eaLnBrk="1" hangingPunct="1">
              <a:buFont typeface="Arial" panose="020B0604020202020204" pitchFamily="34" charset="0"/>
              <a:buChar char="•"/>
              <a:defRPr/>
            </a:pPr>
            <a:r>
              <a:rPr lang="en-US" altLang="zh-CN" sz="220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Scheme now expanded to HEMS car</a:t>
            </a:r>
          </a:p>
        </p:txBody>
      </p:sp>
      <p:pic>
        <p:nvPicPr>
          <p:cNvPr id="4" name="Picture 3">
            <a:extLst>
              <a:ext uri="{FF2B5EF4-FFF2-40B4-BE49-F238E27FC236}">
                <a16:creationId xmlns:a16="http://schemas.microsoft.com/office/drawing/2014/main" id="{1C133334-0CD3-8D26-7CC0-EC74D05E91F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21238" y="4114800"/>
            <a:ext cx="4094162"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468"/>
                                        </p:tgtEl>
                                        <p:attrNameLst>
                                          <p:attrName>style.visibility</p:attrName>
                                        </p:attrNameLst>
                                      </p:cBhvr>
                                      <p:to>
                                        <p:strVal val="visible"/>
                                      </p:to>
                                    </p:set>
                                    <p:animEffect>
                                      <p:cBhvr>
                                        <p:cTn id="7" dur="500"/>
                                        <p:tgtEl>
                                          <p:spTgt spid="19468"/>
                                        </p:tgtEl>
                                      </p:cBhvr>
                                    </p:animEffect>
                                  </p:childTnLst>
                                </p:cTn>
                              </p:par>
                            </p:childTnLst>
                          </p:cTn>
                        </p:par>
                        <p:par>
                          <p:cTn id="8" fill="hold" nodeType="afterGroup">
                            <p:stCondLst>
                              <p:cond delay="500"/>
                            </p:stCondLst>
                            <p:childTnLst>
                              <p:par>
                                <p:cTn id="9" presetID="19" presetClass="entr" presetSubtype="10" fill="hold" nodeType="afterEffect">
                                  <p:stCondLst>
                                    <p:cond delay="0"/>
                                  </p:stCondLst>
                                  <p:childTnLst>
                                    <p:set>
                                      <p:cBhvr>
                                        <p:cTn id="10" dur="1" fill="hold">
                                          <p:stCondLst>
                                            <p:cond delay="0"/>
                                          </p:stCondLst>
                                        </p:cTn>
                                        <p:tgtEl>
                                          <p:spTgt spid="19469"/>
                                        </p:tgtEl>
                                        <p:attrNameLst>
                                          <p:attrName>style.visibility</p:attrName>
                                        </p:attrNameLst>
                                      </p:cBhvr>
                                      <p:to>
                                        <p:strVal val="visible"/>
                                      </p:to>
                                    </p:set>
                                    <p:anim calcmode="lin" valueType="num">
                                      <p:cBhvr>
                                        <p:cTn id="11" dur="1000" fill="hold"/>
                                        <p:tgtEl>
                                          <p:spTgt spid="19469"/>
                                        </p:tgtEl>
                                        <p:attrNameLst>
                                          <p:attrName>ppt_w</p:attrName>
                                        </p:attrNameLst>
                                      </p:cBhvr>
                                      <p:tavLst>
                                        <p:tav tm="0" fmla="#ppt_w*sin(2.5*pi*$)">
                                          <p:val>
                                            <p:fltVal val="0"/>
                                          </p:val>
                                        </p:tav>
                                        <p:tav tm="100000">
                                          <p:val>
                                            <p:fltVal val="1"/>
                                          </p:val>
                                        </p:tav>
                                      </p:tavLst>
                                    </p:anim>
                                    <p:anim calcmode="lin" valueType="num">
                                      <p:cBhvr>
                                        <p:cTn id="12" dur="1000" fill="hold"/>
                                        <p:tgtEl>
                                          <p:spTgt spid="19469"/>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bldLvl="0" animBg="1" autoUpdateAnimBg="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96CEB-525C-8804-3DDE-DA94010D3EAB}"/>
            </a:ext>
          </a:extLst>
        </p:cNvPr>
        <p:cNvGrpSpPr/>
        <p:nvPr/>
      </p:nvGrpSpPr>
      <p:grpSpPr>
        <a:xfrm>
          <a:off x="0" y="0"/>
          <a:ext cx="0" cy="0"/>
          <a:chOff x="0" y="0"/>
          <a:chExt cx="0" cy="0"/>
        </a:xfrm>
      </p:grpSpPr>
      <p:sp>
        <p:nvSpPr>
          <p:cNvPr id="443" name="Subtitle 2">
            <a:extLst>
              <a:ext uri="{FF2B5EF4-FFF2-40B4-BE49-F238E27FC236}">
                <a16:creationId xmlns:a16="http://schemas.microsoft.com/office/drawing/2014/main" id="{752758F8-C301-A09D-AB7E-81D4DDDA154B}"/>
              </a:ext>
            </a:extLst>
          </p:cNvPr>
          <p:cNvSpPr/>
          <p:nvPr/>
        </p:nvSpPr>
        <p:spPr>
          <a:xfrm>
            <a:off x="5867280" y="6332400"/>
            <a:ext cx="3673080" cy="2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41"/>
              </a:spcBef>
            </a:pPr>
            <a:r>
              <a:rPr lang="en-US" sz="1200" b="1" strike="noStrike" spc="-1">
                <a:solidFill>
                  <a:srgbClr val="FFFFFF"/>
                </a:solidFill>
                <a:latin typeface="Arial"/>
                <a:ea typeface="SimSun"/>
              </a:rPr>
              <a:t>www.northumbriabloodbikes.org.uk</a:t>
            </a:r>
            <a:endParaRPr lang="en-GB" sz="1200" b="0" strike="noStrike" spc="-1">
              <a:latin typeface="Arial"/>
            </a:endParaRPr>
          </a:p>
        </p:txBody>
      </p:sp>
      <p:pic>
        <p:nvPicPr>
          <p:cNvPr id="444" name="Picture 7">
            <a:extLst>
              <a:ext uri="{FF2B5EF4-FFF2-40B4-BE49-F238E27FC236}">
                <a16:creationId xmlns:a16="http://schemas.microsoft.com/office/drawing/2014/main" id="{AD5407A7-DE17-5577-4433-BA31919AD312}"/>
              </a:ext>
            </a:extLst>
          </p:cNvPr>
          <p:cNvPicPr/>
          <p:nvPr/>
        </p:nvPicPr>
        <p:blipFill>
          <a:blip r:embed="rId3" cstate="screen">
            <a:extLst>
              <a:ext uri="{28A0092B-C50C-407E-A947-70E740481C1C}">
                <a14:useLocalDpi xmlns:a14="http://schemas.microsoft.com/office/drawing/2010/main"/>
              </a:ext>
            </a:extLst>
          </a:blip>
          <a:stretch/>
        </p:blipFill>
        <p:spPr>
          <a:xfrm>
            <a:off x="6537240" y="5553000"/>
            <a:ext cx="759960" cy="761760"/>
          </a:xfrm>
          <a:prstGeom prst="rect">
            <a:avLst/>
          </a:prstGeom>
          <a:ln w="0">
            <a:noFill/>
          </a:ln>
        </p:spPr>
      </p:pic>
      <p:pic>
        <p:nvPicPr>
          <p:cNvPr id="445" name="Picture 8">
            <a:extLst>
              <a:ext uri="{FF2B5EF4-FFF2-40B4-BE49-F238E27FC236}">
                <a16:creationId xmlns:a16="http://schemas.microsoft.com/office/drawing/2014/main" id="{DF478678-AFA7-3B28-C457-91BCA305CBBB}"/>
              </a:ext>
            </a:extLst>
          </p:cNvPr>
          <p:cNvPicPr/>
          <p:nvPr/>
        </p:nvPicPr>
        <p:blipFill>
          <a:blip r:embed="rId4" cstate="screen">
            <a:extLst>
              <a:ext uri="{28A0092B-C50C-407E-A947-70E740481C1C}">
                <a14:useLocalDpi xmlns:a14="http://schemas.microsoft.com/office/drawing/2010/main"/>
              </a:ext>
            </a:extLst>
          </a:blip>
          <a:stretch/>
        </p:blipFill>
        <p:spPr>
          <a:xfrm>
            <a:off x="8327520" y="5553000"/>
            <a:ext cx="780480" cy="779040"/>
          </a:xfrm>
          <a:prstGeom prst="rect">
            <a:avLst/>
          </a:prstGeom>
          <a:ln w="0">
            <a:noFill/>
          </a:ln>
        </p:spPr>
      </p:pic>
      <p:pic>
        <p:nvPicPr>
          <p:cNvPr id="446" name="Picture 9">
            <a:extLst>
              <a:ext uri="{FF2B5EF4-FFF2-40B4-BE49-F238E27FC236}">
                <a16:creationId xmlns:a16="http://schemas.microsoft.com/office/drawing/2014/main" id="{EE82A61E-9644-57E8-D4EA-5AE798881732}"/>
              </a:ext>
            </a:extLst>
          </p:cNvPr>
          <p:cNvPicPr/>
          <p:nvPr/>
        </p:nvPicPr>
        <p:blipFill>
          <a:blip r:embed="rId5" cstate="screen">
            <a:extLst>
              <a:ext uri="{28A0092B-C50C-407E-A947-70E740481C1C}">
                <a14:useLocalDpi xmlns:a14="http://schemas.microsoft.com/office/drawing/2010/main"/>
              </a:ext>
            </a:extLst>
          </a:blip>
          <a:stretch/>
        </p:blipFill>
        <p:spPr>
          <a:xfrm>
            <a:off x="7465680" y="5530680"/>
            <a:ext cx="788760" cy="790200"/>
          </a:xfrm>
          <a:prstGeom prst="rect">
            <a:avLst/>
          </a:prstGeom>
          <a:ln w="0">
            <a:noFill/>
          </a:ln>
        </p:spPr>
      </p:pic>
      <p:sp>
        <p:nvSpPr>
          <p:cNvPr id="447" name="Subtitle 2">
            <a:extLst>
              <a:ext uri="{FF2B5EF4-FFF2-40B4-BE49-F238E27FC236}">
                <a16:creationId xmlns:a16="http://schemas.microsoft.com/office/drawing/2014/main" id="{4973FBE9-FD33-F315-21EF-F08A460B8A48}"/>
              </a:ext>
            </a:extLst>
          </p:cNvPr>
          <p:cNvSpPr/>
          <p:nvPr/>
        </p:nvSpPr>
        <p:spPr>
          <a:xfrm>
            <a:off x="6635160" y="2400480"/>
            <a:ext cx="244908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01"/>
              </a:spcBef>
            </a:pPr>
            <a:r>
              <a:rPr lang="en-US" sz="1000" b="1" strike="noStrike" spc="-1">
                <a:solidFill>
                  <a:srgbClr val="FFFFFF"/>
                </a:solidFill>
                <a:latin typeface="Arial"/>
                <a:ea typeface="SimSun"/>
              </a:rPr>
              <a:t>Registered Charity no. 1166689</a:t>
            </a:r>
            <a:endParaRPr lang="en-GB" sz="1000" b="0" strike="noStrike" spc="-1">
              <a:latin typeface="Arial"/>
            </a:endParaRPr>
          </a:p>
        </p:txBody>
      </p:sp>
      <p:pic>
        <p:nvPicPr>
          <p:cNvPr id="448" name="Picture 1">
            <a:extLst>
              <a:ext uri="{FF2B5EF4-FFF2-40B4-BE49-F238E27FC236}">
                <a16:creationId xmlns:a16="http://schemas.microsoft.com/office/drawing/2014/main" id="{F8F629DB-7A2E-B7ED-BFFE-31B85EC6F45D}"/>
              </a:ext>
            </a:extLst>
          </p:cNvPr>
          <p:cNvPicPr/>
          <p:nvPr/>
        </p:nvPicPr>
        <p:blipFill>
          <a:blip r:embed="rId6"/>
          <a:stretch/>
        </p:blipFill>
        <p:spPr>
          <a:xfrm>
            <a:off x="6759360" y="199080"/>
            <a:ext cx="2201040" cy="2201040"/>
          </a:xfrm>
          <a:prstGeom prst="rect">
            <a:avLst/>
          </a:prstGeom>
          <a:ln w="0">
            <a:noFill/>
          </a:ln>
        </p:spPr>
      </p:pic>
      <p:sp>
        <p:nvSpPr>
          <p:cNvPr id="449" name="Rectangle 5">
            <a:extLst>
              <a:ext uri="{FF2B5EF4-FFF2-40B4-BE49-F238E27FC236}">
                <a16:creationId xmlns:a16="http://schemas.microsoft.com/office/drawing/2014/main" id="{8357319B-B72D-ACB3-6C3C-10F7460E9B8D}"/>
              </a:ext>
            </a:extLst>
          </p:cNvPr>
          <p:cNvSpPr/>
          <p:nvPr/>
        </p:nvSpPr>
        <p:spPr>
          <a:xfrm>
            <a:off x="6885720" y="3175920"/>
            <a:ext cx="1948680" cy="1830240"/>
          </a:xfrm>
          <a:prstGeom prst="rect">
            <a:avLst/>
          </a:prstGeom>
          <a:blipFill rotWithShape="0">
            <a:blip r:embed="rId7" cstate="screen">
              <a:alphaModFix amt="80000"/>
              <a:extLst>
                <a:ext uri="{28A0092B-C50C-407E-A947-70E740481C1C}">
                  <a14:useLocalDpi xmlns:a14="http://schemas.microsoft.com/office/drawing/2010/main"/>
                </a:ext>
              </a:extLst>
            </a:blip>
            <a:srcRect/>
            <a:stretch/>
          </a:blipFill>
          <a:ln w="9525">
            <a:noFill/>
          </a:ln>
          <a:effectLst>
            <a:softEdge rad="25400"/>
          </a:effectLst>
        </p:spPr>
        <p:style>
          <a:lnRef idx="0">
            <a:scrgbClr r="0" g="0" b="0"/>
          </a:lnRef>
          <a:fillRef idx="0">
            <a:scrgbClr r="0" g="0" b="0"/>
          </a:fillRef>
          <a:effectRef idx="0">
            <a:scrgbClr r="0" g="0" b="0"/>
          </a:effectRef>
          <a:fontRef idx="minor"/>
        </p:style>
        <p:txBody>
          <a:bodyPr/>
          <a:lstStyle/>
          <a:p>
            <a:endParaRPr lang="en-GB"/>
          </a:p>
        </p:txBody>
      </p:sp>
      <p:pic>
        <p:nvPicPr>
          <p:cNvPr id="3" name="Picture 2">
            <a:extLst>
              <a:ext uri="{FF2B5EF4-FFF2-40B4-BE49-F238E27FC236}">
                <a16:creationId xmlns:a16="http://schemas.microsoft.com/office/drawing/2014/main" id="{7E3D470D-B8AE-B6E4-1C4B-C38F9D7A7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601" y="381610"/>
            <a:ext cx="4699152" cy="6225840"/>
          </a:xfrm>
          <a:prstGeom prst="rect">
            <a:avLst/>
          </a:prstGeom>
        </p:spPr>
      </p:pic>
    </p:spTree>
    <p:extLst>
      <p:ext uri="{BB962C8B-B14F-4D97-AF65-F5344CB8AC3E}">
        <p14:creationId xmlns:p14="http://schemas.microsoft.com/office/powerpoint/2010/main" val="3130005990"/>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p:stCondLst>
                              <p:cond delay="0"/>
                            </p:stCondLst>
                            <p:childTnLst>
                              <p:par>
                                <p:cTn id="5" presetID="53" presetClass="entr" fill="hold" nodeType="afterEffect">
                                  <p:stCondLst>
                                    <p:cond delay="0"/>
                                  </p:stCondLst>
                                  <p:childTnLst>
                                    <p:set>
                                      <p:cBhvr>
                                        <p:cTn id="6" dur="1" fill="hold">
                                          <p:stCondLst>
                                            <p:cond delay="0"/>
                                          </p:stCondLst>
                                        </p:cTn>
                                        <p:tgtEl>
                                          <p:spTgt spid="443"/>
                                        </p:tgtEl>
                                        <p:attrNameLst>
                                          <p:attrName>style.visibility</p:attrName>
                                        </p:attrNameLst>
                                      </p:cBhvr>
                                      <p:to>
                                        <p:strVal val="visible"/>
                                      </p:to>
                                    </p:set>
                                    <p:anim calcmode="lin" valueType="num">
                                      <p:cBhvr additive="repl">
                                        <p:cTn id="7" dur="500" fill="hold"/>
                                        <p:tgtEl>
                                          <p:spTgt spid="443"/>
                                        </p:tgtEl>
                                        <p:attrNameLst>
                                          <p:attrName>ppt_w</p:attrName>
                                        </p:attrNameLst>
                                      </p:cBhvr>
                                      <p:tavLst>
                                        <p:tav tm="0">
                                          <p:val>
                                            <p:fltVal val="0"/>
                                          </p:val>
                                        </p:tav>
                                        <p:tav tm="100000">
                                          <p:val>
                                            <p:strVal val="#ppt_w"/>
                                          </p:val>
                                        </p:tav>
                                      </p:tavLst>
                                    </p:anim>
                                    <p:anim calcmode="lin" valueType="num">
                                      <p:cBhvr additive="repl">
                                        <p:cTn id="8" dur="500" fill="hold"/>
                                        <p:tgtEl>
                                          <p:spTgt spid="443"/>
                                        </p:tgtEl>
                                        <p:attrNameLst>
                                          <p:attrName>ppt_h</p:attrName>
                                        </p:attrNameLst>
                                      </p:cBhvr>
                                      <p:tavLst>
                                        <p:tav tm="0">
                                          <p:val>
                                            <p:fltVal val="0"/>
                                          </p:val>
                                        </p:tav>
                                        <p:tav tm="100000">
                                          <p:val>
                                            <p:strVal val="#ppt_h"/>
                                          </p:val>
                                        </p:tav>
                                      </p:tavLst>
                                    </p:anim>
                                    <p:animEffect transition="in" filter="dissolve">
                                      <p:cBhvr additive="repl">
                                        <p:cTn id="9"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PlaceHolder 1"/>
          <p:cNvSpPr>
            <a:spLocks noGrp="1"/>
          </p:cNvSpPr>
          <p:nvPr>
            <p:ph type="title"/>
          </p:nvPr>
        </p:nvSpPr>
        <p:spPr>
          <a:xfrm>
            <a:off x="1143000" y="1122480"/>
            <a:ext cx="6857640" cy="2387160"/>
          </a:xfrm>
          <a:prstGeom prst="rect">
            <a:avLst/>
          </a:prstGeom>
          <a:noFill/>
          <a:ln w="0">
            <a:noFill/>
          </a:ln>
        </p:spPr>
        <p:txBody>
          <a:bodyPr numCol="1" spcCol="0" anchor="b">
            <a:noAutofit/>
          </a:bodyPr>
          <a:lstStyle/>
          <a:p>
            <a:pPr algn="ctr">
              <a:lnSpc>
                <a:spcPct val="100000"/>
              </a:lnSpc>
            </a:pPr>
            <a:r>
              <a:rPr lang="en-GB" sz="6000" b="0" strike="noStrike" spc="-1" dirty="0">
                <a:solidFill>
                  <a:srgbClr val="000000"/>
                </a:solidFill>
                <a:latin typeface="Arial"/>
              </a:rPr>
              <a:t>Closing Slide</a:t>
            </a:r>
          </a:p>
        </p:txBody>
      </p:sp>
      <p:sp>
        <p:nvSpPr>
          <p:cNvPr id="443" name="Subtitle 2"/>
          <p:cNvSpPr/>
          <p:nvPr/>
        </p:nvSpPr>
        <p:spPr>
          <a:xfrm>
            <a:off x="5867280" y="6332400"/>
            <a:ext cx="3673080" cy="2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41"/>
              </a:spcBef>
            </a:pPr>
            <a:r>
              <a:rPr lang="en-US" sz="1200" b="1" strike="noStrike" spc="-1">
                <a:solidFill>
                  <a:srgbClr val="FFFFFF"/>
                </a:solidFill>
                <a:latin typeface="Arial"/>
                <a:ea typeface="SimSun"/>
              </a:rPr>
              <a:t>www.northumbriabloodbikes.org.uk</a:t>
            </a:r>
            <a:endParaRPr lang="en-GB" sz="1200" b="0" strike="noStrike" spc="-1">
              <a:latin typeface="Arial"/>
            </a:endParaRPr>
          </a:p>
        </p:txBody>
      </p:sp>
      <p:pic>
        <p:nvPicPr>
          <p:cNvPr id="444" name="Picture 7"/>
          <p:cNvPicPr/>
          <p:nvPr/>
        </p:nvPicPr>
        <p:blipFill>
          <a:blip r:embed="rId3" cstate="screen">
            <a:extLst>
              <a:ext uri="{28A0092B-C50C-407E-A947-70E740481C1C}">
                <a14:useLocalDpi xmlns:a14="http://schemas.microsoft.com/office/drawing/2010/main"/>
              </a:ext>
            </a:extLst>
          </a:blip>
          <a:stretch/>
        </p:blipFill>
        <p:spPr>
          <a:xfrm>
            <a:off x="6759360" y="5735520"/>
            <a:ext cx="537840" cy="579240"/>
          </a:xfrm>
          <a:prstGeom prst="rect">
            <a:avLst/>
          </a:prstGeom>
          <a:ln w="0">
            <a:noFill/>
          </a:ln>
        </p:spPr>
      </p:pic>
      <p:pic>
        <p:nvPicPr>
          <p:cNvPr id="445" name="Picture 8"/>
          <p:cNvPicPr/>
          <p:nvPr/>
        </p:nvPicPr>
        <p:blipFill>
          <a:blip r:embed="rId4" cstate="screen">
            <a:extLst>
              <a:ext uri="{28A0092B-C50C-407E-A947-70E740481C1C}">
                <a14:useLocalDpi xmlns:a14="http://schemas.microsoft.com/office/drawing/2010/main"/>
              </a:ext>
            </a:extLst>
          </a:blip>
          <a:stretch/>
        </p:blipFill>
        <p:spPr>
          <a:xfrm>
            <a:off x="8459704" y="5783760"/>
            <a:ext cx="648295" cy="548280"/>
          </a:xfrm>
          <a:prstGeom prst="rect">
            <a:avLst/>
          </a:prstGeom>
          <a:ln w="0">
            <a:noFill/>
          </a:ln>
        </p:spPr>
      </p:pic>
      <p:pic>
        <p:nvPicPr>
          <p:cNvPr id="446" name="Picture 9"/>
          <p:cNvPicPr/>
          <p:nvPr/>
        </p:nvPicPr>
        <p:blipFill>
          <a:blip r:embed="rId5" cstate="screen">
            <a:extLst>
              <a:ext uri="{28A0092B-C50C-407E-A947-70E740481C1C}">
                <a14:useLocalDpi xmlns:a14="http://schemas.microsoft.com/office/drawing/2010/main"/>
              </a:ext>
            </a:extLst>
          </a:blip>
          <a:stretch/>
        </p:blipFill>
        <p:spPr>
          <a:xfrm>
            <a:off x="7606144" y="5783760"/>
            <a:ext cx="648295" cy="537120"/>
          </a:xfrm>
          <a:prstGeom prst="rect">
            <a:avLst/>
          </a:prstGeom>
          <a:ln w="0">
            <a:noFill/>
          </a:ln>
        </p:spPr>
      </p:pic>
      <p:sp>
        <p:nvSpPr>
          <p:cNvPr id="447" name="Subtitle 2"/>
          <p:cNvSpPr/>
          <p:nvPr/>
        </p:nvSpPr>
        <p:spPr>
          <a:xfrm>
            <a:off x="6759360" y="3095984"/>
            <a:ext cx="2249067" cy="33301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01"/>
              </a:spcBef>
            </a:pPr>
            <a:r>
              <a:rPr lang="en-US" sz="1000" b="1" strike="noStrike" spc="-1" dirty="0">
                <a:solidFill>
                  <a:srgbClr val="FFFFFF"/>
                </a:solidFill>
                <a:latin typeface="Arial"/>
                <a:ea typeface="SimSun"/>
              </a:rPr>
              <a:t>Registered Charity no. 1166689</a:t>
            </a:r>
            <a:endParaRPr lang="en-GB" sz="1000" b="0" strike="noStrike" spc="-1" dirty="0">
              <a:latin typeface="Arial"/>
            </a:endParaRPr>
          </a:p>
        </p:txBody>
      </p:sp>
      <p:pic>
        <p:nvPicPr>
          <p:cNvPr id="448" name="Picture 1"/>
          <p:cNvPicPr/>
          <p:nvPr/>
        </p:nvPicPr>
        <p:blipFill>
          <a:blip r:embed="rId6"/>
          <a:stretch/>
        </p:blipFill>
        <p:spPr>
          <a:xfrm>
            <a:off x="7146211" y="1485900"/>
            <a:ext cx="1570528" cy="1319564"/>
          </a:xfrm>
          <a:prstGeom prst="rect">
            <a:avLst/>
          </a:prstGeom>
          <a:ln w="0">
            <a:noFill/>
          </a:ln>
        </p:spPr>
      </p:pic>
      <p:sp>
        <p:nvSpPr>
          <p:cNvPr id="449" name="Rectangle 5"/>
          <p:cNvSpPr/>
          <p:nvPr/>
        </p:nvSpPr>
        <p:spPr>
          <a:xfrm>
            <a:off x="7344784" y="3843016"/>
            <a:ext cx="1114920" cy="1161524"/>
          </a:xfrm>
          <a:prstGeom prst="rect">
            <a:avLst/>
          </a:prstGeom>
          <a:blipFill rotWithShape="0">
            <a:blip r:embed="rId7" cstate="screen">
              <a:alphaModFix amt="80000"/>
              <a:extLst>
                <a:ext uri="{28A0092B-C50C-407E-A947-70E740481C1C}">
                  <a14:useLocalDpi xmlns:a14="http://schemas.microsoft.com/office/drawing/2010/main"/>
                </a:ext>
              </a:extLst>
            </a:blip>
            <a:srcRect/>
            <a:stretch/>
          </a:blipFill>
          <a:ln w="9525">
            <a:noFill/>
          </a:ln>
        </p:spPr>
        <p:style>
          <a:lnRef idx="0">
            <a:scrgbClr r="0" g="0" b="0"/>
          </a:lnRef>
          <a:fillRef idx="0">
            <a:scrgbClr r="0" g="0" b="0"/>
          </a:fillRef>
          <a:effectRef idx="0">
            <a:scrgbClr r="0" g="0" b="0"/>
          </a:effectRef>
          <a:fontRef idx="minor"/>
        </p:style>
        <p:txBody>
          <a:bodyPr/>
          <a:lstStyle/>
          <a:p>
            <a:endParaRPr lang="en-GB"/>
          </a:p>
        </p:txBody>
      </p:sp>
      <p:grpSp>
        <p:nvGrpSpPr>
          <p:cNvPr id="4" name="Group 14">
            <a:extLst>
              <a:ext uri="{FF2B5EF4-FFF2-40B4-BE49-F238E27FC236}">
                <a16:creationId xmlns:a16="http://schemas.microsoft.com/office/drawing/2014/main" id="{DEB77315-2146-F93B-D140-C93D09F3732D}"/>
              </a:ext>
            </a:extLst>
          </p:cNvPr>
          <p:cNvGrpSpPr>
            <a:grpSpLocks/>
          </p:cNvGrpSpPr>
          <p:nvPr/>
        </p:nvGrpSpPr>
        <p:grpSpPr bwMode="auto">
          <a:xfrm>
            <a:off x="782638" y="128588"/>
            <a:ext cx="5949950" cy="1246187"/>
            <a:chOff x="916151" y="69601"/>
            <a:chExt cx="5949269" cy="1246307"/>
          </a:xfrm>
        </p:grpSpPr>
        <p:sp>
          <p:nvSpPr>
            <p:cNvPr id="5" name="Rounded Rectangle 15">
              <a:extLst>
                <a:ext uri="{FF2B5EF4-FFF2-40B4-BE49-F238E27FC236}">
                  <a16:creationId xmlns:a16="http://schemas.microsoft.com/office/drawing/2014/main" id="{20E06C2D-DA87-9200-5777-0985CF02E373}"/>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6" name="TextBox 5">
              <a:extLst>
                <a:ext uri="{FF2B5EF4-FFF2-40B4-BE49-F238E27FC236}">
                  <a16:creationId xmlns:a16="http://schemas.microsoft.com/office/drawing/2014/main" id="{C4E5A2D8-EC2F-8AD2-97EF-F4AA50D47772}"/>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7" name="Picture 17">
              <a:extLst>
                <a:ext uri="{FF2B5EF4-FFF2-40B4-BE49-F238E27FC236}">
                  <a16:creationId xmlns:a16="http://schemas.microsoft.com/office/drawing/2014/main" id="{B58030F1-2184-DD21-E664-960A6D1A30A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a:extLst>
              <a:ext uri="{FF2B5EF4-FFF2-40B4-BE49-F238E27FC236}">
                <a16:creationId xmlns:a16="http://schemas.microsoft.com/office/drawing/2014/main" id="{ABD7494D-36BE-3714-90BA-38CECED01785}"/>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14379" y="1513445"/>
            <a:ext cx="5922618" cy="4805401"/>
          </a:xfrm>
          <a:prstGeom prst="rect">
            <a:avLst/>
          </a:prstGeom>
          <a:effectLst>
            <a:softEdge rad="38100"/>
          </a:effectLst>
        </p:spPr>
      </p:pic>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45" presetClass="entr" fill="hold" nodeType="with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additive="repl">
                                        <p:cTn id="7" dur="2000"/>
                                        <p:tgtEl>
                                          <p:spTgt spid="448"/>
                                        </p:tgtEl>
                                      </p:cBhvr>
                                    </p:animEffect>
                                    <p:anim calcmode="lin" valueType="num">
                                      <p:cBhvr additive="repl">
                                        <p:cTn id="8" dur="2000" fill="hold"/>
                                        <p:tgtEl>
                                          <p:spTgt spid="448"/>
                                        </p:tgtEl>
                                        <p:attrNameLst>
                                          <p:attrName>ppt_w</p:attrName>
                                        </p:attrNameLst>
                                      </p:cBhvr>
                                      <p:tavLst>
                                        <p:tav tm="0" fmla="width*sin(2.5*pi*$)">
                                          <p:val>
                                            <p:fltVal val="0"/>
                                          </p:val>
                                        </p:tav>
                                        <p:tav tm="100000" fmla="width*sin(2.5*pi*$)">
                                          <p:val>
                                            <p:fltVal val="1"/>
                                          </p:val>
                                        </p:tav>
                                      </p:tavLst>
                                    </p:anim>
                                    <p:anim calcmode="lin" valueType="num">
                                      <p:cBhvr additive="repl">
                                        <p:cTn id="9" dur="2000" fill="hold"/>
                                        <p:tgtEl>
                                          <p:spTgt spid="44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fill="hold" nodeType="afterEffect">
                                  <p:stCondLst>
                                    <p:cond delay="0"/>
                                  </p:stCondLst>
                                  <p:childTnLst>
                                    <p:set>
                                      <p:cBhvr>
                                        <p:cTn id="12" dur="1" fill="hold">
                                          <p:stCondLst>
                                            <p:cond delay="0"/>
                                          </p:stCondLst>
                                        </p:cTn>
                                        <p:tgtEl>
                                          <p:spTgt spid="447"/>
                                        </p:tgtEl>
                                        <p:attrNameLst>
                                          <p:attrName>style.visibility</p:attrName>
                                        </p:attrNameLst>
                                      </p:cBhvr>
                                      <p:to>
                                        <p:strVal val="visible"/>
                                      </p:to>
                                    </p:set>
                                    <p:anim calcmode="lin" valueType="num">
                                      <p:cBhvr additive="repl">
                                        <p:cTn id="13" dur="500" fill="hold"/>
                                        <p:tgtEl>
                                          <p:spTgt spid="447"/>
                                        </p:tgtEl>
                                        <p:attrNameLst>
                                          <p:attrName>ppt_w</p:attrName>
                                        </p:attrNameLst>
                                      </p:cBhvr>
                                      <p:tavLst>
                                        <p:tav tm="0">
                                          <p:val>
                                            <p:fltVal val="0"/>
                                          </p:val>
                                        </p:tav>
                                        <p:tav tm="100000">
                                          <p:val>
                                            <p:strVal val="#ppt_w"/>
                                          </p:val>
                                        </p:tav>
                                      </p:tavLst>
                                    </p:anim>
                                    <p:anim calcmode="lin" valueType="num">
                                      <p:cBhvr additive="repl">
                                        <p:cTn id="14" dur="500" fill="hold"/>
                                        <p:tgtEl>
                                          <p:spTgt spid="447"/>
                                        </p:tgtEl>
                                        <p:attrNameLst>
                                          <p:attrName>ppt_h</p:attrName>
                                        </p:attrNameLst>
                                      </p:cBhvr>
                                      <p:tavLst>
                                        <p:tav tm="0">
                                          <p:val>
                                            <p:fltVal val="0"/>
                                          </p:val>
                                        </p:tav>
                                        <p:tav tm="100000">
                                          <p:val>
                                            <p:strVal val="#ppt_h"/>
                                          </p:val>
                                        </p:tav>
                                      </p:tavLst>
                                    </p:anim>
                                    <p:animEffect transition="in" filter="dissolve">
                                      <p:cBhvr additive="repl">
                                        <p:cTn id="15" dur="500"/>
                                        <p:tgtEl>
                                          <p:spTgt spid="447"/>
                                        </p:tgtEl>
                                      </p:cBhvr>
                                    </p:animEffect>
                                  </p:childTnLst>
                                </p:cTn>
                              </p:par>
                            </p:childTnLst>
                          </p:cTn>
                        </p:par>
                        <p:par>
                          <p:cTn id="16" fill="hold">
                            <p:stCondLst>
                              <p:cond delay="2500"/>
                            </p:stCondLst>
                            <p:childTnLst>
                              <p:par>
                                <p:cTn id="17" presetID="10" presetClass="entr" fill="hold" nodeType="afterEffect">
                                  <p:stCondLst>
                                    <p:cond delay="0"/>
                                  </p:stCondLst>
                                  <p:childTnLst>
                                    <p:set>
                                      <p:cBhvr>
                                        <p:cTn id="18" dur="1" fill="hold">
                                          <p:stCondLst>
                                            <p:cond delay="0"/>
                                          </p:stCondLst>
                                        </p:cTn>
                                        <p:tgtEl>
                                          <p:spTgt spid="449"/>
                                        </p:tgtEl>
                                        <p:attrNameLst>
                                          <p:attrName>style.visibility</p:attrName>
                                        </p:attrNameLst>
                                      </p:cBhvr>
                                      <p:to>
                                        <p:strVal val="visible"/>
                                      </p:to>
                                    </p:set>
                                    <p:animEffect transition="in" filter="fade">
                                      <p:cBhvr additive="repl">
                                        <p:cTn id="19" dur="500"/>
                                        <p:tgtEl>
                                          <p:spTgt spid="449"/>
                                        </p:tgtEl>
                                      </p:cBhvr>
                                    </p:animEffect>
                                  </p:childTnLst>
                                </p:cTn>
                              </p:par>
                            </p:childTnLst>
                          </p:cTn>
                        </p:par>
                        <p:par>
                          <p:cTn id="20" fill="hold">
                            <p:stCondLst>
                              <p:cond delay="3000"/>
                            </p:stCondLst>
                            <p:childTnLst>
                              <p:par>
                                <p:cTn id="21" presetID="10" presetClass="entr" fill="hold" nodeType="afterEffect">
                                  <p:stCondLst>
                                    <p:cond delay="0"/>
                                  </p:stCondLst>
                                  <p:childTnLst>
                                    <p:set>
                                      <p:cBhvr>
                                        <p:cTn id="22" dur="1" fill="hold">
                                          <p:stCondLst>
                                            <p:cond delay="0"/>
                                          </p:stCondLst>
                                        </p:cTn>
                                        <p:tgtEl>
                                          <p:spTgt spid="446"/>
                                        </p:tgtEl>
                                        <p:attrNameLst>
                                          <p:attrName>style.visibility</p:attrName>
                                        </p:attrNameLst>
                                      </p:cBhvr>
                                      <p:to>
                                        <p:strVal val="visible"/>
                                      </p:to>
                                    </p:set>
                                    <p:animEffect transition="in" filter="dissolve">
                                      <p:cBhvr additive="repl">
                                        <p:cTn id="23" dur="500"/>
                                        <p:tgtEl>
                                          <p:spTgt spid="446"/>
                                        </p:tgtEl>
                                      </p:cBhvr>
                                    </p:animEffect>
                                  </p:childTnLst>
                                </p:cTn>
                              </p:par>
                              <p:par>
                                <p:cTn id="24" presetID="10" presetClass="entr" fill="hold" nodeType="withEffect">
                                  <p:stCondLst>
                                    <p:cond delay="0"/>
                                  </p:stCondLst>
                                  <p:childTnLst>
                                    <p:set>
                                      <p:cBhvr>
                                        <p:cTn id="25" dur="1" fill="hold">
                                          <p:stCondLst>
                                            <p:cond delay="0"/>
                                          </p:stCondLst>
                                        </p:cTn>
                                        <p:tgtEl>
                                          <p:spTgt spid="444"/>
                                        </p:tgtEl>
                                        <p:attrNameLst>
                                          <p:attrName>style.visibility</p:attrName>
                                        </p:attrNameLst>
                                      </p:cBhvr>
                                      <p:to>
                                        <p:strVal val="visible"/>
                                      </p:to>
                                    </p:set>
                                    <p:animEffect transition="in" filter="fade">
                                      <p:cBhvr additive="repl">
                                        <p:cTn id="26" dur="500"/>
                                        <p:tgtEl>
                                          <p:spTgt spid="444"/>
                                        </p:tgtEl>
                                      </p:cBhvr>
                                    </p:animEffect>
                                  </p:childTnLst>
                                </p:cTn>
                              </p:par>
                              <p:par>
                                <p:cTn id="27" presetID="10" presetClass="entr" fill="hold" nodeType="withEffect">
                                  <p:stCondLst>
                                    <p:cond delay="0"/>
                                  </p:stCondLst>
                                  <p:childTnLst>
                                    <p:set>
                                      <p:cBhvr>
                                        <p:cTn id="28" dur="1" fill="hold">
                                          <p:stCondLst>
                                            <p:cond delay="0"/>
                                          </p:stCondLst>
                                        </p:cTn>
                                        <p:tgtEl>
                                          <p:spTgt spid="445"/>
                                        </p:tgtEl>
                                        <p:attrNameLst>
                                          <p:attrName>style.visibility</p:attrName>
                                        </p:attrNameLst>
                                      </p:cBhvr>
                                      <p:to>
                                        <p:strVal val="visible"/>
                                      </p:to>
                                    </p:set>
                                    <p:animEffect transition="in" filter="dissolve">
                                      <p:cBhvr additive="repl">
                                        <p:cTn id="29" dur="500"/>
                                        <p:tgtEl>
                                          <p:spTgt spid="445"/>
                                        </p:tgtEl>
                                      </p:cBhvr>
                                    </p:animEffect>
                                  </p:childTnLst>
                                </p:cTn>
                              </p:par>
                            </p:childTnLst>
                          </p:cTn>
                        </p:par>
                        <p:par>
                          <p:cTn id="30" fill="hold">
                            <p:stCondLst>
                              <p:cond delay="3500"/>
                            </p:stCondLst>
                            <p:childTnLst>
                              <p:par>
                                <p:cTn id="31" presetID="53" presetClass="entr" fill="hold" nodeType="afterEffect">
                                  <p:stCondLst>
                                    <p:cond delay="0"/>
                                  </p:stCondLst>
                                  <p:childTnLst>
                                    <p:set>
                                      <p:cBhvr>
                                        <p:cTn id="32" dur="1" fill="hold">
                                          <p:stCondLst>
                                            <p:cond delay="0"/>
                                          </p:stCondLst>
                                        </p:cTn>
                                        <p:tgtEl>
                                          <p:spTgt spid="443"/>
                                        </p:tgtEl>
                                        <p:attrNameLst>
                                          <p:attrName>style.visibility</p:attrName>
                                        </p:attrNameLst>
                                      </p:cBhvr>
                                      <p:to>
                                        <p:strVal val="visible"/>
                                      </p:to>
                                    </p:set>
                                    <p:anim calcmode="lin" valueType="num">
                                      <p:cBhvr additive="repl">
                                        <p:cTn id="33" dur="500" fill="hold"/>
                                        <p:tgtEl>
                                          <p:spTgt spid="443"/>
                                        </p:tgtEl>
                                        <p:attrNameLst>
                                          <p:attrName>ppt_w</p:attrName>
                                        </p:attrNameLst>
                                      </p:cBhvr>
                                      <p:tavLst>
                                        <p:tav tm="0">
                                          <p:val>
                                            <p:fltVal val="0"/>
                                          </p:val>
                                        </p:tav>
                                        <p:tav tm="100000">
                                          <p:val>
                                            <p:strVal val="#ppt_w"/>
                                          </p:val>
                                        </p:tav>
                                      </p:tavLst>
                                    </p:anim>
                                    <p:anim calcmode="lin" valueType="num">
                                      <p:cBhvr additive="repl">
                                        <p:cTn id="34" dur="500" fill="hold"/>
                                        <p:tgtEl>
                                          <p:spTgt spid="443"/>
                                        </p:tgtEl>
                                        <p:attrNameLst>
                                          <p:attrName>ppt_h</p:attrName>
                                        </p:attrNameLst>
                                      </p:cBhvr>
                                      <p:tavLst>
                                        <p:tav tm="0">
                                          <p:val>
                                            <p:fltVal val="0"/>
                                          </p:val>
                                        </p:tav>
                                        <p:tav tm="100000">
                                          <p:val>
                                            <p:strVal val="#ppt_h"/>
                                          </p:val>
                                        </p:tav>
                                      </p:tavLst>
                                    </p:anim>
                                    <p:animEffect transition="in" filter="dissolve">
                                      <p:cBhvr additive="repl">
                                        <p:cTn id="35"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77002-8BDA-F833-9628-EF9973C4A2A5}"/>
            </a:ext>
          </a:extLst>
        </p:cNvPr>
        <p:cNvGrpSpPr/>
        <p:nvPr/>
      </p:nvGrpSpPr>
      <p:grpSpPr>
        <a:xfrm>
          <a:off x="0" y="0"/>
          <a:ext cx="0" cy="0"/>
          <a:chOff x="0" y="0"/>
          <a:chExt cx="0" cy="0"/>
        </a:xfrm>
      </p:grpSpPr>
      <p:sp>
        <p:nvSpPr>
          <p:cNvPr id="441" name="PlaceHolder 1">
            <a:extLst>
              <a:ext uri="{FF2B5EF4-FFF2-40B4-BE49-F238E27FC236}">
                <a16:creationId xmlns:a16="http://schemas.microsoft.com/office/drawing/2014/main" id="{0D9A3183-8CA8-AC34-5FBF-22D29A6573DA}"/>
              </a:ext>
            </a:extLst>
          </p:cNvPr>
          <p:cNvSpPr>
            <a:spLocks noGrp="1"/>
          </p:cNvSpPr>
          <p:nvPr>
            <p:ph type="title"/>
          </p:nvPr>
        </p:nvSpPr>
        <p:spPr>
          <a:xfrm>
            <a:off x="1143000" y="1122480"/>
            <a:ext cx="6857640" cy="2387160"/>
          </a:xfrm>
          <a:prstGeom prst="rect">
            <a:avLst/>
          </a:prstGeom>
          <a:noFill/>
          <a:ln w="0">
            <a:noFill/>
          </a:ln>
        </p:spPr>
        <p:txBody>
          <a:bodyPr numCol="1" spcCol="0" anchor="b">
            <a:noAutofit/>
          </a:bodyPr>
          <a:lstStyle/>
          <a:p>
            <a:pPr algn="ctr">
              <a:lnSpc>
                <a:spcPct val="100000"/>
              </a:lnSpc>
            </a:pPr>
            <a:r>
              <a:rPr lang="en-GB" sz="6000" b="0" strike="noStrike" spc="-1">
                <a:solidFill>
                  <a:srgbClr val="000000"/>
                </a:solidFill>
                <a:latin typeface="Arial"/>
              </a:rPr>
              <a:t>Closing Slide</a:t>
            </a:r>
          </a:p>
        </p:txBody>
      </p:sp>
      <p:pic>
        <p:nvPicPr>
          <p:cNvPr id="442" name="Picture 11">
            <a:extLst>
              <a:ext uri="{FF2B5EF4-FFF2-40B4-BE49-F238E27FC236}">
                <a16:creationId xmlns:a16="http://schemas.microsoft.com/office/drawing/2014/main" id="{C8A718A6-6EC7-7132-669B-75B2C59D2874}"/>
              </a:ext>
            </a:extLst>
          </p:cNvPr>
          <p:cNvPicPr/>
          <p:nvPr/>
        </p:nvPicPr>
        <p:blipFill>
          <a:blip r:embed="rId3"/>
          <a:stretch/>
        </p:blipFill>
        <p:spPr>
          <a:xfrm>
            <a:off x="-147600" y="3240"/>
            <a:ext cx="10302480" cy="6854400"/>
          </a:xfrm>
          <a:prstGeom prst="rect">
            <a:avLst/>
          </a:prstGeom>
          <a:ln w="0">
            <a:noFill/>
          </a:ln>
        </p:spPr>
      </p:pic>
      <p:sp>
        <p:nvSpPr>
          <p:cNvPr id="443" name="Subtitle 2">
            <a:extLst>
              <a:ext uri="{FF2B5EF4-FFF2-40B4-BE49-F238E27FC236}">
                <a16:creationId xmlns:a16="http://schemas.microsoft.com/office/drawing/2014/main" id="{56FB67B8-9F64-48BD-3B37-FB2BF46F990E}"/>
              </a:ext>
            </a:extLst>
          </p:cNvPr>
          <p:cNvSpPr/>
          <p:nvPr/>
        </p:nvSpPr>
        <p:spPr>
          <a:xfrm>
            <a:off x="5867280" y="6332400"/>
            <a:ext cx="3673080" cy="2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41"/>
              </a:spcBef>
            </a:pPr>
            <a:r>
              <a:rPr lang="en-US" sz="1200" b="1" strike="noStrike" spc="-1">
                <a:solidFill>
                  <a:srgbClr val="FFFFFF"/>
                </a:solidFill>
                <a:latin typeface="Arial"/>
                <a:ea typeface="SimSun"/>
              </a:rPr>
              <a:t>www.northumbriabloodbikes.org.uk</a:t>
            </a:r>
            <a:endParaRPr lang="en-GB" sz="1200" b="0" strike="noStrike" spc="-1">
              <a:latin typeface="Arial"/>
            </a:endParaRPr>
          </a:p>
        </p:txBody>
      </p:sp>
      <p:pic>
        <p:nvPicPr>
          <p:cNvPr id="444" name="Picture 7">
            <a:extLst>
              <a:ext uri="{FF2B5EF4-FFF2-40B4-BE49-F238E27FC236}">
                <a16:creationId xmlns:a16="http://schemas.microsoft.com/office/drawing/2014/main" id="{2A73AB3B-E700-BCBD-F44C-8FC4E377DDB1}"/>
              </a:ext>
            </a:extLst>
          </p:cNvPr>
          <p:cNvPicPr/>
          <p:nvPr/>
        </p:nvPicPr>
        <p:blipFill>
          <a:blip r:embed="rId4" cstate="screen">
            <a:extLst>
              <a:ext uri="{28A0092B-C50C-407E-A947-70E740481C1C}">
                <a14:useLocalDpi xmlns:a14="http://schemas.microsoft.com/office/drawing/2010/main"/>
              </a:ext>
            </a:extLst>
          </a:blip>
          <a:stretch/>
        </p:blipFill>
        <p:spPr>
          <a:xfrm>
            <a:off x="6537240" y="5553000"/>
            <a:ext cx="759960" cy="761760"/>
          </a:xfrm>
          <a:prstGeom prst="rect">
            <a:avLst/>
          </a:prstGeom>
          <a:ln w="0">
            <a:noFill/>
          </a:ln>
        </p:spPr>
      </p:pic>
      <p:pic>
        <p:nvPicPr>
          <p:cNvPr id="445" name="Picture 8">
            <a:extLst>
              <a:ext uri="{FF2B5EF4-FFF2-40B4-BE49-F238E27FC236}">
                <a16:creationId xmlns:a16="http://schemas.microsoft.com/office/drawing/2014/main" id="{E9B3E6FC-6417-8673-C304-004B27FD7BBF}"/>
              </a:ext>
            </a:extLst>
          </p:cNvPr>
          <p:cNvPicPr/>
          <p:nvPr/>
        </p:nvPicPr>
        <p:blipFill>
          <a:blip r:embed="rId5" cstate="screen">
            <a:extLst>
              <a:ext uri="{28A0092B-C50C-407E-A947-70E740481C1C}">
                <a14:useLocalDpi xmlns:a14="http://schemas.microsoft.com/office/drawing/2010/main"/>
              </a:ext>
            </a:extLst>
          </a:blip>
          <a:stretch/>
        </p:blipFill>
        <p:spPr>
          <a:xfrm>
            <a:off x="8327520" y="5553000"/>
            <a:ext cx="780480" cy="779040"/>
          </a:xfrm>
          <a:prstGeom prst="rect">
            <a:avLst/>
          </a:prstGeom>
          <a:ln w="0">
            <a:noFill/>
          </a:ln>
        </p:spPr>
      </p:pic>
      <p:pic>
        <p:nvPicPr>
          <p:cNvPr id="446" name="Picture 9">
            <a:extLst>
              <a:ext uri="{FF2B5EF4-FFF2-40B4-BE49-F238E27FC236}">
                <a16:creationId xmlns:a16="http://schemas.microsoft.com/office/drawing/2014/main" id="{EB020AE3-0089-6C84-420D-21669072C7E1}"/>
              </a:ext>
            </a:extLst>
          </p:cNvPr>
          <p:cNvPicPr/>
          <p:nvPr/>
        </p:nvPicPr>
        <p:blipFill>
          <a:blip r:embed="rId6" cstate="screen">
            <a:extLst>
              <a:ext uri="{28A0092B-C50C-407E-A947-70E740481C1C}">
                <a14:useLocalDpi xmlns:a14="http://schemas.microsoft.com/office/drawing/2010/main"/>
              </a:ext>
            </a:extLst>
          </a:blip>
          <a:stretch/>
        </p:blipFill>
        <p:spPr>
          <a:xfrm>
            <a:off x="7465680" y="5530680"/>
            <a:ext cx="788760" cy="790200"/>
          </a:xfrm>
          <a:prstGeom prst="rect">
            <a:avLst/>
          </a:prstGeom>
          <a:ln w="0">
            <a:noFill/>
          </a:ln>
        </p:spPr>
      </p:pic>
      <p:sp>
        <p:nvSpPr>
          <p:cNvPr id="447" name="Subtitle 2">
            <a:extLst>
              <a:ext uri="{FF2B5EF4-FFF2-40B4-BE49-F238E27FC236}">
                <a16:creationId xmlns:a16="http://schemas.microsoft.com/office/drawing/2014/main" id="{FD98E333-952E-E1B4-09DE-D19D7E6700EA}"/>
              </a:ext>
            </a:extLst>
          </p:cNvPr>
          <p:cNvSpPr/>
          <p:nvPr/>
        </p:nvSpPr>
        <p:spPr>
          <a:xfrm>
            <a:off x="6635160" y="2400480"/>
            <a:ext cx="244908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01"/>
              </a:spcBef>
            </a:pPr>
            <a:r>
              <a:rPr lang="en-US" sz="1000" b="1" strike="noStrike" spc="-1">
                <a:solidFill>
                  <a:srgbClr val="FFFFFF"/>
                </a:solidFill>
                <a:latin typeface="Arial"/>
                <a:ea typeface="SimSun"/>
              </a:rPr>
              <a:t>Registered Charity no. 1166689</a:t>
            </a:r>
            <a:endParaRPr lang="en-GB" sz="1000" b="0" strike="noStrike" spc="-1">
              <a:latin typeface="Arial"/>
            </a:endParaRPr>
          </a:p>
        </p:txBody>
      </p:sp>
      <p:pic>
        <p:nvPicPr>
          <p:cNvPr id="448" name="Picture 1">
            <a:extLst>
              <a:ext uri="{FF2B5EF4-FFF2-40B4-BE49-F238E27FC236}">
                <a16:creationId xmlns:a16="http://schemas.microsoft.com/office/drawing/2014/main" id="{3A97478B-6CEE-1F4D-26C4-234A5194CF51}"/>
              </a:ext>
            </a:extLst>
          </p:cNvPr>
          <p:cNvPicPr/>
          <p:nvPr/>
        </p:nvPicPr>
        <p:blipFill>
          <a:blip r:embed="rId7"/>
          <a:stretch/>
        </p:blipFill>
        <p:spPr>
          <a:xfrm>
            <a:off x="6759360" y="199080"/>
            <a:ext cx="2201040" cy="2201040"/>
          </a:xfrm>
          <a:prstGeom prst="rect">
            <a:avLst/>
          </a:prstGeom>
          <a:ln w="0">
            <a:noFill/>
          </a:ln>
        </p:spPr>
      </p:pic>
      <p:sp>
        <p:nvSpPr>
          <p:cNvPr id="449" name="Rectangle 5">
            <a:extLst>
              <a:ext uri="{FF2B5EF4-FFF2-40B4-BE49-F238E27FC236}">
                <a16:creationId xmlns:a16="http://schemas.microsoft.com/office/drawing/2014/main" id="{55621E00-D3A6-0926-66E2-DCDF934843CC}"/>
              </a:ext>
            </a:extLst>
          </p:cNvPr>
          <p:cNvSpPr/>
          <p:nvPr/>
        </p:nvSpPr>
        <p:spPr>
          <a:xfrm>
            <a:off x="6885720" y="3175920"/>
            <a:ext cx="1948680" cy="1830240"/>
          </a:xfrm>
          <a:prstGeom prst="rect">
            <a:avLst/>
          </a:prstGeom>
          <a:blipFill rotWithShape="0">
            <a:blip r:embed="rId8" cstate="screen">
              <a:alphaModFix amt="80000"/>
              <a:extLst>
                <a:ext uri="{28A0092B-C50C-407E-A947-70E740481C1C}">
                  <a14:useLocalDpi xmlns:a14="http://schemas.microsoft.com/office/drawing/2010/main"/>
                </a:ext>
              </a:extLst>
            </a:blip>
            <a:srcRect/>
            <a:stretch/>
          </a:blipFill>
          <a:ln w="9525">
            <a:noFill/>
          </a:ln>
        </p:spPr>
        <p:style>
          <a:lnRef idx="0">
            <a:scrgbClr r="0" g="0" b="0"/>
          </a:lnRef>
          <a:fillRef idx="0">
            <a:scrgbClr r="0" g="0" b="0"/>
          </a:fillRef>
          <a:effectRef idx="0">
            <a:scrgbClr r="0" g="0" b="0"/>
          </a:effectRef>
          <a:fontRef idx="minor"/>
        </p:style>
        <p:txBody>
          <a:bodyPr/>
          <a:lstStyle/>
          <a:p>
            <a:endParaRPr lang="en-GB"/>
          </a:p>
        </p:txBody>
      </p:sp>
    </p:spTree>
    <p:extLst>
      <p:ext uri="{BB962C8B-B14F-4D97-AF65-F5344CB8AC3E}">
        <p14:creationId xmlns:p14="http://schemas.microsoft.com/office/powerpoint/2010/main" val="840720442"/>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45" presetClass="entr" fill="hold" nodeType="with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additive="repl">
                                        <p:cTn id="7" dur="2000"/>
                                        <p:tgtEl>
                                          <p:spTgt spid="448"/>
                                        </p:tgtEl>
                                      </p:cBhvr>
                                    </p:animEffect>
                                    <p:anim calcmode="lin" valueType="num">
                                      <p:cBhvr additive="repl">
                                        <p:cTn id="8" dur="2000" fill="hold"/>
                                        <p:tgtEl>
                                          <p:spTgt spid="448"/>
                                        </p:tgtEl>
                                        <p:attrNameLst>
                                          <p:attrName>ppt_w</p:attrName>
                                        </p:attrNameLst>
                                      </p:cBhvr>
                                      <p:tavLst>
                                        <p:tav tm="0" fmla="width*sin(2.5*pi*$)">
                                          <p:val>
                                            <p:fltVal val="0"/>
                                          </p:val>
                                        </p:tav>
                                        <p:tav tm="100000" fmla="width*sin(2.5*pi*$)">
                                          <p:val>
                                            <p:fltVal val="1"/>
                                          </p:val>
                                        </p:tav>
                                      </p:tavLst>
                                    </p:anim>
                                    <p:anim calcmode="lin" valueType="num">
                                      <p:cBhvr additive="repl">
                                        <p:cTn id="9" dur="2000" fill="hold"/>
                                        <p:tgtEl>
                                          <p:spTgt spid="44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fill="hold" nodeType="afterEffect">
                                  <p:stCondLst>
                                    <p:cond delay="0"/>
                                  </p:stCondLst>
                                  <p:childTnLst>
                                    <p:set>
                                      <p:cBhvr>
                                        <p:cTn id="12" dur="1" fill="hold">
                                          <p:stCondLst>
                                            <p:cond delay="0"/>
                                          </p:stCondLst>
                                        </p:cTn>
                                        <p:tgtEl>
                                          <p:spTgt spid="447"/>
                                        </p:tgtEl>
                                        <p:attrNameLst>
                                          <p:attrName>style.visibility</p:attrName>
                                        </p:attrNameLst>
                                      </p:cBhvr>
                                      <p:to>
                                        <p:strVal val="visible"/>
                                      </p:to>
                                    </p:set>
                                    <p:anim calcmode="lin" valueType="num">
                                      <p:cBhvr additive="repl">
                                        <p:cTn id="13" dur="500" fill="hold"/>
                                        <p:tgtEl>
                                          <p:spTgt spid="447"/>
                                        </p:tgtEl>
                                        <p:attrNameLst>
                                          <p:attrName>ppt_w</p:attrName>
                                        </p:attrNameLst>
                                      </p:cBhvr>
                                      <p:tavLst>
                                        <p:tav tm="0">
                                          <p:val>
                                            <p:fltVal val="0"/>
                                          </p:val>
                                        </p:tav>
                                        <p:tav tm="100000">
                                          <p:val>
                                            <p:strVal val="#ppt_w"/>
                                          </p:val>
                                        </p:tav>
                                      </p:tavLst>
                                    </p:anim>
                                    <p:anim calcmode="lin" valueType="num">
                                      <p:cBhvr additive="repl">
                                        <p:cTn id="14" dur="500" fill="hold"/>
                                        <p:tgtEl>
                                          <p:spTgt spid="447"/>
                                        </p:tgtEl>
                                        <p:attrNameLst>
                                          <p:attrName>ppt_h</p:attrName>
                                        </p:attrNameLst>
                                      </p:cBhvr>
                                      <p:tavLst>
                                        <p:tav tm="0">
                                          <p:val>
                                            <p:fltVal val="0"/>
                                          </p:val>
                                        </p:tav>
                                        <p:tav tm="100000">
                                          <p:val>
                                            <p:strVal val="#ppt_h"/>
                                          </p:val>
                                        </p:tav>
                                      </p:tavLst>
                                    </p:anim>
                                    <p:animEffect transition="in" filter="dissolve">
                                      <p:cBhvr additive="repl">
                                        <p:cTn id="15" dur="500"/>
                                        <p:tgtEl>
                                          <p:spTgt spid="447"/>
                                        </p:tgtEl>
                                      </p:cBhvr>
                                    </p:animEffect>
                                  </p:childTnLst>
                                </p:cTn>
                              </p:par>
                            </p:childTnLst>
                          </p:cTn>
                        </p:par>
                        <p:par>
                          <p:cTn id="16" fill="hold">
                            <p:stCondLst>
                              <p:cond delay="2500"/>
                            </p:stCondLst>
                            <p:childTnLst>
                              <p:par>
                                <p:cTn id="17" presetID="10" presetClass="entr" fill="hold" nodeType="afterEffect">
                                  <p:stCondLst>
                                    <p:cond delay="0"/>
                                  </p:stCondLst>
                                  <p:childTnLst>
                                    <p:set>
                                      <p:cBhvr>
                                        <p:cTn id="18" dur="1" fill="hold">
                                          <p:stCondLst>
                                            <p:cond delay="0"/>
                                          </p:stCondLst>
                                        </p:cTn>
                                        <p:tgtEl>
                                          <p:spTgt spid="449"/>
                                        </p:tgtEl>
                                        <p:attrNameLst>
                                          <p:attrName>style.visibility</p:attrName>
                                        </p:attrNameLst>
                                      </p:cBhvr>
                                      <p:to>
                                        <p:strVal val="visible"/>
                                      </p:to>
                                    </p:set>
                                    <p:animEffect transition="in" filter="fade">
                                      <p:cBhvr additive="repl">
                                        <p:cTn id="19" dur="500"/>
                                        <p:tgtEl>
                                          <p:spTgt spid="449"/>
                                        </p:tgtEl>
                                      </p:cBhvr>
                                    </p:animEffect>
                                  </p:childTnLst>
                                </p:cTn>
                              </p:par>
                            </p:childTnLst>
                          </p:cTn>
                        </p:par>
                        <p:par>
                          <p:cTn id="20" fill="hold">
                            <p:stCondLst>
                              <p:cond delay="3000"/>
                            </p:stCondLst>
                            <p:childTnLst>
                              <p:par>
                                <p:cTn id="21" presetID="10" presetClass="entr" fill="hold" nodeType="afterEffect">
                                  <p:stCondLst>
                                    <p:cond delay="0"/>
                                  </p:stCondLst>
                                  <p:childTnLst>
                                    <p:set>
                                      <p:cBhvr>
                                        <p:cTn id="22" dur="1" fill="hold">
                                          <p:stCondLst>
                                            <p:cond delay="0"/>
                                          </p:stCondLst>
                                        </p:cTn>
                                        <p:tgtEl>
                                          <p:spTgt spid="446"/>
                                        </p:tgtEl>
                                        <p:attrNameLst>
                                          <p:attrName>style.visibility</p:attrName>
                                        </p:attrNameLst>
                                      </p:cBhvr>
                                      <p:to>
                                        <p:strVal val="visible"/>
                                      </p:to>
                                    </p:set>
                                    <p:animEffect transition="in" filter="dissolve">
                                      <p:cBhvr additive="repl">
                                        <p:cTn id="23" dur="500"/>
                                        <p:tgtEl>
                                          <p:spTgt spid="446"/>
                                        </p:tgtEl>
                                      </p:cBhvr>
                                    </p:animEffect>
                                  </p:childTnLst>
                                </p:cTn>
                              </p:par>
                              <p:par>
                                <p:cTn id="24" presetID="10" presetClass="entr" fill="hold" nodeType="withEffect">
                                  <p:stCondLst>
                                    <p:cond delay="0"/>
                                  </p:stCondLst>
                                  <p:childTnLst>
                                    <p:set>
                                      <p:cBhvr>
                                        <p:cTn id="25" dur="1" fill="hold">
                                          <p:stCondLst>
                                            <p:cond delay="0"/>
                                          </p:stCondLst>
                                        </p:cTn>
                                        <p:tgtEl>
                                          <p:spTgt spid="444"/>
                                        </p:tgtEl>
                                        <p:attrNameLst>
                                          <p:attrName>style.visibility</p:attrName>
                                        </p:attrNameLst>
                                      </p:cBhvr>
                                      <p:to>
                                        <p:strVal val="visible"/>
                                      </p:to>
                                    </p:set>
                                    <p:animEffect transition="in" filter="fade">
                                      <p:cBhvr additive="repl">
                                        <p:cTn id="26" dur="500"/>
                                        <p:tgtEl>
                                          <p:spTgt spid="444"/>
                                        </p:tgtEl>
                                      </p:cBhvr>
                                    </p:animEffect>
                                  </p:childTnLst>
                                </p:cTn>
                              </p:par>
                              <p:par>
                                <p:cTn id="27" presetID="10" presetClass="entr" fill="hold" nodeType="withEffect">
                                  <p:stCondLst>
                                    <p:cond delay="0"/>
                                  </p:stCondLst>
                                  <p:childTnLst>
                                    <p:set>
                                      <p:cBhvr>
                                        <p:cTn id="28" dur="1" fill="hold">
                                          <p:stCondLst>
                                            <p:cond delay="0"/>
                                          </p:stCondLst>
                                        </p:cTn>
                                        <p:tgtEl>
                                          <p:spTgt spid="445"/>
                                        </p:tgtEl>
                                        <p:attrNameLst>
                                          <p:attrName>style.visibility</p:attrName>
                                        </p:attrNameLst>
                                      </p:cBhvr>
                                      <p:to>
                                        <p:strVal val="visible"/>
                                      </p:to>
                                    </p:set>
                                    <p:animEffect transition="in" filter="dissolve">
                                      <p:cBhvr additive="repl">
                                        <p:cTn id="29" dur="500"/>
                                        <p:tgtEl>
                                          <p:spTgt spid="445"/>
                                        </p:tgtEl>
                                      </p:cBhvr>
                                    </p:animEffect>
                                  </p:childTnLst>
                                </p:cTn>
                              </p:par>
                            </p:childTnLst>
                          </p:cTn>
                        </p:par>
                        <p:par>
                          <p:cTn id="30" fill="hold">
                            <p:stCondLst>
                              <p:cond delay="3500"/>
                            </p:stCondLst>
                            <p:childTnLst>
                              <p:par>
                                <p:cTn id="31" presetID="53" presetClass="entr" fill="hold" nodeType="afterEffect">
                                  <p:stCondLst>
                                    <p:cond delay="0"/>
                                  </p:stCondLst>
                                  <p:childTnLst>
                                    <p:set>
                                      <p:cBhvr>
                                        <p:cTn id="32" dur="1" fill="hold">
                                          <p:stCondLst>
                                            <p:cond delay="0"/>
                                          </p:stCondLst>
                                        </p:cTn>
                                        <p:tgtEl>
                                          <p:spTgt spid="443"/>
                                        </p:tgtEl>
                                        <p:attrNameLst>
                                          <p:attrName>style.visibility</p:attrName>
                                        </p:attrNameLst>
                                      </p:cBhvr>
                                      <p:to>
                                        <p:strVal val="visible"/>
                                      </p:to>
                                    </p:set>
                                    <p:anim calcmode="lin" valueType="num">
                                      <p:cBhvr additive="repl">
                                        <p:cTn id="33" dur="500" fill="hold"/>
                                        <p:tgtEl>
                                          <p:spTgt spid="443"/>
                                        </p:tgtEl>
                                        <p:attrNameLst>
                                          <p:attrName>ppt_w</p:attrName>
                                        </p:attrNameLst>
                                      </p:cBhvr>
                                      <p:tavLst>
                                        <p:tav tm="0">
                                          <p:val>
                                            <p:fltVal val="0"/>
                                          </p:val>
                                        </p:tav>
                                        <p:tav tm="100000">
                                          <p:val>
                                            <p:strVal val="#ppt_w"/>
                                          </p:val>
                                        </p:tav>
                                      </p:tavLst>
                                    </p:anim>
                                    <p:anim calcmode="lin" valueType="num">
                                      <p:cBhvr additive="repl">
                                        <p:cTn id="34" dur="500" fill="hold"/>
                                        <p:tgtEl>
                                          <p:spTgt spid="443"/>
                                        </p:tgtEl>
                                        <p:attrNameLst>
                                          <p:attrName>ppt_h</p:attrName>
                                        </p:attrNameLst>
                                      </p:cBhvr>
                                      <p:tavLst>
                                        <p:tav tm="0">
                                          <p:val>
                                            <p:fltVal val="0"/>
                                          </p:val>
                                        </p:tav>
                                        <p:tav tm="100000">
                                          <p:val>
                                            <p:strVal val="#ppt_h"/>
                                          </p:val>
                                        </p:tav>
                                      </p:tavLst>
                                    </p:anim>
                                    <p:animEffect transition="in" filter="dissolve">
                                      <p:cBhvr additive="repl">
                                        <p:cTn id="35"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EBE4-9EED-365E-0863-7D19FBE931DF}"/>
            </a:ext>
          </a:extLst>
        </p:cNvPr>
        <p:cNvGrpSpPr/>
        <p:nvPr/>
      </p:nvGrpSpPr>
      <p:grpSpPr>
        <a:xfrm>
          <a:off x="0" y="0"/>
          <a:ext cx="0" cy="0"/>
          <a:chOff x="0" y="0"/>
          <a:chExt cx="0" cy="0"/>
        </a:xfrm>
      </p:grpSpPr>
      <p:pic>
        <p:nvPicPr>
          <p:cNvPr id="170" name="Picture 1">
            <a:extLst>
              <a:ext uri="{FF2B5EF4-FFF2-40B4-BE49-F238E27FC236}">
                <a16:creationId xmlns:a16="http://schemas.microsoft.com/office/drawing/2014/main" id="{711B2822-A71D-704C-677D-58B8D6A5F4BF}"/>
              </a:ext>
            </a:extLst>
          </p:cNvPr>
          <p:cNvPicPr/>
          <p:nvPr/>
        </p:nvPicPr>
        <p:blipFill>
          <a:blip r:embed="rId3" cstate="screen">
            <a:extLst>
              <a:ext uri="{28A0092B-C50C-407E-A947-70E740481C1C}">
                <a14:useLocalDpi xmlns:a14="http://schemas.microsoft.com/office/drawing/2010/main"/>
              </a:ext>
            </a:extLst>
          </a:blip>
          <a:stretch/>
        </p:blipFill>
        <p:spPr>
          <a:xfrm>
            <a:off x="425100" y="173180"/>
            <a:ext cx="1937520" cy="1941120"/>
          </a:xfrm>
          <a:prstGeom prst="rect">
            <a:avLst/>
          </a:prstGeom>
          <a:ln w="0">
            <a:noFill/>
          </a:ln>
        </p:spPr>
      </p:pic>
      <p:sp>
        <p:nvSpPr>
          <p:cNvPr id="171" name="PlaceHolder 1">
            <a:extLst>
              <a:ext uri="{FF2B5EF4-FFF2-40B4-BE49-F238E27FC236}">
                <a16:creationId xmlns:a16="http://schemas.microsoft.com/office/drawing/2014/main" id="{91F34C15-C7AC-E4E5-C98E-7B6FB68683F2}"/>
              </a:ext>
            </a:extLst>
          </p:cNvPr>
          <p:cNvSpPr>
            <a:spLocks noGrp="1"/>
          </p:cNvSpPr>
          <p:nvPr>
            <p:ph type="title"/>
          </p:nvPr>
        </p:nvSpPr>
        <p:spPr>
          <a:xfrm>
            <a:off x="2098600" y="173180"/>
            <a:ext cx="6857640" cy="696600"/>
          </a:xfrm>
          <a:prstGeom prst="rect">
            <a:avLst/>
          </a:prstGeom>
          <a:noFill/>
          <a:ln w="0">
            <a:noFill/>
          </a:ln>
        </p:spPr>
        <p:txBody>
          <a:bodyPr numCol="1" spcCol="0" anchor="b">
            <a:noAutofit/>
          </a:bodyPr>
          <a:lstStyle/>
          <a:p>
            <a:pPr algn="ctr">
              <a:lnSpc>
                <a:spcPct val="100000"/>
              </a:lnSpc>
            </a:pPr>
            <a:r>
              <a:rPr lang="en-GB" sz="4400" b="0" strike="noStrike" spc="-1" dirty="0">
                <a:solidFill>
                  <a:srgbClr val="FFFFFF"/>
                </a:solidFill>
                <a:latin typeface="Calibri"/>
              </a:rPr>
              <a:t>Northumbria Blood Bikes</a:t>
            </a:r>
            <a:endParaRPr lang="en-GB" sz="4400" b="0" strike="noStrike" spc="-1" dirty="0">
              <a:solidFill>
                <a:srgbClr val="000000"/>
              </a:solidFill>
              <a:latin typeface="Arial"/>
            </a:endParaRPr>
          </a:p>
        </p:txBody>
      </p:sp>
      <p:sp>
        <p:nvSpPr>
          <p:cNvPr id="2" name="TextBox 1">
            <a:extLst>
              <a:ext uri="{FF2B5EF4-FFF2-40B4-BE49-F238E27FC236}">
                <a16:creationId xmlns:a16="http://schemas.microsoft.com/office/drawing/2014/main" id="{F4AD97B4-122D-20A2-48D8-FC32ED784FE3}"/>
              </a:ext>
            </a:extLst>
          </p:cNvPr>
          <p:cNvSpPr txBox="1"/>
          <p:nvPr/>
        </p:nvSpPr>
        <p:spPr>
          <a:xfrm>
            <a:off x="2730082" y="958680"/>
            <a:ext cx="3860800" cy="1569660"/>
          </a:xfrm>
          <a:prstGeom prst="rect">
            <a:avLst/>
          </a:prstGeom>
          <a:noFill/>
        </p:spPr>
        <p:txBody>
          <a:bodyPr wrap="square" rtlCol="0">
            <a:spAutoFit/>
          </a:bodyPr>
          <a:lstStyle/>
          <a:p>
            <a:r>
              <a:rPr lang="en-GB" sz="2400" dirty="0">
                <a:solidFill>
                  <a:schemeClr val="bg1"/>
                </a:solidFill>
              </a:rPr>
              <a:t>AND FINALLY  …………</a:t>
            </a:r>
          </a:p>
          <a:p>
            <a:endParaRPr lang="en-GB" sz="2400" dirty="0">
              <a:solidFill>
                <a:schemeClr val="bg1"/>
              </a:solidFill>
            </a:endParaRPr>
          </a:p>
          <a:p>
            <a:r>
              <a:rPr lang="en-GB" sz="2400" dirty="0">
                <a:solidFill>
                  <a:schemeClr val="bg1"/>
                </a:solidFill>
              </a:rPr>
              <a:t>Have you been on the back of one of our bikes ?</a:t>
            </a:r>
          </a:p>
        </p:txBody>
      </p:sp>
    </p:spTree>
    <p:extLst>
      <p:ext uri="{BB962C8B-B14F-4D97-AF65-F5344CB8AC3E}">
        <p14:creationId xmlns:p14="http://schemas.microsoft.com/office/powerpoint/2010/main" val="1334257256"/>
      </p:ext>
    </p:extLst>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31" presetClass="entr"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repl">
                                        <p:cTn id="7" dur="1000" fill="hold"/>
                                        <p:tgtEl>
                                          <p:spTgt spid="170"/>
                                        </p:tgtEl>
                                        <p:attrNameLst>
                                          <p:attrName>ppt_w</p:attrName>
                                        </p:attrNameLst>
                                      </p:cBhvr>
                                      <p:tavLst>
                                        <p:tav tm="0">
                                          <p:val>
                                            <p:fltVal val="0"/>
                                          </p:val>
                                        </p:tav>
                                        <p:tav tm="100000">
                                          <p:val>
                                            <p:strVal val="#ppt_w"/>
                                          </p:val>
                                        </p:tav>
                                      </p:tavLst>
                                    </p:anim>
                                    <p:anim calcmode="lin" valueType="num">
                                      <p:cBhvr additive="repl">
                                        <p:cTn id="8" dur="1000" fill="hold"/>
                                        <p:tgtEl>
                                          <p:spTgt spid="170"/>
                                        </p:tgtEl>
                                        <p:attrNameLst>
                                          <p:attrName>ppt_h</p:attrName>
                                        </p:attrNameLst>
                                      </p:cBhvr>
                                      <p:tavLst>
                                        <p:tav tm="0">
                                          <p:val>
                                            <p:fltVal val="0"/>
                                          </p:val>
                                        </p:tav>
                                        <p:tav tm="100000">
                                          <p:val>
                                            <p:strVal val="#ppt_h"/>
                                          </p:val>
                                        </p:tav>
                                      </p:tavLst>
                                    </p:anim>
                                    <p:anim calcmode="lin" valueType="num">
                                      <p:cBhvr additive="repl">
                                        <p:cTn id="9" dur="1000" fill="hold"/>
                                        <p:tgtEl>
                                          <p:spTgt spid="170"/>
                                        </p:tgtEl>
                                        <p:attrNameLst>
                                          <p:attrName>r</p:attrName>
                                        </p:attrNameLst>
                                      </p:cBhvr>
                                      <p:tavLst>
                                        <p:tav tm="0">
                                          <p:val>
                                            <p:strVal val="90"/>
                                          </p:val>
                                        </p:tav>
                                        <p:tav tm="100000">
                                          <p:val>
                                            <p:strVal val="0"/>
                                          </p:val>
                                        </p:tav>
                                      </p:tavLst>
                                    </p:anim>
                                    <p:animEffect transition="in" filter="dissolve">
                                      <p:cBhvr additive="repl">
                                        <p:cTn id="10"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001 social">
            <a:extLst>
              <a:ext uri="{FF2B5EF4-FFF2-40B4-BE49-F238E27FC236}">
                <a16:creationId xmlns:a16="http://schemas.microsoft.com/office/drawing/2014/main" id="{95A47AED-B6E7-BF50-7301-7BB6F1AD5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225" y="0"/>
            <a:ext cx="153638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7" name="Group 16">
            <a:extLst>
              <a:ext uri="{FF2B5EF4-FFF2-40B4-BE49-F238E27FC236}">
                <a16:creationId xmlns:a16="http://schemas.microsoft.com/office/drawing/2014/main" id="{F027ED5B-D589-282A-B336-14881C467D95}"/>
              </a:ext>
            </a:extLst>
          </p:cNvPr>
          <p:cNvGrpSpPr>
            <a:grpSpLocks/>
          </p:cNvGrpSpPr>
          <p:nvPr/>
        </p:nvGrpSpPr>
        <p:grpSpPr bwMode="auto">
          <a:xfrm>
            <a:off x="325438" y="128588"/>
            <a:ext cx="5949950" cy="1246187"/>
            <a:chOff x="916151" y="69601"/>
            <a:chExt cx="5949269" cy="1246307"/>
          </a:xfrm>
        </p:grpSpPr>
        <p:sp>
          <p:nvSpPr>
            <p:cNvPr id="52237" name="Rounded Rectangle 17">
              <a:extLst>
                <a:ext uri="{FF2B5EF4-FFF2-40B4-BE49-F238E27FC236}">
                  <a16:creationId xmlns:a16="http://schemas.microsoft.com/office/drawing/2014/main" id="{881C240A-E7EA-7DB6-3824-27B192A3C370}"/>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solidFill>
                  <a:srgbClr val="000000"/>
                </a:solidFill>
              </a:endParaRPr>
            </a:p>
          </p:txBody>
        </p:sp>
        <p:sp>
          <p:nvSpPr>
            <p:cNvPr id="19" name="TextBox 18">
              <a:extLst>
                <a:ext uri="{FF2B5EF4-FFF2-40B4-BE49-F238E27FC236}">
                  <a16:creationId xmlns:a16="http://schemas.microsoft.com/office/drawing/2014/main" id="{28938F84-4935-B386-ABAD-54EAE2426305}"/>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rgbClr val="FFFFFF"/>
                  </a:solidFill>
                  <a:effectLst>
                    <a:outerShdw blurRad="50800" dist="76200" dir="5400000" algn="t" rotWithShape="0">
                      <a:prstClr val="black">
                        <a:alpha val="85000"/>
                      </a:prstClr>
                    </a:outerShdw>
                  </a:effectLst>
                </a:rPr>
                <a:t>NORTHUMBRIA</a:t>
              </a:r>
              <a:r>
                <a:rPr lang="en-GB" sz="2400" b="1" dirty="0">
                  <a:solidFill>
                    <a:srgbClr val="FFFFFF"/>
                  </a:solidFill>
                </a:rPr>
                <a:t> </a:t>
              </a:r>
              <a:r>
                <a:rPr lang="en-GB" sz="2400" b="1" dirty="0">
                  <a:solidFill>
                    <a:srgbClr val="FFFFFF"/>
                  </a:solidFill>
                  <a:effectLst>
                    <a:outerShdw blurRad="50800" dist="76200" dir="5400000" algn="t" rotWithShape="0">
                      <a:prstClr val="black">
                        <a:alpha val="85000"/>
                      </a:prstClr>
                    </a:outerShdw>
                  </a:effectLst>
                </a:rPr>
                <a:t>BLOODBIKES</a:t>
              </a:r>
            </a:p>
          </p:txBody>
        </p:sp>
        <p:pic>
          <p:nvPicPr>
            <p:cNvPr id="52241" name="Picture 19">
              <a:extLst>
                <a:ext uri="{FF2B5EF4-FFF2-40B4-BE49-F238E27FC236}">
                  <a16:creationId xmlns:a16="http://schemas.microsoft.com/office/drawing/2014/main" id="{267E1CB9-2832-0304-BA62-F7E9C74A6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28" name="Rounded Rectangle 21">
            <a:extLst>
              <a:ext uri="{FF2B5EF4-FFF2-40B4-BE49-F238E27FC236}">
                <a16:creationId xmlns:a16="http://schemas.microsoft.com/office/drawing/2014/main" id="{DC80A067-FF2E-E5D2-E075-5120EFBE690F}"/>
              </a:ext>
            </a:extLst>
          </p:cNvPr>
          <p:cNvSpPr>
            <a:spLocks noChangeArrowheads="1"/>
          </p:cNvSpPr>
          <p:nvPr/>
        </p:nvSpPr>
        <p:spPr bwMode="auto">
          <a:xfrm>
            <a:off x="6424613" y="2981325"/>
            <a:ext cx="1744222" cy="1856921"/>
          </a:xfrm>
          <a:prstGeom prst="roundRect">
            <a:avLst>
              <a:gd name="adj" fmla="val 16667"/>
            </a:avLst>
          </a:prstGeom>
          <a:blipFill dpi="0" rotWithShape="1">
            <a:blip r:embed="rId5"/>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52229" name="TextBox 8">
            <a:extLst>
              <a:ext uri="{FF2B5EF4-FFF2-40B4-BE49-F238E27FC236}">
                <a16:creationId xmlns:a16="http://schemas.microsoft.com/office/drawing/2014/main" id="{C9891F86-0697-119B-DC78-D6D37AA0B9CB}"/>
              </a:ext>
            </a:extLst>
          </p:cNvPr>
          <p:cNvSpPr txBox="1">
            <a:spLocks noChangeArrowheads="1"/>
          </p:cNvSpPr>
          <p:nvPr/>
        </p:nvSpPr>
        <p:spPr bwMode="auto">
          <a:xfrm>
            <a:off x="1109663" y="1617663"/>
            <a:ext cx="56292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GB" altLang="en-US" sz="2800" i="1" dirty="0">
                <a:solidFill>
                  <a:srgbClr val="FF0000"/>
                </a:solidFill>
                <a:latin typeface="Calibri" panose="020F0502020204030204" pitchFamily="34" charset="0"/>
                <a:ea typeface="Calibri" panose="020F0502020204030204" pitchFamily="34" charset="0"/>
                <a:cs typeface="Calibri" panose="020F0502020204030204" pitchFamily="34" charset="0"/>
              </a:rPr>
              <a:t>Alone we can do so little; together we can do so much..</a:t>
            </a:r>
          </a:p>
          <a:p>
            <a:pPr algn="r">
              <a:spcBef>
                <a:spcPct val="0"/>
              </a:spcBef>
              <a:buFontTx/>
              <a:buNone/>
            </a:pPr>
            <a:r>
              <a:rPr lang="en-GB" altLang="en-US" sz="1600" i="1" dirty="0">
                <a:solidFill>
                  <a:srgbClr val="FF0000"/>
                </a:solidFill>
                <a:latin typeface="Calibri" panose="020F0502020204030204" pitchFamily="34" charset="0"/>
                <a:ea typeface="Calibri" panose="020F0502020204030204" pitchFamily="34" charset="0"/>
                <a:cs typeface="Calibri" panose="020F0502020204030204" pitchFamily="34" charset="0"/>
              </a:rPr>
              <a:t>Hellen Keller</a:t>
            </a:r>
          </a:p>
        </p:txBody>
      </p:sp>
      <p:grpSp>
        <p:nvGrpSpPr>
          <p:cNvPr id="52230" name="Group 9">
            <a:extLst>
              <a:ext uri="{FF2B5EF4-FFF2-40B4-BE49-F238E27FC236}">
                <a16:creationId xmlns:a16="http://schemas.microsoft.com/office/drawing/2014/main" id="{6AE3E554-2F23-7A7E-1212-2FD0A333A082}"/>
              </a:ext>
            </a:extLst>
          </p:cNvPr>
          <p:cNvGrpSpPr>
            <a:grpSpLocks/>
          </p:cNvGrpSpPr>
          <p:nvPr/>
        </p:nvGrpSpPr>
        <p:grpSpPr bwMode="auto">
          <a:xfrm>
            <a:off x="5638800" y="5119688"/>
            <a:ext cx="3673475" cy="1500187"/>
            <a:chOff x="5638800" y="5119687"/>
            <a:chExt cx="3673475" cy="1500188"/>
          </a:xfrm>
        </p:grpSpPr>
        <p:sp>
          <p:nvSpPr>
            <p:cNvPr id="52232" name="Subtitle 2">
              <a:extLst>
                <a:ext uri="{FF2B5EF4-FFF2-40B4-BE49-F238E27FC236}">
                  <a16:creationId xmlns:a16="http://schemas.microsoft.com/office/drawing/2014/main" id="{F2949920-4753-8983-B66F-CBAB0475EE07}"/>
                </a:ext>
              </a:extLst>
            </p:cNvPr>
            <p:cNvSpPr>
              <a:spLocks noChangeArrowheads="1"/>
            </p:cNvSpPr>
            <p:nvPr/>
          </p:nvSpPr>
          <p:spPr bwMode="auto">
            <a:xfrm>
              <a:off x="5638800" y="6332538"/>
              <a:ext cx="36734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pPr>
              <a:r>
                <a:rPr lang="en-US" altLang="zh-CN" sz="1200" b="1">
                  <a:solidFill>
                    <a:srgbClr val="FF0000"/>
                  </a:solidFill>
                </a:rPr>
                <a:t>www.northumbriabloodbikes.org.uk</a:t>
              </a:r>
              <a:endParaRPr lang="en-US" altLang="zh-CN" sz="1800">
                <a:solidFill>
                  <a:srgbClr val="FF0000"/>
                </a:solidFill>
              </a:endParaRPr>
            </a:p>
          </p:txBody>
        </p:sp>
        <p:pic>
          <p:nvPicPr>
            <p:cNvPr id="52233" name="Picture 7">
              <a:extLst>
                <a:ext uri="{FF2B5EF4-FFF2-40B4-BE49-F238E27FC236}">
                  <a16:creationId xmlns:a16="http://schemas.microsoft.com/office/drawing/2014/main" id="{A4718E57-2628-28BA-683C-A889DA2656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325" y="5553075"/>
              <a:ext cx="7604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8">
              <a:extLst>
                <a:ext uri="{FF2B5EF4-FFF2-40B4-BE49-F238E27FC236}">
                  <a16:creationId xmlns:a16="http://schemas.microsoft.com/office/drawing/2014/main" id="{A218C967-AEE7-AE98-C609-91527A4211A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7440" y="5553074"/>
              <a:ext cx="7808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9">
              <a:extLst>
                <a:ext uri="{FF2B5EF4-FFF2-40B4-BE49-F238E27FC236}">
                  <a16:creationId xmlns:a16="http://schemas.microsoft.com/office/drawing/2014/main" id="{54DB90DB-1F2A-DA91-3495-8554E55030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5555" y="5530850"/>
              <a:ext cx="7889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Subtitle 2">
              <a:extLst>
                <a:ext uri="{FF2B5EF4-FFF2-40B4-BE49-F238E27FC236}">
                  <a16:creationId xmlns:a16="http://schemas.microsoft.com/office/drawing/2014/main" id="{3DD663F8-794A-7FB9-C6B4-8AD62BC091CC}"/>
                </a:ext>
              </a:extLst>
            </p:cNvPr>
            <p:cNvSpPr>
              <a:spLocks noChangeArrowheads="1"/>
            </p:cNvSpPr>
            <p:nvPr/>
          </p:nvSpPr>
          <p:spPr bwMode="auto">
            <a:xfrm>
              <a:off x="6096000" y="5119687"/>
              <a:ext cx="24495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FontTx/>
                <a:buNone/>
              </a:pPr>
              <a:r>
                <a:rPr lang="en-US" altLang="zh-CN" sz="1000" b="1">
                  <a:solidFill>
                    <a:srgbClr val="FFFFFF"/>
                  </a:solidFill>
                </a:rPr>
                <a:t>Registered Charity no. 1166689</a:t>
              </a:r>
              <a:endParaRPr lang="en-US" altLang="zh-CN" sz="1800">
                <a:solidFill>
                  <a:srgbClr val="000000"/>
                </a:solidFill>
              </a:endParaRPr>
            </a:p>
          </p:txBody>
        </p:sp>
      </p:grpSp>
      <p:pic>
        <p:nvPicPr>
          <p:cNvPr id="52231" name="Picture 19">
            <a:extLst>
              <a:ext uri="{FF2B5EF4-FFF2-40B4-BE49-F238E27FC236}">
                <a16:creationId xmlns:a16="http://schemas.microsoft.com/office/drawing/2014/main" id="{FFC0CD64-E8E7-4A95-C2B5-D3C0E00E3C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0400" y="5486400"/>
            <a:ext cx="68421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9A2EEAA-A900-EB89-3F0F-15DE29128107}"/>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9CA8335A-F013-551F-B26A-89B5359FCA3E}"/>
              </a:ext>
            </a:extLst>
          </p:cNvPr>
          <p:cNvGrpSpPr/>
          <p:nvPr/>
        </p:nvGrpSpPr>
        <p:grpSpPr>
          <a:xfrm>
            <a:off x="5278189" y="3976407"/>
            <a:ext cx="69480" cy="360"/>
            <a:chOff x="5278189" y="3976407"/>
            <a:chExt cx="69480" cy="36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Ink 9">
                  <a:extLst>
                    <a:ext uri="{FF2B5EF4-FFF2-40B4-BE49-F238E27FC236}">
                      <a16:creationId xmlns:a16="http://schemas.microsoft.com/office/drawing/2014/main" id="{16623517-6375-0F60-E929-71EC94509F3A}"/>
                    </a:ext>
                  </a:extLst>
                </p14:cNvPr>
                <p14:cNvContentPartPr/>
                <p14:nvPr/>
              </p14:nvContentPartPr>
              <p14:xfrm>
                <a:off x="5278189" y="3976407"/>
                <a:ext cx="360" cy="360"/>
              </p14:xfrm>
            </p:contentPart>
          </mc:Choice>
          <mc:Fallback xmlns="">
            <p:pic>
              <p:nvPicPr>
                <p:cNvPr id="10" name="Ink 9">
                  <a:extLst>
                    <a:ext uri="{FF2B5EF4-FFF2-40B4-BE49-F238E27FC236}">
                      <a16:creationId xmlns:a16="http://schemas.microsoft.com/office/drawing/2014/main" id="{16623517-6375-0F60-E929-71EC94509F3A}"/>
                    </a:ext>
                  </a:extLst>
                </p:cNvPr>
                <p:cNvPicPr/>
                <p:nvPr/>
              </p:nvPicPr>
              <p:blipFill>
                <a:blip r:embed="rId5"/>
                <a:stretch>
                  <a:fillRect/>
                </a:stretch>
              </p:blipFill>
              <p:spPr>
                <a:xfrm>
                  <a:off x="5269549" y="3922407"/>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1" name="Ink 10">
                  <a:extLst>
                    <a:ext uri="{FF2B5EF4-FFF2-40B4-BE49-F238E27FC236}">
                      <a16:creationId xmlns:a16="http://schemas.microsoft.com/office/drawing/2014/main" id="{12C497DF-EBF9-02E4-BE17-1B45786C1B6A}"/>
                    </a:ext>
                  </a:extLst>
                </p14:cNvPr>
                <p14:cNvContentPartPr/>
                <p14:nvPr/>
              </p14:nvContentPartPr>
              <p14:xfrm>
                <a:off x="5278189" y="3976407"/>
                <a:ext cx="360" cy="360"/>
              </p14:xfrm>
            </p:contentPart>
          </mc:Choice>
          <mc:Fallback xmlns="">
            <p:pic>
              <p:nvPicPr>
                <p:cNvPr id="11" name="Ink 10">
                  <a:extLst>
                    <a:ext uri="{FF2B5EF4-FFF2-40B4-BE49-F238E27FC236}">
                      <a16:creationId xmlns:a16="http://schemas.microsoft.com/office/drawing/2014/main" id="{12C497DF-EBF9-02E4-BE17-1B45786C1B6A}"/>
                    </a:ext>
                  </a:extLst>
                </p:cNvPr>
                <p:cNvPicPr/>
                <p:nvPr/>
              </p:nvPicPr>
              <p:blipFill>
                <a:blip r:embed="rId5"/>
                <a:stretch>
                  <a:fillRect/>
                </a:stretch>
              </p:blipFill>
              <p:spPr>
                <a:xfrm>
                  <a:off x="5269549" y="3922407"/>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3" name="Ink 12">
                  <a:extLst>
                    <a:ext uri="{FF2B5EF4-FFF2-40B4-BE49-F238E27FC236}">
                      <a16:creationId xmlns:a16="http://schemas.microsoft.com/office/drawing/2014/main" id="{91B0B1B1-B760-D9FB-49CF-B866EEF56045}"/>
                    </a:ext>
                  </a:extLst>
                </p14:cNvPr>
                <p14:cNvContentPartPr/>
                <p14:nvPr/>
              </p14:nvContentPartPr>
              <p14:xfrm>
                <a:off x="5347309" y="3976407"/>
                <a:ext cx="360" cy="360"/>
              </p14:xfrm>
            </p:contentPart>
          </mc:Choice>
          <mc:Fallback xmlns="">
            <p:pic>
              <p:nvPicPr>
                <p:cNvPr id="13" name="Ink 12">
                  <a:extLst>
                    <a:ext uri="{FF2B5EF4-FFF2-40B4-BE49-F238E27FC236}">
                      <a16:creationId xmlns:a16="http://schemas.microsoft.com/office/drawing/2014/main" id="{91B0B1B1-B760-D9FB-49CF-B866EEF56045}"/>
                    </a:ext>
                  </a:extLst>
                </p:cNvPr>
                <p:cNvPicPr/>
                <p:nvPr/>
              </p:nvPicPr>
              <p:blipFill>
                <a:blip r:embed="rId8"/>
                <a:stretch>
                  <a:fillRect/>
                </a:stretch>
              </p:blipFill>
              <p:spPr>
                <a:xfrm>
                  <a:off x="5338669" y="3922407"/>
                  <a:ext cx="18000" cy="108000"/>
                </a:xfrm>
                <a:prstGeom prst="rect">
                  <a:avLst/>
                </a:prstGeom>
              </p:spPr>
            </p:pic>
          </mc:Fallback>
        </mc:AlternateContent>
      </p:grpSp>
      <p:sp>
        <p:nvSpPr>
          <p:cNvPr id="15" name="TextBox 14">
            <a:extLst>
              <a:ext uri="{FF2B5EF4-FFF2-40B4-BE49-F238E27FC236}">
                <a16:creationId xmlns:a16="http://schemas.microsoft.com/office/drawing/2014/main" id="{44B1E79C-882D-AC6E-21CF-72A0D42E71F5}"/>
              </a:ext>
            </a:extLst>
          </p:cNvPr>
          <p:cNvSpPr txBox="1"/>
          <p:nvPr/>
        </p:nvSpPr>
        <p:spPr>
          <a:xfrm>
            <a:off x="1246909" y="1731818"/>
            <a:ext cx="6068291" cy="369332"/>
          </a:xfrm>
          <a:prstGeom prst="rect">
            <a:avLst/>
          </a:prstGeom>
          <a:noFill/>
        </p:spPr>
        <p:txBody>
          <a:bodyPr wrap="square" rtlCol="0">
            <a:spAutoFit/>
          </a:bodyPr>
          <a:lstStyle/>
          <a:p>
            <a:r>
              <a:rPr lang="en-GB" dirty="0"/>
              <a:t>I</a:t>
            </a:r>
          </a:p>
        </p:txBody>
      </p:sp>
      <p:sp>
        <p:nvSpPr>
          <p:cNvPr id="16" name="TextBox 15">
            <a:extLst>
              <a:ext uri="{FF2B5EF4-FFF2-40B4-BE49-F238E27FC236}">
                <a16:creationId xmlns:a16="http://schemas.microsoft.com/office/drawing/2014/main" id="{EDFE5918-AA92-3289-C351-1127F0137661}"/>
              </a:ext>
            </a:extLst>
          </p:cNvPr>
          <p:cNvSpPr txBox="1"/>
          <p:nvPr/>
        </p:nvSpPr>
        <p:spPr>
          <a:xfrm>
            <a:off x="325438" y="1542792"/>
            <a:ext cx="8442781" cy="5016758"/>
          </a:xfrm>
          <a:prstGeom prst="rect">
            <a:avLst/>
          </a:prstGeom>
          <a:noFill/>
        </p:spPr>
        <p:txBody>
          <a:bodyPr wrap="square" rtlCol="0">
            <a:spAutoFit/>
          </a:bodyPr>
          <a:lstStyle/>
          <a:p>
            <a:r>
              <a:rPr lang="en-GB" sz="3200" dirty="0">
                <a:solidFill>
                  <a:schemeClr val="bg1"/>
                </a:solidFill>
              </a:rPr>
              <a:t>Imagine you work for the NHS and you’re on duty at your local hospital …… it’s 3 </a:t>
            </a:r>
            <a:r>
              <a:rPr lang="en-GB" sz="3200" dirty="0" err="1">
                <a:solidFill>
                  <a:schemeClr val="bg1"/>
                </a:solidFill>
              </a:rPr>
              <a:t>O’Clock</a:t>
            </a:r>
            <a:r>
              <a:rPr lang="en-GB" sz="3200" dirty="0">
                <a:solidFill>
                  <a:schemeClr val="bg1"/>
                </a:solidFill>
              </a:rPr>
              <a:t> in the morning.</a:t>
            </a:r>
          </a:p>
          <a:p>
            <a:r>
              <a:rPr lang="en-GB" sz="3200" dirty="0">
                <a:solidFill>
                  <a:schemeClr val="bg1"/>
                </a:solidFill>
              </a:rPr>
              <a:t>There’s been a Road Traffic Collision (RTC) and you’ve got a patient who urgently needs a blood transfusion but you haven't got enough blood, or you’ve not got the right type of blood, or you know there’s another patient being operated on at 7am and they’re going to need blood.  Who are you going to call </a:t>
            </a:r>
            <a:r>
              <a:rPr lang="en-GB" sz="2800" dirty="0">
                <a:solidFill>
                  <a:schemeClr val="bg1"/>
                </a:solidFill>
              </a:rPr>
              <a:t>?</a:t>
            </a:r>
          </a:p>
        </p:txBody>
      </p:sp>
      <p:grpSp>
        <p:nvGrpSpPr>
          <p:cNvPr id="2" name="Group 1">
            <a:extLst>
              <a:ext uri="{FF2B5EF4-FFF2-40B4-BE49-F238E27FC236}">
                <a16:creationId xmlns:a16="http://schemas.microsoft.com/office/drawing/2014/main" id="{F7646DC2-CA06-008C-E9D8-37C3688A73F7}"/>
              </a:ext>
            </a:extLst>
          </p:cNvPr>
          <p:cNvGrpSpPr/>
          <p:nvPr/>
        </p:nvGrpSpPr>
        <p:grpSpPr>
          <a:xfrm>
            <a:off x="325438" y="128588"/>
            <a:ext cx="8639175" cy="1246187"/>
            <a:chOff x="325438" y="128588"/>
            <a:chExt cx="8639175" cy="1246187"/>
          </a:xfrm>
        </p:grpSpPr>
        <p:grpSp>
          <p:nvGrpSpPr>
            <p:cNvPr id="3" name="Group 22">
              <a:extLst>
                <a:ext uri="{FF2B5EF4-FFF2-40B4-BE49-F238E27FC236}">
                  <a16:creationId xmlns:a16="http://schemas.microsoft.com/office/drawing/2014/main" id="{E6135648-6755-46E1-D6D4-176A678C77D5}"/>
                </a:ext>
              </a:extLst>
            </p:cNvPr>
            <p:cNvGrpSpPr>
              <a:grpSpLocks/>
            </p:cNvGrpSpPr>
            <p:nvPr/>
          </p:nvGrpSpPr>
          <p:grpSpPr bwMode="auto">
            <a:xfrm>
              <a:off x="325438" y="128588"/>
              <a:ext cx="5949950" cy="1246187"/>
              <a:chOff x="916151" y="69601"/>
              <a:chExt cx="5949269" cy="1246307"/>
            </a:xfrm>
          </p:grpSpPr>
          <p:sp>
            <p:nvSpPr>
              <p:cNvPr id="5" name="Rounded Rectangle 23">
                <a:extLst>
                  <a:ext uri="{FF2B5EF4-FFF2-40B4-BE49-F238E27FC236}">
                    <a16:creationId xmlns:a16="http://schemas.microsoft.com/office/drawing/2014/main" id="{D8CF773C-7B1E-BF4E-1A3A-FAAB1A88A3A0}"/>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6" name="TextBox 5">
                <a:extLst>
                  <a:ext uri="{FF2B5EF4-FFF2-40B4-BE49-F238E27FC236}">
                    <a16:creationId xmlns:a16="http://schemas.microsoft.com/office/drawing/2014/main" id="{9E348C84-E3D8-886A-CEC5-09A900427865}"/>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7" name="Picture 25">
                <a:extLst>
                  <a:ext uri="{FF2B5EF4-FFF2-40B4-BE49-F238E27FC236}">
                    <a16:creationId xmlns:a16="http://schemas.microsoft.com/office/drawing/2014/main" id="{BAA7C419-9282-F0A8-3106-33C996BC8D9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ounded Rectangle 28">
              <a:extLst>
                <a:ext uri="{FF2B5EF4-FFF2-40B4-BE49-F238E27FC236}">
                  <a16:creationId xmlns:a16="http://schemas.microsoft.com/office/drawing/2014/main" id="{11EEE4CA-BAAD-F03B-F804-73A926FA95D6}"/>
                </a:ext>
              </a:extLst>
            </p:cNvPr>
            <p:cNvSpPr>
              <a:spLocks noChangeArrowheads="1"/>
            </p:cNvSpPr>
            <p:nvPr/>
          </p:nvSpPr>
          <p:spPr bwMode="auto">
            <a:xfrm>
              <a:off x="7956550" y="298450"/>
              <a:ext cx="1008063" cy="908050"/>
            </a:xfrm>
            <a:prstGeom prst="roundRect">
              <a:avLst>
                <a:gd name="adj" fmla="val 16667"/>
              </a:avLst>
            </a:prstGeom>
            <a:blipFill dpi="0" rotWithShape="1">
              <a:blip r:embed="rId10"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grpSp>
    </p:spTree>
    <p:extLst>
      <p:ext uri="{BB962C8B-B14F-4D97-AF65-F5344CB8AC3E}">
        <p14:creationId xmlns:p14="http://schemas.microsoft.com/office/powerpoint/2010/main" val="2748534273"/>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3233365-5134-622A-FE64-C084635A1FD6}"/>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064535C0-A960-A3D9-593A-CFD809723B25}"/>
              </a:ext>
            </a:extLst>
          </p:cNvPr>
          <p:cNvGrpSpPr/>
          <p:nvPr/>
        </p:nvGrpSpPr>
        <p:grpSpPr>
          <a:xfrm>
            <a:off x="5278189" y="3976407"/>
            <a:ext cx="69480" cy="360"/>
            <a:chOff x="5278189" y="3976407"/>
            <a:chExt cx="69480" cy="36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0" name="Ink 9">
                  <a:extLst>
                    <a:ext uri="{FF2B5EF4-FFF2-40B4-BE49-F238E27FC236}">
                      <a16:creationId xmlns:a16="http://schemas.microsoft.com/office/drawing/2014/main" id="{054F15CD-A74E-CA9B-641F-622B963B05FF}"/>
                    </a:ext>
                  </a:extLst>
                </p14:cNvPr>
                <p14:cNvContentPartPr/>
                <p14:nvPr/>
              </p14:nvContentPartPr>
              <p14:xfrm>
                <a:off x="5278189" y="3976407"/>
                <a:ext cx="360" cy="360"/>
              </p14:xfrm>
            </p:contentPart>
          </mc:Choice>
          <mc:Fallback xmlns="">
            <p:pic>
              <p:nvPicPr>
                <p:cNvPr id="10" name="Ink 9">
                  <a:extLst>
                    <a:ext uri="{FF2B5EF4-FFF2-40B4-BE49-F238E27FC236}">
                      <a16:creationId xmlns:a16="http://schemas.microsoft.com/office/drawing/2014/main" id="{054F15CD-A74E-CA9B-641F-622B963B05FF}"/>
                    </a:ext>
                  </a:extLst>
                </p:cNvPr>
                <p:cNvPicPr/>
                <p:nvPr/>
              </p:nvPicPr>
              <p:blipFill>
                <a:blip r:embed="rId4"/>
                <a:stretch>
                  <a:fillRect/>
                </a:stretch>
              </p:blipFill>
              <p:spPr>
                <a:xfrm>
                  <a:off x="5269189" y="3922407"/>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1" name="Ink 10">
                  <a:extLst>
                    <a:ext uri="{FF2B5EF4-FFF2-40B4-BE49-F238E27FC236}">
                      <a16:creationId xmlns:a16="http://schemas.microsoft.com/office/drawing/2014/main" id="{7CA5E1E0-4737-E064-4753-01039F5F2231}"/>
                    </a:ext>
                  </a:extLst>
                </p14:cNvPr>
                <p14:cNvContentPartPr/>
                <p14:nvPr/>
              </p14:nvContentPartPr>
              <p14:xfrm>
                <a:off x="5278189" y="3976407"/>
                <a:ext cx="360" cy="360"/>
              </p14:xfrm>
            </p:contentPart>
          </mc:Choice>
          <mc:Fallback xmlns="">
            <p:pic>
              <p:nvPicPr>
                <p:cNvPr id="11" name="Ink 10">
                  <a:extLst>
                    <a:ext uri="{FF2B5EF4-FFF2-40B4-BE49-F238E27FC236}">
                      <a16:creationId xmlns:a16="http://schemas.microsoft.com/office/drawing/2014/main" id="{7CA5E1E0-4737-E064-4753-01039F5F2231}"/>
                    </a:ext>
                  </a:extLst>
                </p:cNvPr>
                <p:cNvPicPr/>
                <p:nvPr/>
              </p:nvPicPr>
              <p:blipFill>
                <a:blip r:embed="rId4"/>
                <a:stretch>
                  <a:fillRect/>
                </a:stretch>
              </p:blipFill>
              <p:spPr>
                <a:xfrm>
                  <a:off x="5269189" y="3922407"/>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3" name="Ink 12">
                  <a:extLst>
                    <a:ext uri="{FF2B5EF4-FFF2-40B4-BE49-F238E27FC236}">
                      <a16:creationId xmlns:a16="http://schemas.microsoft.com/office/drawing/2014/main" id="{0DF92CE2-72E4-606E-C10C-637D176A93BD}"/>
                    </a:ext>
                  </a:extLst>
                </p14:cNvPr>
                <p14:cNvContentPartPr/>
                <p14:nvPr/>
              </p14:nvContentPartPr>
              <p14:xfrm>
                <a:off x="5347309" y="3976407"/>
                <a:ext cx="360" cy="360"/>
              </p14:xfrm>
            </p:contentPart>
          </mc:Choice>
          <mc:Fallback xmlns="">
            <p:pic>
              <p:nvPicPr>
                <p:cNvPr id="13" name="Ink 12">
                  <a:extLst>
                    <a:ext uri="{FF2B5EF4-FFF2-40B4-BE49-F238E27FC236}">
                      <a16:creationId xmlns:a16="http://schemas.microsoft.com/office/drawing/2014/main" id="{0DF92CE2-72E4-606E-C10C-637D176A93BD}"/>
                    </a:ext>
                  </a:extLst>
                </p:cNvPr>
                <p:cNvPicPr/>
                <p:nvPr/>
              </p:nvPicPr>
              <p:blipFill>
                <a:blip r:embed="rId7"/>
                <a:stretch>
                  <a:fillRect/>
                </a:stretch>
              </p:blipFill>
              <p:spPr>
                <a:xfrm>
                  <a:off x="5338309" y="3922407"/>
                  <a:ext cx="18000" cy="108000"/>
                </a:xfrm>
                <a:prstGeom prst="rect">
                  <a:avLst/>
                </a:prstGeom>
              </p:spPr>
            </p:pic>
          </mc:Fallback>
        </mc:AlternateContent>
      </p:grpSp>
      <p:sp>
        <p:nvSpPr>
          <p:cNvPr id="15" name="TextBox 14">
            <a:extLst>
              <a:ext uri="{FF2B5EF4-FFF2-40B4-BE49-F238E27FC236}">
                <a16:creationId xmlns:a16="http://schemas.microsoft.com/office/drawing/2014/main" id="{F80E5EB8-8003-1AAD-441C-82CA7438BA56}"/>
              </a:ext>
            </a:extLst>
          </p:cNvPr>
          <p:cNvSpPr txBox="1"/>
          <p:nvPr/>
        </p:nvSpPr>
        <p:spPr>
          <a:xfrm>
            <a:off x="1246909" y="1731818"/>
            <a:ext cx="6068291" cy="369332"/>
          </a:xfrm>
          <a:prstGeom prst="rect">
            <a:avLst/>
          </a:prstGeom>
          <a:noFill/>
        </p:spPr>
        <p:txBody>
          <a:bodyPr wrap="square" rtlCol="0">
            <a:spAutoFit/>
          </a:bodyPr>
          <a:lstStyle/>
          <a:p>
            <a:r>
              <a:rPr lang="en-GB" dirty="0"/>
              <a:t>I</a:t>
            </a:r>
          </a:p>
        </p:txBody>
      </p:sp>
      <p:pic>
        <p:nvPicPr>
          <p:cNvPr id="3" name="Picture 2">
            <a:extLst>
              <a:ext uri="{FF2B5EF4-FFF2-40B4-BE49-F238E27FC236}">
                <a16:creationId xmlns:a16="http://schemas.microsoft.com/office/drawing/2014/main" id="{8062685E-5442-FCD3-2A2C-C4930C5FA7B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0" y="859971"/>
            <a:ext cx="9144000" cy="5138057"/>
          </a:xfrm>
          <a:prstGeom prst="rect">
            <a:avLst/>
          </a:prstGeom>
        </p:spPr>
      </p:pic>
    </p:spTree>
    <p:extLst>
      <p:ext uri="{BB962C8B-B14F-4D97-AF65-F5344CB8AC3E}">
        <p14:creationId xmlns:p14="http://schemas.microsoft.com/office/powerpoint/2010/main" val="91812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131C79A-920C-5773-10A2-952754A871E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55BBAE8-6D21-804A-C748-33858C844463}"/>
              </a:ext>
            </a:extLst>
          </p:cNvPr>
          <p:cNvGrpSpPr/>
          <p:nvPr/>
        </p:nvGrpSpPr>
        <p:grpSpPr>
          <a:xfrm>
            <a:off x="775114" y="948271"/>
            <a:ext cx="3239640" cy="2305758"/>
            <a:chOff x="1475640" y="1096200"/>
            <a:chExt cx="3239640" cy="2305758"/>
          </a:xfrm>
        </p:grpSpPr>
        <p:pic>
          <p:nvPicPr>
            <p:cNvPr id="174" name="Picture 8"/>
            <p:cNvPicPr/>
            <p:nvPr/>
          </p:nvPicPr>
          <p:blipFill>
            <a:blip r:embed="rId3"/>
            <a:stretch/>
          </p:blipFill>
          <p:spPr>
            <a:xfrm>
              <a:off x="1475640" y="1096200"/>
              <a:ext cx="3239640" cy="1937520"/>
            </a:xfrm>
            <a:prstGeom prst="rect">
              <a:avLst/>
            </a:prstGeom>
            <a:ln w="0">
              <a:noFill/>
            </a:ln>
          </p:spPr>
        </p:pic>
        <p:sp>
          <p:nvSpPr>
            <p:cNvPr id="177" name="TextBox 13"/>
            <p:cNvSpPr/>
            <p:nvPr/>
          </p:nvSpPr>
          <p:spPr>
            <a:xfrm>
              <a:off x="2273040" y="3034080"/>
              <a:ext cx="1411325"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800" b="0" strike="noStrike" spc="-1" dirty="0">
                  <a:solidFill>
                    <a:srgbClr val="FFFFFF"/>
                  </a:solidFill>
                  <a:latin typeface="+mj-lt"/>
                  <a:ea typeface="Calibri" panose="020F0502020204030204" pitchFamily="34" charset="0"/>
                  <a:cs typeface="Calibri" panose="020F0502020204030204" pitchFamily="34" charset="0"/>
                </a:rPr>
                <a:t>       NHSBT</a:t>
              </a:r>
              <a:endParaRPr lang="en-GB" sz="1800" b="0" strike="noStrike" spc="-1" dirty="0">
                <a:latin typeface="+mj-lt"/>
                <a:ea typeface="Calibri" panose="020F0502020204030204" pitchFamily="34" charset="0"/>
                <a:cs typeface="Calibri" panose="020F0502020204030204" pitchFamily="34" charset="0"/>
              </a:endParaRPr>
            </a:p>
          </p:txBody>
        </p:sp>
      </p:grpSp>
      <p:pic>
        <p:nvPicPr>
          <p:cNvPr id="173" name="Picture 7"/>
          <p:cNvPicPr/>
          <p:nvPr/>
        </p:nvPicPr>
        <p:blipFill>
          <a:blip r:embed="rId4"/>
          <a:stretch/>
        </p:blipFill>
        <p:spPr>
          <a:xfrm>
            <a:off x="4991913" y="948271"/>
            <a:ext cx="3263760" cy="1937520"/>
          </a:xfrm>
          <a:prstGeom prst="rect">
            <a:avLst/>
          </a:prstGeom>
          <a:ln w="0">
            <a:noFill/>
          </a:ln>
        </p:spPr>
      </p:pic>
      <p:sp>
        <p:nvSpPr>
          <p:cNvPr id="19" name="TextBox 18">
            <a:extLst>
              <a:ext uri="{FF2B5EF4-FFF2-40B4-BE49-F238E27FC236}">
                <a16:creationId xmlns:a16="http://schemas.microsoft.com/office/drawing/2014/main" id="{E3B076B7-EB47-2D66-5DB5-0FA5E3E34B41}"/>
              </a:ext>
            </a:extLst>
          </p:cNvPr>
          <p:cNvSpPr txBox="1"/>
          <p:nvPr/>
        </p:nvSpPr>
        <p:spPr>
          <a:xfrm>
            <a:off x="5765760" y="2885791"/>
            <a:ext cx="1716065" cy="369332"/>
          </a:xfrm>
          <a:prstGeom prst="rect">
            <a:avLst/>
          </a:prstGeom>
          <a:noFill/>
        </p:spPr>
        <p:txBody>
          <a:bodyPr wrap="square" rtlCol="0">
            <a:spAutoFit/>
          </a:bodyPr>
          <a:lstStyle/>
          <a:p>
            <a:r>
              <a:rPr lang="en-GB" dirty="0">
                <a:solidFill>
                  <a:schemeClr val="bg1"/>
                </a:solidFill>
              </a:rPr>
              <a:t>AMBULANCE</a:t>
            </a:r>
          </a:p>
        </p:txBody>
      </p:sp>
      <p:grpSp>
        <p:nvGrpSpPr>
          <p:cNvPr id="25" name="Group 24">
            <a:extLst>
              <a:ext uri="{FF2B5EF4-FFF2-40B4-BE49-F238E27FC236}">
                <a16:creationId xmlns:a16="http://schemas.microsoft.com/office/drawing/2014/main" id="{BEC8C40D-0D64-A6BE-FA2A-923329DB0F17}"/>
              </a:ext>
            </a:extLst>
          </p:cNvPr>
          <p:cNvGrpSpPr/>
          <p:nvPr/>
        </p:nvGrpSpPr>
        <p:grpSpPr>
          <a:xfrm>
            <a:off x="899030" y="3716221"/>
            <a:ext cx="3115724" cy="2446974"/>
            <a:chOff x="991854" y="3716221"/>
            <a:chExt cx="3115724" cy="2446974"/>
          </a:xfrm>
        </p:grpSpPr>
        <p:pic>
          <p:nvPicPr>
            <p:cNvPr id="21" name="Picture 6">
              <a:extLst>
                <a:ext uri="{FF2B5EF4-FFF2-40B4-BE49-F238E27FC236}">
                  <a16:creationId xmlns:a16="http://schemas.microsoft.com/office/drawing/2014/main" id="{7770EED3-20B5-C4DA-963A-86DD4E5B9810}"/>
                </a:ext>
              </a:extLst>
            </p:cNvPr>
            <p:cNvPicPr/>
            <p:nvPr/>
          </p:nvPicPr>
          <p:blipFill>
            <a:blip r:embed="rId5"/>
            <a:stretch/>
          </p:blipFill>
          <p:spPr>
            <a:xfrm>
              <a:off x="991854" y="3716221"/>
              <a:ext cx="3115724" cy="2080774"/>
            </a:xfrm>
            <a:prstGeom prst="rect">
              <a:avLst/>
            </a:prstGeom>
            <a:ln w="0">
              <a:noFill/>
            </a:ln>
          </p:spPr>
        </p:pic>
        <p:sp>
          <p:nvSpPr>
            <p:cNvPr id="24" name="TextBox 23">
              <a:extLst>
                <a:ext uri="{FF2B5EF4-FFF2-40B4-BE49-F238E27FC236}">
                  <a16:creationId xmlns:a16="http://schemas.microsoft.com/office/drawing/2014/main" id="{67CA7B65-A731-621A-6C5F-3AC8F9679AD2}"/>
                </a:ext>
              </a:extLst>
            </p:cNvPr>
            <p:cNvSpPr txBox="1"/>
            <p:nvPr/>
          </p:nvSpPr>
          <p:spPr>
            <a:xfrm>
              <a:off x="2278176" y="5790731"/>
              <a:ext cx="707612" cy="372464"/>
            </a:xfrm>
            <a:prstGeom prst="rect">
              <a:avLst/>
            </a:prstGeom>
            <a:noFill/>
          </p:spPr>
          <p:txBody>
            <a:bodyPr wrap="square" rtlCol="0">
              <a:spAutoFit/>
            </a:bodyPr>
            <a:lstStyle/>
            <a:p>
              <a:r>
                <a:rPr lang="en-GB" dirty="0">
                  <a:solidFill>
                    <a:schemeClr val="bg1"/>
                  </a:solidFill>
                </a:rPr>
                <a:t>TAXI</a:t>
              </a:r>
            </a:p>
          </p:txBody>
        </p:sp>
      </p:grpSp>
      <p:grpSp>
        <p:nvGrpSpPr>
          <p:cNvPr id="26" name="Group 25">
            <a:extLst>
              <a:ext uri="{FF2B5EF4-FFF2-40B4-BE49-F238E27FC236}">
                <a16:creationId xmlns:a16="http://schemas.microsoft.com/office/drawing/2014/main" id="{D9219551-601F-BEDD-7D65-574D61EFBA49}"/>
              </a:ext>
            </a:extLst>
          </p:cNvPr>
          <p:cNvGrpSpPr/>
          <p:nvPr/>
        </p:nvGrpSpPr>
        <p:grpSpPr>
          <a:xfrm>
            <a:off x="4991913" y="3602878"/>
            <a:ext cx="3294360" cy="2560317"/>
            <a:chOff x="4991913" y="3602878"/>
            <a:chExt cx="3294360" cy="2560317"/>
          </a:xfrm>
        </p:grpSpPr>
        <p:grpSp>
          <p:nvGrpSpPr>
            <p:cNvPr id="14" name="Group 13">
              <a:extLst>
                <a:ext uri="{FF2B5EF4-FFF2-40B4-BE49-F238E27FC236}">
                  <a16:creationId xmlns:a16="http://schemas.microsoft.com/office/drawing/2014/main" id="{E30BD659-DA71-B4F7-1C4F-48F9C7FD179C}"/>
                </a:ext>
              </a:extLst>
            </p:cNvPr>
            <p:cNvGrpSpPr/>
            <p:nvPr/>
          </p:nvGrpSpPr>
          <p:grpSpPr>
            <a:xfrm>
              <a:off x="5278189" y="3976407"/>
              <a:ext cx="69480" cy="360"/>
              <a:chOff x="5278189" y="3976407"/>
              <a:chExt cx="69480" cy="3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0" name="Ink 9">
                    <a:extLst>
                      <a:ext uri="{FF2B5EF4-FFF2-40B4-BE49-F238E27FC236}">
                        <a16:creationId xmlns:a16="http://schemas.microsoft.com/office/drawing/2014/main" id="{CDC96A03-EAE3-33E1-CC48-375BE4418A29}"/>
                      </a:ext>
                    </a:extLst>
                  </p14:cNvPr>
                  <p14:cNvContentPartPr/>
                  <p14:nvPr/>
                </p14:nvContentPartPr>
                <p14:xfrm>
                  <a:off x="5278189" y="3976407"/>
                  <a:ext cx="360" cy="360"/>
                </p14:xfrm>
              </p:contentPart>
            </mc:Choice>
            <mc:Fallback xmlns="">
              <p:pic>
                <p:nvPicPr>
                  <p:cNvPr id="10" name="Ink 9">
                    <a:extLst>
                      <a:ext uri="{FF2B5EF4-FFF2-40B4-BE49-F238E27FC236}">
                        <a16:creationId xmlns:a16="http://schemas.microsoft.com/office/drawing/2014/main" id="{CDC96A03-EAE3-33E1-CC48-375BE4418A29}"/>
                      </a:ext>
                    </a:extLst>
                  </p:cNvPr>
                  <p:cNvPicPr/>
                  <p:nvPr/>
                </p:nvPicPr>
                <p:blipFill>
                  <a:blip r:embed="rId7"/>
                  <a:stretch>
                    <a:fillRect/>
                  </a:stretch>
                </p:blipFill>
                <p:spPr>
                  <a:xfrm>
                    <a:off x="5269189" y="3922407"/>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1" name="Ink 10">
                    <a:extLst>
                      <a:ext uri="{FF2B5EF4-FFF2-40B4-BE49-F238E27FC236}">
                        <a16:creationId xmlns:a16="http://schemas.microsoft.com/office/drawing/2014/main" id="{86845255-CB2D-9ACC-67D0-7973CCE5B92D}"/>
                      </a:ext>
                    </a:extLst>
                  </p14:cNvPr>
                  <p14:cNvContentPartPr/>
                  <p14:nvPr/>
                </p14:nvContentPartPr>
                <p14:xfrm>
                  <a:off x="5278189" y="3976407"/>
                  <a:ext cx="360" cy="360"/>
                </p14:xfrm>
              </p:contentPart>
            </mc:Choice>
            <mc:Fallback xmlns="">
              <p:pic>
                <p:nvPicPr>
                  <p:cNvPr id="11" name="Ink 10">
                    <a:extLst>
                      <a:ext uri="{FF2B5EF4-FFF2-40B4-BE49-F238E27FC236}">
                        <a16:creationId xmlns:a16="http://schemas.microsoft.com/office/drawing/2014/main" id="{86845255-CB2D-9ACC-67D0-7973CCE5B92D}"/>
                      </a:ext>
                    </a:extLst>
                  </p:cNvPr>
                  <p:cNvPicPr/>
                  <p:nvPr/>
                </p:nvPicPr>
                <p:blipFill>
                  <a:blip r:embed="rId7"/>
                  <a:stretch>
                    <a:fillRect/>
                  </a:stretch>
                </p:blipFill>
                <p:spPr>
                  <a:xfrm>
                    <a:off x="5269189" y="3922407"/>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3" name="Ink 12">
                    <a:extLst>
                      <a:ext uri="{FF2B5EF4-FFF2-40B4-BE49-F238E27FC236}">
                        <a16:creationId xmlns:a16="http://schemas.microsoft.com/office/drawing/2014/main" id="{2A0A87FA-45D1-1884-B48B-23F438616155}"/>
                      </a:ext>
                    </a:extLst>
                  </p14:cNvPr>
                  <p14:cNvContentPartPr/>
                  <p14:nvPr/>
                </p14:nvContentPartPr>
                <p14:xfrm>
                  <a:off x="5347309" y="3976407"/>
                  <a:ext cx="360" cy="360"/>
                </p14:xfrm>
              </p:contentPart>
            </mc:Choice>
            <mc:Fallback xmlns="">
              <p:pic>
                <p:nvPicPr>
                  <p:cNvPr id="13" name="Ink 12">
                    <a:extLst>
                      <a:ext uri="{FF2B5EF4-FFF2-40B4-BE49-F238E27FC236}">
                        <a16:creationId xmlns:a16="http://schemas.microsoft.com/office/drawing/2014/main" id="{2A0A87FA-45D1-1884-B48B-23F438616155}"/>
                      </a:ext>
                    </a:extLst>
                  </p:cNvPr>
                  <p:cNvPicPr/>
                  <p:nvPr/>
                </p:nvPicPr>
                <p:blipFill>
                  <a:blip r:embed="rId10"/>
                  <a:stretch>
                    <a:fillRect/>
                  </a:stretch>
                </p:blipFill>
                <p:spPr>
                  <a:xfrm>
                    <a:off x="5338309" y="3922407"/>
                    <a:ext cx="18000" cy="108000"/>
                  </a:xfrm>
                  <a:prstGeom prst="rect">
                    <a:avLst/>
                  </a:prstGeom>
                </p:spPr>
              </p:pic>
            </mc:Fallback>
          </mc:AlternateContent>
        </p:grpSp>
        <p:sp>
          <p:nvSpPr>
            <p:cNvPr id="23" name="TextBox 22">
              <a:extLst>
                <a:ext uri="{FF2B5EF4-FFF2-40B4-BE49-F238E27FC236}">
                  <a16:creationId xmlns:a16="http://schemas.microsoft.com/office/drawing/2014/main" id="{0968E1A9-6871-9BA0-DA86-3C5643583B0F}"/>
                </a:ext>
              </a:extLst>
            </p:cNvPr>
            <p:cNvSpPr txBox="1"/>
            <p:nvPr/>
          </p:nvSpPr>
          <p:spPr>
            <a:xfrm>
              <a:off x="5765760" y="5793863"/>
              <a:ext cx="1716065" cy="369332"/>
            </a:xfrm>
            <a:prstGeom prst="rect">
              <a:avLst/>
            </a:prstGeom>
            <a:noFill/>
          </p:spPr>
          <p:txBody>
            <a:bodyPr wrap="square" rtlCol="0">
              <a:spAutoFit/>
            </a:bodyPr>
            <a:lstStyle/>
            <a:p>
              <a:r>
                <a:rPr lang="en-GB" dirty="0">
                  <a:solidFill>
                    <a:schemeClr val="bg1"/>
                  </a:solidFill>
                </a:rPr>
                <a:t>BLOOD BIKE</a:t>
              </a:r>
            </a:p>
          </p:txBody>
        </p:sp>
        <p:pic>
          <p:nvPicPr>
            <p:cNvPr id="175" name="Picture 10"/>
            <p:cNvPicPr/>
            <p:nvPr/>
          </p:nvPicPr>
          <p:blipFill>
            <a:blip r:embed="rId11"/>
            <a:stretch/>
          </p:blipFill>
          <p:spPr>
            <a:xfrm>
              <a:off x="4991913" y="3602878"/>
              <a:ext cx="3294360" cy="1937520"/>
            </a:xfrm>
            <a:prstGeom prst="rect">
              <a:avLst/>
            </a:prstGeom>
            <a:ln w="0">
              <a:noFill/>
            </a:ln>
          </p:spPr>
        </p:pic>
      </p:grpSp>
    </p:spTree>
    <p:extLst>
      <p:ext uri="{BB962C8B-B14F-4D97-AF65-F5344CB8AC3E}">
        <p14:creationId xmlns:p14="http://schemas.microsoft.com/office/powerpoint/2010/main" val="3732061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C14B1823-F383-6A69-7D0F-11A4E726C6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8675C3-F6FF-5999-FD87-1D399640125C}"/>
              </a:ext>
            </a:extLst>
          </p:cNvPr>
          <p:cNvSpPr txBox="1"/>
          <p:nvPr/>
        </p:nvSpPr>
        <p:spPr>
          <a:xfrm>
            <a:off x="396240" y="4551148"/>
            <a:ext cx="391590" cy="369332"/>
          </a:xfrm>
          <a:prstGeom prst="rect">
            <a:avLst/>
          </a:prstGeom>
          <a:noFill/>
        </p:spPr>
        <p:txBody>
          <a:bodyPr wrap="square" rtlCol="0">
            <a:spAutoFit/>
          </a:bodyPr>
          <a:lstStyle/>
          <a:p>
            <a:r>
              <a:rPr lang="en-GB" dirty="0"/>
              <a:t>1</a:t>
            </a:r>
          </a:p>
        </p:txBody>
      </p:sp>
      <p:grpSp>
        <p:nvGrpSpPr>
          <p:cNvPr id="9" name="Group 8">
            <a:extLst>
              <a:ext uri="{FF2B5EF4-FFF2-40B4-BE49-F238E27FC236}">
                <a16:creationId xmlns:a16="http://schemas.microsoft.com/office/drawing/2014/main" id="{83D33E29-E1CF-5329-A1BB-DE857D8728A7}"/>
              </a:ext>
            </a:extLst>
          </p:cNvPr>
          <p:cNvGrpSpPr/>
          <p:nvPr/>
        </p:nvGrpSpPr>
        <p:grpSpPr>
          <a:xfrm>
            <a:off x="214684" y="-322095"/>
            <a:ext cx="4035241" cy="3209303"/>
            <a:chOff x="214684" y="-322095"/>
            <a:chExt cx="4035241" cy="3209303"/>
          </a:xfrm>
        </p:grpSpPr>
        <p:grpSp>
          <p:nvGrpSpPr>
            <p:cNvPr id="26" name="Group 25">
              <a:extLst>
                <a:ext uri="{FF2B5EF4-FFF2-40B4-BE49-F238E27FC236}">
                  <a16:creationId xmlns:a16="http://schemas.microsoft.com/office/drawing/2014/main" id="{41B0ED61-90E0-C2E4-2B51-B0E2E2DE41FC}"/>
                </a:ext>
              </a:extLst>
            </p:cNvPr>
            <p:cNvGrpSpPr/>
            <p:nvPr/>
          </p:nvGrpSpPr>
          <p:grpSpPr>
            <a:xfrm>
              <a:off x="214684" y="326891"/>
              <a:ext cx="3294360" cy="2560317"/>
              <a:chOff x="4991913" y="3602878"/>
              <a:chExt cx="3294360" cy="2560317"/>
            </a:xfrm>
          </p:grpSpPr>
          <p:grpSp>
            <p:nvGrpSpPr>
              <p:cNvPr id="14" name="Group 13">
                <a:extLst>
                  <a:ext uri="{FF2B5EF4-FFF2-40B4-BE49-F238E27FC236}">
                    <a16:creationId xmlns:a16="http://schemas.microsoft.com/office/drawing/2014/main" id="{17193984-779D-71CC-CC25-AD5E8BFD09ED}"/>
                  </a:ext>
                </a:extLst>
              </p:cNvPr>
              <p:cNvGrpSpPr/>
              <p:nvPr/>
            </p:nvGrpSpPr>
            <p:grpSpPr>
              <a:xfrm>
                <a:off x="5278189" y="3976407"/>
                <a:ext cx="69480" cy="360"/>
                <a:chOff x="5278189" y="3976407"/>
                <a:chExt cx="69480" cy="36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0" name="Ink 9">
                      <a:extLst>
                        <a:ext uri="{FF2B5EF4-FFF2-40B4-BE49-F238E27FC236}">
                          <a16:creationId xmlns:a16="http://schemas.microsoft.com/office/drawing/2014/main" id="{F6598B71-9FA2-33FA-AA91-99EEE434B753}"/>
                        </a:ext>
                      </a:extLst>
                    </p14:cNvPr>
                    <p14:cNvContentPartPr/>
                    <p14:nvPr/>
                  </p14:nvContentPartPr>
                  <p14:xfrm>
                    <a:off x="5278189" y="3976407"/>
                    <a:ext cx="360" cy="360"/>
                  </p14:xfrm>
                </p:contentPart>
              </mc:Choice>
              <mc:Fallback xmlns="">
                <p:pic>
                  <p:nvPicPr>
                    <p:cNvPr id="10" name="Ink 9">
                      <a:extLst>
                        <a:ext uri="{FF2B5EF4-FFF2-40B4-BE49-F238E27FC236}">
                          <a16:creationId xmlns:a16="http://schemas.microsoft.com/office/drawing/2014/main" id="{F6598B71-9FA2-33FA-AA91-99EEE434B753}"/>
                        </a:ext>
                      </a:extLst>
                    </p:cNvPr>
                    <p:cNvPicPr/>
                    <p:nvPr/>
                  </p:nvPicPr>
                  <p:blipFill>
                    <a:blip r:embed="rId7"/>
                    <a:stretch>
                      <a:fillRect/>
                    </a:stretch>
                  </p:blipFill>
                  <p:spPr>
                    <a:xfrm>
                      <a:off x="5269189" y="3922407"/>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1" name="Ink 10">
                      <a:extLst>
                        <a:ext uri="{FF2B5EF4-FFF2-40B4-BE49-F238E27FC236}">
                          <a16:creationId xmlns:a16="http://schemas.microsoft.com/office/drawing/2014/main" id="{50FEB061-E3F3-8290-E433-9DDD6602C4CD}"/>
                        </a:ext>
                      </a:extLst>
                    </p14:cNvPr>
                    <p14:cNvContentPartPr/>
                    <p14:nvPr/>
                  </p14:nvContentPartPr>
                  <p14:xfrm>
                    <a:off x="5278189" y="3976407"/>
                    <a:ext cx="360" cy="360"/>
                  </p14:xfrm>
                </p:contentPart>
              </mc:Choice>
              <mc:Fallback xmlns="">
                <p:pic>
                  <p:nvPicPr>
                    <p:cNvPr id="11" name="Ink 10">
                      <a:extLst>
                        <a:ext uri="{FF2B5EF4-FFF2-40B4-BE49-F238E27FC236}">
                          <a16:creationId xmlns:a16="http://schemas.microsoft.com/office/drawing/2014/main" id="{50FEB061-E3F3-8290-E433-9DDD6602C4CD}"/>
                        </a:ext>
                      </a:extLst>
                    </p:cNvPr>
                    <p:cNvPicPr/>
                    <p:nvPr/>
                  </p:nvPicPr>
                  <p:blipFill>
                    <a:blip r:embed="rId7"/>
                    <a:stretch>
                      <a:fillRect/>
                    </a:stretch>
                  </p:blipFill>
                  <p:spPr>
                    <a:xfrm>
                      <a:off x="5269189" y="3922407"/>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3" name="Ink 12">
                      <a:extLst>
                        <a:ext uri="{FF2B5EF4-FFF2-40B4-BE49-F238E27FC236}">
                          <a16:creationId xmlns:a16="http://schemas.microsoft.com/office/drawing/2014/main" id="{2AC306FB-E960-79B2-799B-7BDF279BC8EC}"/>
                        </a:ext>
                      </a:extLst>
                    </p14:cNvPr>
                    <p14:cNvContentPartPr/>
                    <p14:nvPr/>
                  </p14:nvContentPartPr>
                  <p14:xfrm>
                    <a:off x="5347309" y="3976407"/>
                    <a:ext cx="360" cy="360"/>
                  </p14:xfrm>
                </p:contentPart>
              </mc:Choice>
              <mc:Fallback xmlns="">
                <p:pic>
                  <p:nvPicPr>
                    <p:cNvPr id="13" name="Ink 12">
                      <a:extLst>
                        <a:ext uri="{FF2B5EF4-FFF2-40B4-BE49-F238E27FC236}">
                          <a16:creationId xmlns:a16="http://schemas.microsoft.com/office/drawing/2014/main" id="{2AC306FB-E960-79B2-799B-7BDF279BC8EC}"/>
                        </a:ext>
                      </a:extLst>
                    </p:cNvPr>
                    <p:cNvPicPr/>
                    <p:nvPr/>
                  </p:nvPicPr>
                  <p:blipFill>
                    <a:blip r:embed="rId10"/>
                    <a:stretch>
                      <a:fillRect/>
                    </a:stretch>
                  </p:blipFill>
                  <p:spPr>
                    <a:xfrm>
                      <a:off x="5338309" y="3922407"/>
                      <a:ext cx="18000" cy="108000"/>
                    </a:xfrm>
                    <a:prstGeom prst="rect">
                      <a:avLst/>
                    </a:prstGeom>
                  </p:spPr>
                </p:pic>
              </mc:Fallback>
            </mc:AlternateContent>
          </p:grpSp>
          <p:sp>
            <p:nvSpPr>
              <p:cNvPr id="23" name="TextBox 22">
                <a:extLst>
                  <a:ext uri="{FF2B5EF4-FFF2-40B4-BE49-F238E27FC236}">
                    <a16:creationId xmlns:a16="http://schemas.microsoft.com/office/drawing/2014/main" id="{B7AC278D-9E22-90EF-F238-20A9576C37A6}"/>
                  </a:ext>
                </a:extLst>
              </p:cNvPr>
              <p:cNvSpPr txBox="1"/>
              <p:nvPr/>
            </p:nvSpPr>
            <p:spPr>
              <a:xfrm>
                <a:off x="5765760" y="5793863"/>
                <a:ext cx="1716065" cy="369332"/>
              </a:xfrm>
              <a:prstGeom prst="rect">
                <a:avLst/>
              </a:prstGeom>
              <a:noFill/>
            </p:spPr>
            <p:txBody>
              <a:bodyPr wrap="square" rtlCol="0">
                <a:spAutoFit/>
              </a:bodyPr>
              <a:lstStyle/>
              <a:p>
                <a:r>
                  <a:rPr lang="en-GB" dirty="0">
                    <a:solidFill>
                      <a:schemeClr val="bg1"/>
                    </a:solidFill>
                  </a:rPr>
                  <a:t>BLOOD BIKE</a:t>
                </a:r>
              </a:p>
            </p:txBody>
          </p:sp>
          <p:pic>
            <p:nvPicPr>
              <p:cNvPr id="175" name="Picture 10">
                <a:extLst>
                  <a:ext uri="{FF2B5EF4-FFF2-40B4-BE49-F238E27FC236}">
                    <a16:creationId xmlns:a16="http://schemas.microsoft.com/office/drawing/2014/main" id="{A01E0DD6-D7BF-E8F9-99EC-43D5BCC7C737}"/>
                  </a:ext>
                </a:extLst>
              </p:cNvPr>
              <p:cNvPicPr/>
              <p:nvPr/>
            </p:nvPicPr>
            <p:blipFill>
              <a:blip r:embed="rId11"/>
              <a:stretch/>
            </p:blipFill>
            <p:spPr>
              <a:xfrm>
                <a:off x="4991913" y="3602878"/>
                <a:ext cx="3294360" cy="1937520"/>
              </a:xfrm>
              <a:prstGeom prst="rect">
                <a:avLst/>
              </a:prstGeom>
              <a:ln w="0">
                <a:noFill/>
              </a:ln>
            </p:spPr>
          </p:pic>
        </p:grpSp>
        <p:sp>
          <p:nvSpPr>
            <p:cNvPr id="4" name="TextBox 3">
              <a:extLst>
                <a:ext uri="{FF2B5EF4-FFF2-40B4-BE49-F238E27FC236}">
                  <a16:creationId xmlns:a16="http://schemas.microsoft.com/office/drawing/2014/main" id="{B63F5D0A-CD7B-04D8-2A09-8106CCDF0B81}"/>
                </a:ext>
              </a:extLst>
            </p:cNvPr>
            <p:cNvSpPr txBox="1"/>
            <p:nvPr/>
          </p:nvSpPr>
          <p:spPr>
            <a:xfrm>
              <a:off x="3605775" y="-322095"/>
              <a:ext cx="644150" cy="1200329"/>
            </a:xfrm>
            <a:prstGeom prst="rect">
              <a:avLst/>
            </a:prstGeom>
            <a:noFill/>
          </p:spPr>
          <p:txBody>
            <a:bodyPr wrap="square" rtlCol="0">
              <a:spAutoFit/>
            </a:bodyPr>
            <a:lstStyle/>
            <a:p>
              <a:r>
                <a:rPr lang="en-GB" sz="3600" dirty="0">
                  <a:latin typeface="+mj-lt"/>
                </a:rPr>
                <a:t>1</a:t>
              </a:r>
              <a:r>
                <a:rPr lang="en-GB" sz="3600" b="1" dirty="0">
                  <a:solidFill>
                    <a:schemeClr val="bg1"/>
                  </a:solidFill>
                  <a:latin typeface="+mj-lt"/>
                </a:rPr>
                <a:t>1</a:t>
              </a:r>
              <a:endParaRPr lang="en-GB" sz="3600" dirty="0">
                <a:latin typeface="+mj-lt"/>
              </a:endParaRPr>
            </a:p>
          </p:txBody>
        </p:sp>
      </p:grpSp>
      <p:grpSp>
        <p:nvGrpSpPr>
          <p:cNvPr id="12" name="Group 11">
            <a:extLst>
              <a:ext uri="{FF2B5EF4-FFF2-40B4-BE49-F238E27FC236}">
                <a16:creationId xmlns:a16="http://schemas.microsoft.com/office/drawing/2014/main" id="{E4BDF9BD-DB08-7DFC-93F3-63D99D3752E1}"/>
              </a:ext>
            </a:extLst>
          </p:cNvPr>
          <p:cNvGrpSpPr/>
          <p:nvPr/>
        </p:nvGrpSpPr>
        <p:grpSpPr>
          <a:xfrm>
            <a:off x="2476204" y="1317547"/>
            <a:ext cx="3802904" cy="3085535"/>
            <a:chOff x="2476204" y="1317547"/>
            <a:chExt cx="3802904" cy="3085535"/>
          </a:xfrm>
        </p:grpSpPr>
        <p:grpSp>
          <p:nvGrpSpPr>
            <p:cNvPr id="25" name="Group 24">
              <a:extLst>
                <a:ext uri="{FF2B5EF4-FFF2-40B4-BE49-F238E27FC236}">
                  <a16:creationId xmlns:a16="http://schemas.microsoft.com/office/drawing/2014/main" id="{92125A11-7FF9-719C-C617-45DF95A48D35}"/>
                </a:ext>
              </a:extLst>
            </p:cNvPr>
            <p:cNvGrpSpPr/>
            <p:nvPr/>
          </p:nvGrpSpPr>
          <p:grpSpPr>
            <a:xfrm>
              <a:off x="2476204" y="1956108"/>
              <a:ext cx="3115724" cy="2446974"/>
              <a:chOff x="991854" y="3716221"/>
              <a:chExt cx="3115724" cy="2446974"/>
            </a:xfrm>
          </p:grpSpPr>
          <p:pic>
            <p:nvPicPr>
              <p:cNvPr id="21" name="Picture 6">
                <a:extLst>
                  <a:ext uri="{FF2B5EF4-FFF2-40B4-BE49-F238E27FC236}">
                    <a16:creationId xmlns:a16="http://schemas.microsoft.com/office/drawing/2014/main" id="{2E594A17-6F37-AC4B-4766-F9624634C1B7}"/>
                  </a:ext>
                </a:extLst>
              </p:cNvPr>
              <p:cNvPicPr/>
              <p:nvPr/>
            </p:nvPicPr>
            <p:blipFill>
              <a:blip r:embed="rId12"/>
              <a:stretch/>
            </p:blipFill>
            <p:spPr>
              <a:xfrm>
                <a:off x="991854" y="3716221"/>
                <a:ext cx="3115724" cy="2080774"/>
              </a:xfrm>
              <a:prstGeom prst="rect">
                <a:avLst/>
              </a:prstGeom>
              <a:ln w="0">
                <a:noFill/>
              </a:ln>
            </p:spPr>
          </p:pic>
          <p:sp>
            <p:nvSpPr>
              <p:cNvPr id="24" name="TextBox 23">
                <a:extLst>
                  <a:ext uri="{FF2B5EF4-FFF2-40B4-BE49-F238E27FC236}">
                    <a16:creationId xmlns:a16="http://schemas.microsoft.com/office/drawing/2014/main" id="{9BF9D44A-7522-63F9-995E-5EB639533E38}"/>
                  </a:ext>
                </a:extLst>
              </p:cNvPr>
              <p:cNvSpPr txBox="1"/>
              <p:nvPr/>
            </p:nvSpPr>
            <p:spPr>
              <a:xfrm>
                <a:off x="2278176" y="5790731"/>
                <a:ext cx="707612" cy="372464"/>
              </a:xfrm>
              <a:prstGeom prst="rect">
                <a:avLst/>
              </a:prstGeom>
              <a:noFill/>
            </p:spPr>
            <p:txBody>
              <a:bodyPr wrap="square" rtlCol="0">
                <a:spAutoFit/>
              </a:bodyPr>
              <a:lstStyle/>
              <a:p>
                <a:r>
                  <a:rPr lang="en-GB" dirty="0">
                    <a:solidFill>
                      <a:schemeClr val="bg1"/>
                    </a:solidFill>
                  </a:rPr>
                  <a:t>TAXI</a:t>
                </a:r>
              </a:p>
            </p:txBody>
          </p:sp>
        </p:grpSp>
        <p:sp>
          <p:nvSpPr>
            <p:cNvPr id="5" name="TextBox 4">
              <a:extLst>
                <a:ext uri="{FF2B5EF4-FFF2-40B4-BE49-F238E27FC236}">
                  <a16:creationId xmlns:a16="http://schemas.microsoft.com/office/drawing/2014/main" id="{41407606-5EFC-3C68-F49E-5B06173BDBAE}"/>
                </a:ext>
              </a:extLst>
            </p:cNvPr>
            <p:cNvSpPr txBox="1"/>
            <p:nvPr/>
          </p:nvSpPr>
          <p:spPr>
            <a:xfrm>
              <a:off x="5634958" y="1317547"/>
              <a:ext cx="644150" cy="1200329"/>
            </a:xfrm>
            <a:prstGeom prst="rect">
              <a:avLst/>
            </a:prstGeom>
            <a:noFill/>
          </p:spPr>
          <p:txBody>
            <a:bodyPr wrap="square" rtlCol="0">
              <a:spAutoFit/>
            </a:bodyPr>
            <a:lstStyle/>
            <a:p>
              <a:r>
                <a:rPr lang="en-GB" sz="3600" dirty="0">
                  <a:latin typeface="+mj-lt"/>
                </a:rPr>
                <a:t>1</a:t>
              </a:r>
              <a:r>
                <a:rPr lang="en-GB" sz="3600" b="1" dirty="0">
                  <a:solidFill>
                    <a:schemeClr val="bg1"/>
                  </a:solidFill>
                  <a:latin typeface="+mj-lt"/>
                </a:rPr>
                <a:t>2</a:t>
              </a:r>
              <a:endParaRPr lang="en-GB" sz="3600" dirty="0">
                <a:latin typeface="+mj-lt"/>
              </a:endParaRPr>
            </a:p>
          </p:txBody>
        </p:sp>
      </p:grpSp>
      <p:grpSp>
        <p:nvGrpSpPr>
          <p:cNvPr id="15" name="Group 14">
            <a:extLst>
              <a:ext uri="{FF2B5EF4-FFF2-40B4-BE49-F238E27FC236}">
                <a16:creationId xmlns:a16="http://schemas.microsoft.com/office/drawing/2014/main" id="{F95A2CEE-3F08-667E-C53C-8D315356D6A6}"/>
              </a:ext>
            </a:extLst>
          </p:cNvPr>
          <p:cNvGrpSpPr/>
          <p:nvPr/>
        </p:nvGrpSpPr>
        <p:grpSpPr>
          <a:xfrm>
            <a:off x="4045342" y="2577162"/>
            <a:ext cx="4034183" cy="2980085"/>
            <a:chOff x="4045342" y="2577162"/>
            <a:chExt cx="4034183" cy="2980085"/>
          </a:xfrm>
        </p:grpSpPr>
        <p:grpSp>
          <p:nvGrpSpPr>
            <p:cNvPr id="8" name="Group 7">
              <a:extLst>
                <a:ext uri="{FF2B5EF4-FFF2-40B4-BE49-F238E27FC236}">
                  <a16:creationId xmlns:a16="http://schemas.microsoft.com/office/drawing/2014/main" id="{366AD1B5-9A2B-64CC-677C-60C23AE2364B}"/>
                </a:ext>
              </a:extLst>
            </p:cNvPr>
            <p:cNvGrpSpPr/>
            <p:nvPr/>
          </p:nvGrpSpPr>
          <p:grpSpPr>
            <a:xfrm>
              <a:off x="4045342" y="3251489"/>
              <a:ext cx="3239640" cy="2305758"/>
              <a:chOff x="1475640" y="1096200"/>
              <a:chExt cx="3239640" cy="2305758"/>
            </a:xfrm>
          </p:grpSpPr>
          <p:pic>
            <p:nvPicPr>
              <p:cNvPr id="174" name="Picture 8">
                <a:extLst>
                  <a:ext uri="{FF2B5EF4-FFF2-40B4-BE49-F238E27FC236}">
                    <a16:creationId xmlns:a16="http://schemas.microsoft.com/office/drawing/2014/main" id="{958E5711-31B8-D975-2C3E-DFF1892D9D64}"/>
                  </a:ext>
                </a:extLst>
              </p:cNvPr>
              <p:cNvPicPr/>
              <p:nvPr/>
            </p:nvPicPr>
            <p:blipFill>
              <a:blip r:embed="rId13"/>
              <a:stretch/>
            </p:blipFill>
            <p:spPr>
              <a:xfrm>
                <a:off x="1475640" y="1096200"/>
                <a:ext cx="3239640" cy="1937520"/>
              </a:xfrm>
              <a:prstGeom prst="rect">
                <a:avLst/>
              </a:prstGeom>
              <a:ln w="0">
                <a:noFill/>
              </a:ln>
            </p:spPr>
          </p:pic>
          <p:sp>
            <p:nvSpPr>
              <p:cNvPr id="177" name="TextBox 13">
                <a:extLst>
                  <a:ext uri="{FF2B5EF4-FFF2-40B4-BE49-F238E27FC236}">
                    <a16:creationId xmlns:a16="http://schemas.microsoft.com/office/drawing/2014/main" id="{6BDCD908-7A40-26B6-FD7A-A51C0EE862A5}"/>
                  </a:ext>
                </a:extLst>
              </p:cNvPr>
              <p:cNvSpPr/>
              <p:nvPr/>
            </p:nvSpPr>
            <p:spPr>
              <a:xfrm>
                <a:off x="2273040" y="3034080"/>
                <a:ext cx="1411325"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1800" b="0" strike="noStrike" spc="-1" dirty="0">
                    <a:solidFill>
                      <a:srgbClr val="FFFFFF"/>
                    </a:solidFill>
                    <a:latin typeface="+mj-lt"/>
                    <a:ea typeface="Calibri" panose="020F0502020204030204" pitchFamily="34" charset="0"/>
                    <a:cs typeface="Calibri" panose="020F0502020204030204" pitchFamily="34" charset="0"/>
                  </a:rPr>
                  <a:t>       NHSBT</a:t>
                </a:r>
                <a:endParaRPr lang="en-GB" sz="1800" b="0" strike="noStrike" spc="-1" dirty="0">
                  <a:latin typeface="+mj-lt"/>
                  <a:ea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6E4DCE50-F60D-C73A-E1FB-C17049AE3AE7}"/>
                </a:ext>
              </a:extLst>
            </p:cNvPr>
            <p:cNvSpPr txBox="1"/>
            <p:nvPr/>
          </p:nvSpPr>
          <p:spPr>
            <a:xfrm>
              <a:off x="7435375" y="2577162"/>
              <a:ext cx="644150" cy="1200329"/>
            </a:xfrm>
            <a:prstGeom prst="rect">
              <a:avLst/>
            </a:prstGeom>
            <a:noFill/>
          </p:spPr>
          <p:txBody>
            <a:bodyPr wrap="square" rtlCol="0">
              <a:spAutoFit/>
            </a:bodyPr>
            <a:lstStyle/>
            <a:p>
              <a:r>
                <a:rPr lang="en-GB" sz="3600" dirty="0">
                  <a:latin typeface="+mj-lt"/>
                </a:rPr>
                <a:t>1</a:t>
              </a:r>
              <a:r>
                <a:rPr lang="en-GB" sz="3600" b="1" dirty="0">
                  <a:solidFill>
                    <a:schemeClr val="bg1"/>
                  </a:solidFill>
                  <a:latin typeface="+mj-lt"/>
                </a:rPr>
                <a:t>3</a:t>
              </a:r>
              <a:endParaRPr lang="en-GB" sz="3600" dirty="0">
                <a:latin typeface="+mj-lt"/>
              </a:endParaRPr>
            </a:p>
          </p:txBody>
        </p:sp>
      </p:grpSp>
      <p:grpSp>
        <p:nvGrpSpPr>
          <p:cNvPr id="16" name="Group 15">
            <a:extLst>
              <a:ext uri="{FF2B5EF4-FFF2-40B4-BE49-F238E27FC236}">
                <a16:creationId xmlns:a16="http://schemas.microsoft.com/office/drawing/2014/main" id="{42C9171B-6D75-59CF-4CFB-55F5EABD2236}"/>
              </a:ext>
            </a:extLst>
          </p:cNvPr>
          <p:cNvGrpSpPr/>
          <p:nvPr/>
        </p:nvGrpSpPr>
        <p:grpSpPr>
          <a:xfrm>
            <a:off x="5279666" y="3735500"/>
            <a:ext cx="4010631" cy="2907017"/>
            <a:chOff x="5267538" y="3680673"/>
            <a:chExt cx="4010631" cy="2907017"/>
          </a:xfrm>
        </p:grpSpPr>
        <p:grpSp>
          <p:nvGrpSpPr>
            <p:cNvPr id="2" name="Group 1">
              <a:extLst>
                <a:ext uri="{FF2B5EF4-FFF2-40B4-BE49-F238E27FC236}">
                  <a16:creationId xmlns:a16="http://schemas.microsoft.com/office/drawing/2014/main" id="{6AA2982D-377B-8846-E232-EDBBF8A3B3F1}"/>
                </a:ext>
              </a:extLst>
            </p:cNvPr>
            <p:cNvGrpSpPr/>
            <p:nvPr/>
          </p:nvGrpSpPr>
          <p:grpSpPr>
            <a:xfrm>
              <a:off x="5267538" y="4280838"/>
              <a:ext cx="3263760" cy="2306852"/>
              <a:chOff x="4991913" y="948271"/>
              <a:chExt cx="3263760" cy="2306852"/>
            </a:xfrm>
          </p:grpSpPr>
          <p:pic>
            <p:nvPicPr>
              <p:cNvPr id="173" name="Picture 7">
                <a:extLst>
                  <a:ext uri="{FF2B5EF4-FFF2-40B4-BE49-F238E27FC236}">
                    <a16:creationId xmlns:a16="http://schemas.microsoft.com/office/drawing/2014/main" id="{82075A04-2C5E-A82D-AEEE-F4A93923ED1D}"/>
                  </a:ext>
                </a:extLst>
              </p:cNvPr>
              <p:cNvPicPr/>
              <p:nvPr/>
            </p:nvPicPr>
            <p:blipFill>
              <a:blip r:embed="rId14"/>
              <a:stretch/>
            </p:blipFill>
            <p:spPr>
              <a:xfrm>
                <a:off x="4991913" y="948271"/>
                <a:ext cx="3263760" cy="1937520"/>
              </a:xfrm>
              <a:prstGeom prst="rect">
                <a:avLst/>
              </a:prstGeom>
              <a:ln w="0">
                <a:noFill/>
              </a:ln>
            </p:spPr>
          </p:pic>
          <p:sp>
            <p:nvSpPr>
              <p:cNvPr id="19" name="TextBox 18">
                <a:extLst>
                  <a:ext uri="{FF2B5EF4-FFF2-40B4-BE49-F238E27FC236}">
                    <a16:creationId xmlns:a16="http://schemas.microsoft.com/office/drawing/2014/main" id="{BB0D2CA4-BB68-D9FB-FFAF-B5C8FDEF69F3}"/>
                  </a:ext>
                </a:extLst>
              </p:cNvPr>
              <p:cNvSpPr txBox="1"/>
              <p:nvPr/>
            </p:nvSpPr>
            <p:spPr>
              <a:xfrm>
                <a:off x="5765760" y="2885791"/>
                <a:ext cx="1716065" cy="369332"/>
              </a:xfrm>
              <a:prstGeom prst="rect">
                <a:avLst/>
              </a:prstGeom>
              <a:noFill/>
            </p:spPr>
            <p:txBody>
              <a:bodyPr wrap="square" rtlCol="0">
                <a:spAutoFit/>
              </a:bodyPr>
              <a:lstStyle/>
              <a:p>
                <a:r>
                  <a:rPr lang="en-GB" dirty="0">
                    <a:solidFill>
                      <a:schemeClr val="bg1"/>
                    </a:solidFill>
                  </a:rPr>
                  <a:t>AMBULANCE</a:t>
                </a:r>
              </a:p>
            </p:txBody>
          </p:sp>
        </p:grpSp>
        <p:sp>
          <p:nvSpPr>
            <p:cNvPr id="7" name="TextBox 6">
              <a:extLst>
                <a:ext uri="{FF2B5EF4-FFF2-40B4-BE49-F238E27FC236}">
                  <a16:creationId xmlns:a16="http://schemas.microsoft.com/office/drawing/2014/main" id="{3DB7E84C-185D-5D4E-A174-1DEF52AEBEF6}"/>
                </a:ext>
              </a:extLst>
            </p:cNvPr>
            <p:cNvSpPr txBox="1"/>
            <p:nvPr/>
          </p:nvSpPr>
          <p:spPr>
            <a:xfrm>
              <a:off x="8634019" y="3680673"/>
              <a:ext cx="644150" cy="1200329"/>
            </a:xfrm>
            <a:prstGeom prst="rect">
              <a:avLst/>
            </a:prstGeom>
            <a:noFill/>
          </p:spPr>
          <p:txBody>
            <a:bodyPr wrap="square" rtlCol="0">
              <a:spAutoFit/>
            </a:bodyPr>
            <a:lstStyle/>
            <a:p>
              <a:r>
                <a:rPr lang="en-GB" sz="3600" dirty="0">
                  <a:latin typeface="+mj-lt"/>
                </a:rPr>
                <a:t>1</a:t>
              </a:r>
              <a:r>
                <a:rPr lang="en-GB" sz="3600" b="1" dirty="0">
                  <a:solidFill>
                    <a:schemeClr val="bg1"/>
                  </a:solidFill>
                  <a:latin typeface="+mj-lt"/>
                </a:rPr>
                <a:t>4</a:t>
              </a:r>
              <a:endParaRPr lang="en-GB" sz="3600" dirty="0">
                <a:latin typeface="+mj-lt"/>
              </a:endParaRPr>
            </a:p>
          </p:txBody>
        </p:sp>
      </p:grpSp>
    </p:spTree>
    <p:extLst>
      <p:ext uri="{BB962C8B-B14F-4D97-AF65-F5344CB8AC3E}">
        <p14:creationId xmlns:p14="http://schemas.microsoft.com/office/powerpoint/2010/main" val="365248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01 social">
            <a:extLst>
              <a:ext uri="{FF2B5EF4-FFF2-40B4-BE49-F238E27FC236}">
                <a16:creationId xmlns:a16="http://schemas.microsoft.com/office/drawing/2014/main" id="{6424F37B-5629-76AE-D602-89D25E44ED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2900" y="-12701"/>
            <a:ext cx="11518900" cy="6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972568-D905-AC02-1CB9-E866CE299D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82780">
            <a:off x="5434013" y="1849438"/>
            <a:ext cx="3241675"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Rectangle 3">
            <a:extLst>
              <a:ext uri="{FF2B5EF4-FFF2-40B4-BE49-F238E27FC236}">
                <a16:creationId xmlns:a16="http://schemas.microsoft.com/office/drawing/2014/main" id="{48ADECDA-592C-430F-2939-5005884DC1C5}"/>
              </a:ext>
            </a:extLst>
          </p:cNvPr>
          <p:cNvSpPr>
            <a:spLocks noGrp="1" noChangeArrowheads="1"/>
          </p:cNvSpPr>
          <p:nvPr/>
        </p:nvSpPr>
        <p:spPr bwMode="auto">
          <a:xfrm>
            <a:off x="323850" y="2206625"/>
            <a:ext cx="410368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Tx/>
              <a:buNone/>
            </a:pPr>
            <a:endParaRPr lang="en-US" altLang="en-US">
              <a:solidFill>
                <a:schemeClr val="bg1"/>
              </a:solidFill>
            </a:endParaRPr>
          </a:p>
        </p:txBody>
      </p:sp>
      <p:sp>
        <p:nvSpPr>
          <p:cNvPr id="8" name="TextBox 7">
            <a:extLst>
              <a:ext uri="{FF2B5EF4-FFF2-40B4-BE49-F238E27FC236}">
                <a16:creationId xmlns:a16="http://schemas.microsoft.com/office/drawing/2014/main" id="{B768B7A7-15B0-AF66-5BB1-3FAB373E1526}"/>
              </a:ext>
            </a:extLst>
          </p:cNvPr>
          <p:cNvSpPr txBox="1"/>
          <p:nvPr/>
        </p:nvSpPr>
        <p:spPr>
          <a:xfrm rot="1009463">
            <a:off x="5534025" y="2760663"/>
            <a:ext cx="2895600" cy="3124200"/>
          </a:xfrm>
          <a:prstGeom prst="rect">
            <a:avLst/>
          </a:prstGeom>
          <a:noFill/>
        </p:spPr>
        <p:txBody>
          <a:bodyPr/>
          <a:lstStyle/>
          <a:p>
            <a:pPr algn="ctr">
              <a:defRPr/>
            </a:pPr>
            <a:r>
              <a:rPr lang="en-US" altLang="en-US" sz="1400" b="1" i="1" dirty="0">
                <a:solidFill>
                  <a:schemeClr val="accent4"/>
                </a:solidFill>
                <a:latin typeface="Calibri" panose="020F0502020204030204" pitchFamily="34" charset="0"/>
              </a:rPr>
              <a:t>Charity Commission Registration</a:t>
            </a:r>
          </a:p>
          <a:p>
            <a:pPr>
              <a:defRPr/>
            </a:pPr>
            <a:endParaRPr lang="en-US" altLang="en-US" sz="1400" b="1" i="1" dirty="0">
              <a:solidFill>
                <a:schemeClr val="accent4"/>
              </a:solidFill>
              <a:latin typeface="Calibri" panose="020F0502020204030204" pitchFamily="34" charset="0"/>
            </a:endParaRPr>
          </a:p>
          <a:p>
            <a:pPr algn="just">
              <a:defRPr/>
            </a:pPr>
            <a:r>
              <a:rPr lang="en-US" altLang="en-US" sz="1600" i="1" dirty="0">
                <a:solidFill>
                  <a:schemeClr val="accent4"/>
                </a:solidFill>
                <a:latin typeface="Calibri" panose="020F0502020204030204" pitchFamily="34" charset="0"/>
              </a:rPr>
              <a:t>“To advance health or save lives, primarily in Northumbria, by providing a volunteer courier service ancillary to  transport provided by the statutory authorities for the transfer of blood, blood products and other medical resources between hospitals and medical facilities."</a:t>
            </a:r>
            <a:endParaRPr lang="en-GB" sz="1600" dirty="0">
              <a:solidFill>
                <a:schemeClr val="accent4"/>
              </a:solidFill>
            </a:endParaRPr>
          </a:p>
        </p:txBody>
      </p:sp>
      <p:sp>
        <p:nvSpPr>
          <p:cNvPr id="6150" name="Rectangle 2">
            <a:extLst>
              <a:ext uri="{FF2B5EF4-FFF2-40B4-BE49-F238E27FC236}">
                <a16:creationId xmlns:a16="http://schemas.microsoft.com/office/drawing/2014/main" id="{EC532752-3A7F-D40F-5071-0C06F5D79CB9}"/>
              </a:ext>
            </a:extLst>
          </p:cNvPr>
          <p:cNvSpPr>
            <a:spLocks noGrp="1" noChangeArrowheads="1"/>
          </p:cNvSpPr>
          <p:nvPr>
            <p:ph type="title" idx="4294967295"/>
          </p:nvPr>
        </p:nvSpPr>
        <p:spPr>
          <a:xfrm>
            <a:off x="599712" y="1110887"/>
            <a:ext cx="6258288" cy="792163"/>
          </a:xfrm>
        </p:spPr>
        <p:txBody>
          <a:bodyPr/>
          <a:lstStyle/>
          <a:p>
            <a:pPr eaLnBrk="1" hangingPunct="1"/>
            <a:r>
              <a:rPr lang="en-US" altLang="zh-CN" sz="3200" dirty="0">
                <a:solidFill>
                  <a:schemeClr val="bg1"/>
                </a:solidFill>
                <a:latin typeface="Calibri" panose="020F0502020204030204" pitchFamily="34" charset="0"/>
                <a:ea typeface="SimSun" panose="02010600030101010101" pitchFamily="2" charset="-122"/>
                <a:sym typeface="Calibri" panose="020F0502020204030204" pitchFamily="34" charset="0"/>
              </a:rPr>
              <a:t>Who are we and what do we do ?</a:t>
            </a:r>
            <a:endParaRPr lang="en-US" altLang="zh-CN" dirty="0">
              <a:ea typeface="SimSun" panose="02010600030101010101" pitchFamily="2" charset="-122"/>
            </a:endParaRPr>
          </a:p>
        </p:txBody>
      </p:sp>
      <p:sp>
        <p:nvSpPr>
          <p:cNvPr id="6147" name="AutoShape 3">
            <a:extLst>
              <a:ext uri="{FF2B5EF4-FFF2-40B4-BE49-F238E27FC236}">
                <a16:creationId xmlns:a16="http://schemas.microsoft.com/office/drawing/2014/main" id="{52C4F2DC-C0B9-D939-2404-8C63D519111E}"/>
              </a:ext>
            </a:extLst>
          </p:cNvPr>
          <p:cNvSpPr>
            <a:spLocks noChangeArrowheads="1"/>
          </p:cNvSpPr>
          <p:nvPr/>
        </p:nvSpPr>
        <p:spPr bwMode="auto">
          <a:xfrm>
            <a:off x="273050" y="1901825"/>
            <a:ext cx="4437063" cy="4651375"/>
          </a:xfrm>
          <a:prstGeom prst="roundRect">
            <a:avLst>
              <a:gd name="adj" fmla="val 16667"/>
            </a:avLst>
          </a:prstGeom>
          <a:solidFill>
            <a:srgbClr val="000000">
              <a:alpha val="83136"/>
            </a:srgbClr>
          </a:solidFill>
          <a:ln w="9525">
            <a:solidFill>
              <a:schemeClr val="bg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182563" indent="-182563" eaLnBrk="1" hangingPunct="1">
              <a:defRPr/>
            </a:pPr>
            <a:r>
              <a:rPr lang="en-US" altLang="en-US" sz="2400" dirty="0">
                <a:solidFill>
                  <a:schemeClr val="bg1"/>
                </a:solidFill>
                <a:latin typeface="Calibri" panose="020F0502020204030204" pitchFamily="34" charset="0"/>
              </a:rPr>
              <a:t>We are a local charity </a:t>
            </a:r>
            <a:br>
              <a:rPr lang="en-US" altLang="en-US" sz="2400" dirty="0">
                <a:solidFill>
                  <a:schemeClr val="bg1"/>
                </a:solidFill>
                <a:latin typeface="Calibri" panose="020F0502020204030204" pitchFamily="34" charset="0"/>
              </a:rPr>
            </a:br>
            <a:endParaRPr lang="en-US" altLang="en-US" sz="2400" dirty="0">
              <a:solidFill>
                <a:schemeClr val="bg1"/>
              </a:solidFill>
              <a:latin typeface="Calibri" panose="020F0502020204030204" pitchFamily="34" charset="0"/>
            </a:endParaRPr>
          </a:p>
          <a:p>
            <a:pPr marL="182563" indent="-182563" eaLnBrk="1" hangingPunct="1">
              <a:defRPr/>
            </a:pPr>
            <a:r>
              <a:rPr lang="en-US" altLang="en-US" sz="2400" dirty="0">
                <a:solidFill>
                  <a:schemeClr val="bg1"/>
                </a:solidFill>
                <a:latin typeface="Calibri" panose="020F0502020204030204" pitchFamily="34" charset="0"/>
              </a:rPr>
              <a:t>We provide an out of hours courier service to NHS hospitals and healthcare sites</a:t>
            </a:r>
            <a:br>
              <a:rPr lang="en-US" altLang="en-US" sz="2400" dirty="0">
                <a:solidFill>
                  <a:schemeClr val="bg1"/>
                </a:solidFill>
                <a:latin typeface="Calibri" panose="020F0502020204030204" pitchFamily="34" charset="0"/>
              </a:rPr>
            </a:br>
            <a:endParaRPr lang="en-US" altLang="en-US" sz="2400" dirty="0">
              <a:solidFill>
                <a:schemeClr val="bg1"/>
              </a:solidFill>
              <a:latin typeface="Calibri" panose="020F0502020204030204" pitchFamily="34" charset="0"/>
            </a:endParaRPr>
          </a:p>
          <a:p>
            <a:pPr marL="182563" indent="-182563" eaLnBrk="1" hangingPunct="1">
              <a:defRPr/>
            </a:pPr>
            <a:r>
              <a:rPr lang="en-US" altLang="en-US" sz="2400" dirty="0">
                <a:solidFill>
                  <a:schemeClr val="bg1"/>
                </a:solidFill>
                <a:latin typeface="Calibri" panose="020F0502020204030204" pitchFamily="34" charset="0"/>
              </a:rPr>
              <a:t>We are independent of the NHS although we provide a service to them</a:t>
            </a:r>
            <a:endParaRPr lang="en-US" altLang="en-US" sz="2400" dirty="0">
              <a:solidFill>
                <a:srgbClr val="FF0000"/>
              </a:solidFill>
              <a:latin typeface="Calibri" panose="020F0502020204030204" pitchFamily="34" charset="0"/>
            </a:endParaRPr>
          </a:p>
          <a:p>
            <a:pPr>
              <a:spcBef>
                <a:spcPct val="0"/>
              </a:spcBef>
              <a:buFontTx/>
              <a:buNone/>
              <a:defRPr/>
            </a:pPr>
            <a:endParaRPr lang="en-US" altLang="en-US" sz="1800" dirty="0">
              <a:solidFill>
                <a:srgbClr val="000000"/>
              </a:solidFill>
            </a:endParaRPr>
          </a:p>
        </p:txBody>
      </p:sp>
      <p:grpSp>
        <p:nvGrpSpPr>
          <p:cNvPr id="6152" name="Group 13">
            <a:extLst>
              <a:ext uri="{FF2B5EF4-FFF2-40B4-BE49-F238E27FC236}">
                <a16:creationId xmlns:a16="http://schemas.microsoft.com/office/drawing/2014/main" id="{3FF3CAB5-2AE5-B33F-738C-6EC08B5F43E2}"/>
              </a:ext>
            </a:extLst>
          </p:cNvPr>
          <p:cNvGrpSpPr>
            <a:grpSpLocks/>
          </p:cNvGrpSpPr>
          <p:nvPr/>
        </p:nvGrpSpPr>
        <p:grpSpPr bwMode="auto">
          <a:xfrm>
            <a:off x="139337" y="89944"/>
            <a:ext cx="5949950" cy="1246187"/>
            <a:chOff x="916151" y="69601"/>
            <a:chExt cx="5949269" cy="1246307"/>
          </a:xfrm>
        </p:grpSpPr>
        <p:sp>
          <p:nvSpPr>
            <p:cNvPr id="6153" name="Rounded Rectangle 14">
              <a:extLst>
                <a:ext uri="{FF2B5EF4-FFF2-40B4-BE49-F238E27FC236}">
                  <a16:creationId xmlns:a16="http://schemas.microsoft.com/office/drawing/2014/main" id="{D3E3421C-B95C-2CFE-5538-2A8B33724361}"/>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16" name="TextBox 15">
              <a:extLst>
                <a:ext uri="{FF2B5EF4-FFF2-40B4-BE49-F238E27FC236}">
                  <a16:creationId xmlns:a16="http://schemas.microsoft.com/office/drawing/2014/main" id="{7C3DBC22-C57C-0C53-5D31-37CF6A21E9AF}"/>
                </a:ext>
              </a:extLst>
            </p:cNvPr>
            <p:cNvSpPr txBox="1"/>
            <p:nvPr/>
          </p:nvSpPr>
          <p:spPr>
            <a:xfrm>
              <a:off x="2162458" y="437914"/>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6157" name="Picture 16">
              <a:extLst>
                <a:ext uri="{FF2B5EF4-FFF2-40B4-BE49-F238E27FC236}">
                  <a16:creationId xmlns:a16="http://schemas.microsoft.com/office/drawing/2014/main" id="{1E767E25-6EDB-1B7F-148E-29D43B1AF1B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6147"/>
                                        </p:tgtEl>
                                        <p:attrNameLst>
                                          <p:attrName>style.visibility</p:attrName>
                                        </p:attrNameLst>
                                      </p:cBhvr>
                                      <p:to>
                                        <p:strVal val="visible"/>
                                      </p:to>
                                    </p:set>
                                    <p:anim calcmode="lin" valueType="num">
                                      <p:cBhvr>
                                        <p:cTn id="7" dur="2000" fill="hold"/>
                                        <p:tgtEl>
                                          <p:spTgt spid="6147"/>
                                        </p:tgtEl>
                                        <p:attrNameLst>
                                          <p:attrName>ppt_w</p:attrName>
                                        </p:attrNameLst>
                                      </p:cBhvr>
                                      <p:tavLst>
                                        <p:tav tm="0">
                                          <p:val>
                                            <p:fltVal val="0"/>
                                          </p:val>
                                        </p:tav>
                                        <p:tav tm="100000">
                                          <p:val>
                                            <p:strVal val="#ppt_w"/>
                                          </p:val>
                                        </p:tav>
                                      </p:tavLst>
                                    </p:anim>
                                    <p:anim calcmode="lin" valueType="num">
                                      <p:cBhvr>
                                        <p:cTn id="8" dur="2000" fill="hold"/>
                                        <p:tgtEl>
                                          <p:spTgt spid="6147"/>
                                        </p:tgtEl>
                                        <p:attrNameLst>
                                          <p:attrName>ppt_h</p:attrName>
                                        </p:attrNameLst>
                                      </p:cBhvr>
                                      <p:tavLst>
                                        <p:tav tm="0">
                                          <p:val>
                                            <p:fltVal val="0"/>
                                          </p:val>
                                        </p:tav>
                                        <p:tav tm="100000">
                                          <p:val>
                                            <p:strVal val="#ppt_h"/>
                                          </p:val>
                                        </p:tav>
                                      </p:tavLst>
                                    </p:anim>
                                    <p:animEffect>
                                      <p:cBhvr>
                                        <p:cTn id="9" dur="2000"/>
                                        <p:tgtEl>
                                          <p:spTgt spid="6147"/>
                                        </p:tgtEl>
                                      </p:cBhvr>
                                    </p:animEffect>
                                  </p:childTnLst>
                                </p:cTn>
                              </p:par>
                            </p:childTnLst>
                          </p:cTn>
                        </p:par>
                        <p:par>
                          <p:cTn id="10" fill="hold" nodeType="afterGroup">
                            <p:stCondLst>
                              <p:cond delay="3500"/>
                            </p:stCondLst>
                            <p:childTnLst>
                              <p:par>
                                <p:cTn id="11" presetID="10" presetClass="entr" presetSubtype="0" fill="hold" nodeType="afterEffect">
                                  <p:stCondLst>
                                    <p:cond delay="6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nodeType="afterGroup">
                            <p:stCondLst>
                              <p:cond delay="11500"/>
                            </p:stCondLst>
                            <p:childTnLst>
                              <p:par>
                                <p:cTn id="15" presetID="10" presetClass="entr" presetSubtype="0" fill="hold" nodeType="afterEffect" nodePh="1">
                                  <p:stCondLst>
                                    <p:cond delay="0"/>
                                  </p:stCondLst>
                                  <p:endCondLst>
                                    <p:cond evt="begin" delay="0">
                                      <p:tn val="15"/>
                                    </p:cond>
                                  </p:endCondLst>
                                  <p:childTnLst>
                                    <p:set>
                                      <p:cBhvr>
                                        <p:cTn id="16" dur="1" fill="hold">
                                          <p:stCondLst>
                                            <p:cond delay="0"/>
                                          </p:stCondLst>
                                        </p:cTn>
                                        <p:tgtEl>
                                          <p:spTgt spid="6155">
                                            <p:txEl>
                                              <p:pRg st="0" end="0"/>
                                            </p:txEl>
                                          </p:spTgt>
                                        </p:tgtEl>
                                        <p:attrNameLst>
                                          <p:attrName>style.visibility</p:attrName>
                                        </p:attrNameLst>
                                      </p:cBhvr>
                                      <p:to>
                                        <p:strVal val="visible"/>
                                      </p:to>
                                    </p:set>
                                    <p:animEffect>
                                      <p:cBhvr>
                                        <p:cTn id="17" dur="2000"/>
                                        <p:tgtEl>
                                          <p:spTgt spid="615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uiExpand="1" build="allAtOnce" bldLvl="0" autoUpdateAnimBg="0"/>
      <p:bldP spid="8" grpId="0"/>
      <p:bldP spid="6147" grpId="0" bldLvl="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01 social">
            <a:extLst>
              <a:ext uri="{FF2B5EF4-FFF2-40B4-BE49-F238E27FC236}">
                <a16:creationId xmlns:a16="http://schemas.microsoft.com/office/drawing/2014/main" id="{1BD3F225-F29A-553B-15EB-E76E55B2BE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0"/>
            <a:ext cx="153638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AutoShape 3">
            <a:extLst>
              <a:ext uri="{FF2B5EF4-FFF2-40B4-BE49-F238E27FC236}">
                <a16:creationId xmlns:a16="http://schemas.microsoft.com/office/drawing/2014/main" id="{89637CEC-8787-CA79-F8C9-0F4F2D71757A}"/>
              </a:ext>
            </a:extLst>
          </p:cNvPr>
          <p:cNvSpPr>
            <a:spLocks noChangeArrowheads="1"/>
          </p:cNvSpPr>
          <p:nvPr/>
        </p:nvSpPr>
        <p:spPr bwMode="auto">
          <a:xfrm>
            <a:off x="174625" y="1822450"/>
            <a:ext cx="8893175" cy="4654550"/>
          </a:xfrm>
          <a:prstGeom prst="roundRect">
            <a:avLst>
              <a:gd name="adj" fmla="val 16667"/>
            </a:avLst>
          </a:prstGeom>
          <a:solidFill>
            <a:srgbClr val="000000">
              <a:alpha val="83136"/>
            </a:srgbClr>
          </a:solidFill>
          <a:ln w="9525">
            <a:solidFill>
              <a:schemeClr val="bg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5124" name="Rectangle 2">
            <a:extLst>
              <a:ext uri="{FF2B5EF4-FFF2-40B4-BE49-F238E27FC236}">
                <a16:creationId xmlns:a16="http://schemas.microsoft.com/office/drawing/2014/main" id="{DEA56FFF-6FE5-3271-1EFF-480D7E491753}"/>
              </a:ext>
            </a:extLst>
          </p:cNvPr>
          <p:cNvSpPr>
            <a:spLocks noGrp="1" noChangeArrowheads="1"/>
          </p:cNvSpPr>
          <p:nvPr>
            <p:ph type="title" idx="4294967295"/>
          </p:nvPr>
        </p:nvSpPr>
        <p:spPr>
          <a:xfrm>
            <a:off x="612775" y="1052513"/>
            <a:ext cx="5472113" cy="792162"/>
          </a:xfrm>
        </p:spPr>
        <p:txBody>
          <a:bodyPr/>
          <a:lstStyle/>
          <a:p>
            <a:pPr eaLnBrk="1" hangingPunct="1"/>
            <a:r>
              <a:rPr lang="en-US" altLang="zh-CN" sz="3200" dirty="0">
                <a:solidFill>
                  <a:schemeClr val="bg1"/>
                </a:solidFill>
                <a:latin typeface="Calibri" panose="020F0502020204030204" pitchFamily="34" charset="0"/>
                <a:ea typeface="SimSun" panose="02010600030101010101" pitchFamily="2" charset="-122"/>
                <a:sym typeface="Calibri" panose="020F0502020204030204" pitchFamily="34" charset="0"/>
              </a:rPr>
              <a:t>Background &amp; History</a:t>
            </a:r>
            <a:endParaRPr lang="en-US" altLang="zh-CN" dirty="0">
              <a:ea typeface="SimSun" panose="02010600030101010101" pitchFamily="2" charset="-122"/>
            </a:endParaRPr>
          </a:p>
        </p:txBody>
      </p:sp>
      <p:sp>
        <p:nvSpPr>
          <p:cNvPr id="5131" name="Rectangle 3">
            <a:extLst>
              <a:ext uri="{FF2B5EF4-FFF2-40B4-BE49-F238E27FC236}">
                <a16:creationId xmlns:a16="http://schemas.microsoft.com/office/drawing/2014/main" id="{B8FF605C-572D-3410-4B85-FCA859C2B1FB}"/>
              </a:ext>
            </a:extLst>
          </p:cNvPr>
          <p:cNvSpPr>
            <a:spLocks noGrp="1" noChangeArrowheads="1"/>
          </p:cNvSpPr>
          <p:nvPr/>
        </p:nvSpPr>
        <p:spPr bwMode="auto">
          <a:xfrm>
            <a:off x="396875" y="2362200"/>
            <a:ext cx="8496300" cy="3967163"/>
          </a:xfrm>
          <a:prstGeom prst="rect">
            <a:avLst/>
          </a:prstGeom>
          <a:noFill/>
          <a:ln>
            <a:noFill/>
          </a:ln>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r>
              <a:rPr lang="en-US" altLang="en-US" sz="2200" dirty="0">
                <a:solidFill>
                  <a:schemeClr val="bg1"/>
                </a:solidFill>
                <a:latin typeface="Calibri" panose="020F0502020204030204" pitchFamily="34" charset="0"/>
              </a:rPr>
              <a:t>1962 First Blood Bike volunteer group established in Surrey</a:t>
            </a:r>
          </a:p>
          <a:p>
            <a:pPr eaLnBrk="1" hangingPunct="1">
              <a:defRPr/>
            </a:pPr>
            <a:r>
              <a:rPr lang="en-US" altLang="en-US" sz="2200" dirty="0">
                <a:solidFill>
                  <a:schemeClr val="bg1"/>
                </a:solidFill>
                <a:latin typeface="Calibri" panose="020F0502020204030204" pitchFamily="34" charset="0"/>
              </a:rPr>
              <a:t>2008: Nationwide Association of Blood Bikes (NABB) established </a:t>
            </a:r>
          </a:p>
          <a:p>
            <a:pPr eaLnBrk="1" hangingPunct="1">
              <a:defRPr/>
            </a:pPr>
            <a:r>
              <a:rPr lang="en-US" altLang="en-US" sz="2200" b="1" dirty="0">
                <a:solidFill>
                  <a:srgbClr val="FFFF00"/>
                </a:solidFill>
                <a:latin typeface="Calibri" panose="020F0502020204030204" pitchFamily="34" charset="0"/>
              </a:rPr>
              <a:t>2012: Northumbria Blood Bikes formed</a:t>
            </a:r>
          </a:p>
          <a:p>
            <a:pPr eaLnBrk="1" hangingPunct="1">
              <a:defRPr/>
            </a:pPr>
            <a:r>
              <a:rPr lang="en-US" altLang="en-US" sz="2200" b="1" dirty="0">
                <a:solidFill>
                  <a:srgbClr val="FFFF00"/>
                </a:solidFill>
                <a:latin typeface="Calibri" panose="020F0502020204030204" pitchFamily="34" charset="0"/>
              </a:rPr>
              <a:t>2014 : </a:t>
            </a:r>
            <a:r>
              <a:rPr lang="en-US" altLang="en-US" sz="2200" dirty="0">
                <a:solidFill>
                  <a:schemeClr val="bg1"/>
                </a:solidFill>
                <a:latin typeface="Calibri" panose="020F0502020204030204" pitchFamily="34" charset="0"/>
              </a:rPr>
              <a:t>22 Blood bike groups in operation and </a:t>
            </a:r>
            <a:r>
              <a:rPr lang="en-US" altLang="en-US" sz="2200" b="1" dirty="0">
                <a:solidFill>
                  <a:srgbClr val="FFFF00"/>
                </a:solidFill>
                <a:latin typeface="Calibri" panose="020F0502020204030204" pitchFamily="34" charset="0"/>
              </a:rPr>
              <a:t>NBB goes live</a:t>
            </a:r>
          </a:p>
          <a:p>
            <a:pPr eaLnBrk="1" hangingPunct="1">
              <a:defRPr/>
            </a:pPr>
            <a:endParaRPr lang="en-US" altLang="en-US" sz="800" b="1" dirty="0">
              <a:solidFill>
                <a:srgbClr val="FFFF00"/>
              </a:solidFill>
              <a:latin typeface="Calibri" panose="020F0502020204030204" pitchFamily="34" charset="0"/>
            </a:endParaRPr>
          </a:p>
          <a:p>
            <a:pPr eaLnBrk="1" hangingPunct="1">
              <a:defRPr/>
            </a:pPr>
            <a:r>
              <a:rPr lang="en-US" altLang="en-US" sz="2200" b="1" dirty="0">
                <a:solidFill>
                  <a:srgbClr val="FFFF00"/>
                </a:solidFill>
                <a:latin typeface="Calibri" panose="020F0502020204030204" pitchFamily="34" charset="0"/>
              </a:rPr>
              <a:t>2017: NBB received Queen’s Award for Voluntary Service</a:t>
            </a:r>
          </a:p>
          <a:p>
            <a:pPr eaLnBrk="1" hangingPunct="1">
              <a:defRPr/>
            </a:pPr>
            <a:r>
              <a:rPr lang="en-US" altLang="en-US" sz="2200" b="1" dirty="0">
                <a:solidFill>
                  <a:srgbClr val="FFFF00"/>
                </a:solidFill>
                <a:latin typeface="Calibri" panose="020F0502020204030204" pitchFamily="34" charset="0"/>
              </a:rPr>
              <a:t>2021: </a:t>
            </a:r>
            <a:r>
              <a:rPr lang="en-US" altLang="en-US" sz="2200" dirty="0">
                <a:solidFill>
                  <a:schemeClr val="bg1"/>
                </a:solidFill>
                <a:latin typeface="Calibri" panose="020F0502020204030204" pitchFamily="34" charset="0"/>
              </a:rPr>
              <a:t>Over 13,000 jobs completed, with almost 9000 Covid related</a:t>
            </a:r>
          </a:p>
          <a:p>
            <a:pPr eaLnBrk="1" hangingPunct="1">
              <a:defRPr/>
            </a:pPr>
            <a:r>
              <a:rPr lang="en-US" altLang="en-US" sz="2200" b="1" dirty="0">
                <a:solidFill>
                  <a:srgbClr val="FFFF00"/>
                </a:solidFill>
                <a:latin typeface="Calibri" panose="020F0502020204030204" pitchFamily="34" charset="0"/>
              </a:rPr>
              <a:t>2023:</a:t>
            </a:r>
            <a:r>
              <a:rPr lang="en-US" altLang="en-US" sz="2200" dirty="0">
                <a:solidFill>
                  <a:schemeClr val="bg1"/>
                </a:solidFill>
                <a:latin typeface="Calibri" panose="020F0502020204030204" pitchFamily="34" charset="0"/>
              </a:rPr>
              <a:t> 100,000 JOB MILESTONE REACHED!</a:t>
            </a:r>
          </a:p>
          <a:p>
            <a:pPr eaLnBrk="1" hangingPunct="1">
              <a:defRPr/>
            </a:pPr>
            <a:r>
              <a:rPr lang="en-US" altLang="en-US" sz="2200" b="1" dirty="0">
                <a:solidFill>
                  <a:srgbClr val="FFFF00"/>
                </a:solidFill>
                <a:latin typeface="Calibri" panose="020F0502020204030204" pitchFamily="34" charset="0"/>
              </a:rPr>
              <a:t>2024	:  </a:t>
            </a:r>
            <a:r>
              <a:rPr lang="en-US" altLang="en-US" sz="2200" b="1" dirty="0">
                <a:solidFill>
                  <a:schemeClr val="bg1"/>
                </a:solidFill>
                <a:latin typeface="Calibri" panose="020F0502020204030204" pitchFamily="34" charset="0"/>
              </a:rPr>
              <a:t>13,200 jobs</a:t>
            </a:r>
          </a:p>
          <a:p>
            <a:pPr eaLnBrk="1" hangingPunct="1">
              <a:defRPr/>
            </a:pPr>
            <a:r>
              <a:rPr lang="en-US" altLang="en-US" sz="2200" b="1" dirty="0">
                <a:solidFill>
                  <a:schemeClr val="bg1"/>
                </a:solidFill>
                <a:latin typeface="Calibri" panose="020F0502020204030204" pitchFamily="34" charset="0"/>
              </a:rPr>
              <a:t>2025:  13,891 Jobs   </a:t>
            </a:r>
          </a:p>
          <a:p>
            <a:pPr eaLnBrk="1" hangingPunct="1">
              <a:defRPr/>
            </a:pPr>
            <a:endParaRPr lang="en-US" altLang="en-US" sz="2200" b="1" dirty="0">
              <a:solidFill>
                <a:srgbClr val="FFFF00"/>
              </a:solidFill>
              <a:latin typeface="Calibri" panose="020F0502020204030204" pitchFamily="34" charset="0"/>
            </a:endParaRPr>
          </a:p>
          <a:p>
            <a:pPr marL="0" indent="0" algn="ctr" eaLnBrk="1" hangingPunct="1">
              <a:buFontTx/>
              <a:buNone/>
              <a:defRPr/>
            </a:pPr>
            <a:endParaRPr lang="en-US" altLang="en-US" sz="2200" b="1" dirty="0">
              <a:solidFill>
                <a:srgbClr val="FFFF00"/>
              </a:solidFill>
              <a:latin typeface="Calibri" panose="020F0502020204030204" pitchFamily="34" charset="0"/>
            </a:endParaRPr>
          </a:p>
          <a:p>
            <a:pPr eaLnBrk="1" hangingPunct="1">
              <a:defRPr/>
            </a:pPr>
            <a:endParaRPr lang="en-US" altLang="en-US" dirty="0">
              <a:solidFill>
                <a:schemeClr val="bg1"/>
              </a:solidFill>
            </a:endParaRPr>
          </a:p>
        </p:txBody>
      </p:sp>
      <p:grpSp>
        <p:nvGrpSpPr>
          <p:cNvPr id="8198" name="Group 11">
            <a:extLst>
              <a:ext uri="{FF2B5EF4-FFF2-40B4-BE49-F238E27FC236}">
                <a16:creationId xmlns:a16="http://schemas.microsoft.com/office/drawing/2014/main" id="{D08C5B70-3A96-5686-53CA-598C103C47F7}"/>
              </a:ext>
            </a:extLst>
          </p:cNvPr>
          <p:cNvGrpSpPr>
            <a:grpSpLocks/>
          </p:cNvGrpSpPr>
          <p:nvPr/>
        </p:nvGrpSpPr>
        <p:grpSpPr bwMode="auto">
          <a:xfrm>
            <a:off x="325438" y="128588"/>
            <a:ext cx="5949950" cy="1246187"/>
            <a:chOff x="916151" y="69601"/>
            <a:chExt cx="5949269" cy="1246307"/>
          </a:xfrm>
        </p:grpSpPr>
        <p:sp>
          <p:nvSpPr>
            <p:cNvPr id="8201" name="Rounded Rectangle 12">
              <a:extLst>
                <a:ext uri="{FF2B5EF4-FFF2-40B4-BE49-F238E27FC236}">
                  <a16:creationId xmlns:a16="http://schemas.microsoft.com/office/drawing/2014/main" id="{F07DEA79-AF59-6965-C701-8C04855D0056}"/>
                </a:ext>
              </a:extLst>
            </p:cNvPr>
            <p:cNvSpPr>
              <a:spLocks noChangeArrowheads="1"/>
            </p:cNvSpPr>
            <p:nvPr/>
          </p:nvSpPr>
          <p:spPr bwMode="auto">
            <a:xfrm>
              <a:off x="1681060" y="360613"/>
              <a:ext cx="5184360" cy="664285"/>
            </a:xfrm>
            <a:prstGeom prst="roundRect">
              <a:avLst>
                <a:gd name="adj" fmla="val 16667"/>
              </a:avLst>
            </a:prstGeom>
            <a:solidFill>
              <a:srgbClr val="8C0000"/>
            </a:solidFill>
            <a:ln w="19050" algn="ctr">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
          <p:nvSpPr>
            <p:cNvPr id="14" name="TextBox 13">
              <a:extLst>
                <a:ext uri="{FF2B5EF4-FFF2-40B4-BE49-F238E27FC236}">
                  <a16:creationId xmlns:a16="http://schemas.microsoft.com/office/drawing/2014/main" id="{C3B7F617-0605-356D-520A-B7C33935D646}"/>
                </a:ext>
              </a:extLst>
            </p:cNvPr>
            <p:cNvSpPr txBox="1"/>
            <p:nvPr/>
          </p:nvSpPr>
          <p:spPr>
            <a:xfrm>
              <a:off x="2162458" y="461923"/>
              <a:ext cx="4702962" cy="461665"/>
            </a:xfrm>
            <a:prstGeom prst="rect">
              <a:avLst/>
            </a:prstGeom>
            <a:noFill/>
            <a:effectLst>
              <a:innerShdw blurRad="63500" dist="50800" dir="2700000">
                <a:schemeClr val="tx1"/>
              </a:innerShdw>
            </a:effectLst>
          </p:spPr>
          <p:txBody>
            <a:bodyPr>
              <a:spAutoFit/>
            </a:bodyPr>
            <a:lstStyle/>
            <a:p>
              <a:pPr>
                <a:defRPr/>
              </a:pPr>
              <a:r>
                <a:rPr lang="en-GB" sz="2400" b="1" dirty="0">
                  <a:solidFill>
                    <a:schemeClr val="bg1"/>
                  </a:solidFill>
                  <a:effectLst>
                    <a:outerShdw blurRad="50800" dist="76200" dir="5400000" algn="t" rotWithShape="0">
                      <a:prstClr val="black">
                        <a:alpha val="85000"/>
                      </a:prstClr>
                    </a:outerShdw>
                  </a:effectLst>
                </a:rPr>
                <a:t>NORTHUMBRIA</a:t>
              </a:r>
              <a:r>
                <a:rPr lang="en-GB" sz="2400" b="1" dirty="0">
                  <a:solidFill>
                    <a:schemeClr val="bg1"/>
                  </a:solidFill>
                </a:rPr>
                <a:t> </a:t>
              </a:r>
              <a:r>
                <a:rPr lang="en-GB" sz="2400" b="1" dirty="0">
                  <a:solidFill>
                    <a:schemeClr val="bg1"/>
                  </a:solidFill>
                  <a:effectLst>
                    <a:outerShdw blurRad="50800" dist="76200" dir="5400000" algn="t" rotWithShape="0">
                      <a:prstClr val="black">
                        <a:alpha val="85000"/>
                      </a:prstClr>
                    </a:outerShdw>
                  </a:effectLst>
                </a:rPr>
                <a:t>BLOODBIKES</a:t>
              </a:r>
            </a:p>
          </p:txBody>
        </p:sp>
        <p:pic>
          <p:nvPicPr>
            <p:cNvPr id="8205" name="Picture 14">
              <a:extLst>
                <a:ext uri="{FF2B5EF4-FFF2-40B4-BE49-F238E27FC236}">
                  <a16:creationId xmlns:a16="http://schemas.microsoft.com/office/drawing/2014/main" id="{335797B9-BFCE-78D3-D58E-98E5B82211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6151" y="69601"/>
              <a:ext cx="1246307" cy="12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ounded Rectangle 2">
            <a:extLst>
              <a:ext uri="{FF2B5EF4-FFF2-40B4-BE49-F238E27FC236}">
                <a16:creationId xmlns:a16="http://schemas.microsoft.com/office/drawing/2014/main" id="{77AAE49C-5499-B866-CD3E-05DD9DB42473}"/>
              </a:ext>
            </a:extLst>
          </p:cNvPr>
          <p:cNvSpPr>
            <a:spLocks noChangeArrowheads="1"/>
          </p:cNvSpPr>
          <p:nvPr/>
        </p:nvSpPr>
        <p:spPr bwMode="auto">
          <a:xfrm>
            <a:off x="7572375" y="298450"/>
            <a:ext cx="1392238" cy="1246188"/>
          </a:xfrm>
          <a:prstGeom prst="roundRect">
            <a:avLst>
              <a:gd name="adj" fmla="val 16667"/>
            </a:avLst>
          </a:prstGeom>
          <a:blipFill dpi="0" rotWithShape="1">
            <a:blip r:embed="rId5" cstate="screen">
              <a:extLst>
                <a:ext uri="{28A0092B-C50C-407E-A947-70E740481C1C}">
                  <a14:useLocalDpi xmlns:a14="http://schemas.microsoft.com/office/drawing/2010/main"/>
                </a:ext>
              </a:extLst>
            </a:blip>
            <a:srcRect/>
            <a:stretch>
              <a:fillRect/>
            </a:stretch>
          </a:blip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endParaRPr lang="en-GB"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p:cBhvr>
                                        <p:cTn id="7" dur="500"/>
                                        <p:tgtEl>
                                          <p:spTgt spid="5124"/>
                                        </p:tgtEl>
                                      </p:cBhvr>
                                    </p:animEffect>
                                  </p:childTnLst>
                                </p:cTn>
                              </p:par>
                              <p:par>
                                <p:cTn id="8" presetID="53" presetClass="entr" presetSubtype="0" fill="hold" nodeType="withEffect">
                                  <p:stCondLst>
                                    <p:cond delay="500"/>
                                  </p:stCondLst>
                                  <p:childTnLst>
                                    <p:set>
                                      <p:cBhvr>
                                        <p:cTn id="9" dur="1" fill="hold">
                                          <p:stCondLst>
                                            <p:cond delay="0"/>
                                          </p:stCondLst>
                                        </p:cTn>
                                        <p:tgtEl>
                                          <p:spTgt spid="5123"/>
                                        </p:tgtEl>
                                        <p:attrNameLst>
                                          <p:attrName>style.visibility</p:attrName>
                                        </p:attrNameLst>
                                      </p:cBhvr>
                                      <p:to>
                                        <p:strVal val="visible"/>
                                      </p:to>
                                    </p:set>
                                    <p:anim calcmode="lin" valueType="num">
                                      <p:cBhvr>
                                        <p:cTn id="10" dur="1000" fill="hold"/>
                                        <p:tgtEl>
                                          <p:spTgt spid="5123"/>
                                        </p:tgtEl>
                                        <p:attrNameLst>
                                          <p:attrName>ppt_w</p:attrName>
                                        </p:attrNameLst>
                                      </p:cBhvr>
                                      <p:tavLst>
                                        <p:tav tm="0">
                                          <p:val>
                                            <p:fltVal val="0"/>
                                          </p:val>
                                        </p:tav>
                                        <p:tav tm="100000">
                                          <p:val>
                                            <p:strVal val="#ppt_w"/>
                                          </p:val>
                                        </p:tav>
                                      </p:tavLst>
                                    </p:anim>
                                    <p:anim calcmode="lin" valueType="num">
                                      <p:cBhvr>
                                        <p:cTn id="11" dur="1000" fill="hold"/>
                                        <p:tgtEl>
                                          <p:spTgt spid="5123"/>
                                        </p:tgtEl>
                                        <p:attrNameLst>
                                          <p:attrName>ppt_h</p:attrName>
                                        </p:attrNameLst>
                                      </p:cBhvr>
                                      <p:tavLst>
                                        <p:tav tm="0">
                                          <p:val>
                                            <p:fltVal val="0"/>
                                          </p:val>
                                        </p:tav>
                                        <p:tav tm="100000">
                                          <p:val>
                                            <p:strVal val="#ppt_h"/>
                                          </p:val>
                                        </p:tav>
                                      </p:tavLst>
                                    </p:anim>
                                    <p:animEffect>
                                      <p:cBhvr>
                                        <p:cTn id="12" dur="1000"/>
                                        <p:tgtEl>
                                          <p:spTgt spid="5123"/>
                                        </p:tgtEl>
                                      </p:cBhvr>
                                    </p:animEffect>
                                  </p:childTnLst>
                                </p:cTn>
                              </p:par>
                            </p:childTnLst>
                          </p:cTn>
                        </p:par>
                        <p:par>
                          <p:cTn id="13" fill="hold" nodeType="afterGroup">
                            <p:stCondLst>
                              <p:cond delay="1500"/>
                            </p:stCondLst>
                            <p:childTnLst>
                              <p:par>
                                <p:cTn id="14" presetID="10" presetClass="entr" presetSubtype="0" fill="hold" nodeType="afterEffect">
                                  <p:stCondLst>
                                    <p:cond delay="0"/>
                                  </p:stCondLst>
                                  <p:childTnLst>
                                    <p:set>
                                      <p:cBhvr>
                                        <p:cTn id="15" dur="1" fill="hold">
                                          <p:stCondLst>
                                            <p:cond delay="0"/>
                                          </p:stCondLst>
                                        </p:cTn>
                                        <p:tgtEl>
                                          <p:spTgt spid="5131">
                                            <p:txEl>
                                              <p:pRg st="0" end="0"/>
                                            </p:txEl>
                                          </p:spTgt>
                                        </p:tgtEl>
                                        <p:attrNameLst>
                                          <p:attrName>style.visibility</p:attrName>
                                        </p:attrNameLst>
                                      </p:cBhvr>
                                      <p:to>
                                        <p:strVal val="visible"/>
                                      </p:to>
                                    </p:set>
                                    <p:animEffect>
                                      <p:cBhvr>
                                        <p:cTn id="16" dur="1000"/>
                                        <p:tgtEl>
                                          <p:spTgt spid="5131">
                                            <p:txEl>
                                              <p:pRg st="0" end="0"/>
                                            </p:txEl>
                                          </p:spTgt>
                                        </p:tgtEl>
                                      </p:cBhvr>
                                    </p:animEffect>
                                  </p:childTnLst>
                                </p:cTn>
                              </p:par>
                            </p:childTnLst>
                          </p:cTn>
                        </p:par>
                        <p:par>
                          <p:cTn id="17" fill="hold" nodeType="afterGroup">
                            <p:stCondLst>
                              <p:cond delay="2500"/>
                            </p:stCondLst>
                            <p:childTnLst>
                              <p:par>
                                <p:cTn id="18" presetID="10" presetClass="entr" presetSubtype="0" fill="hold" nodeType="afterEffect">
                                  <p:stCondLst>
                                    <p:cond delay="4000"/>
                                  </p:stCondLst>
                                  <p:childTnLst>
                                    <p:set>
                                      <p:cBhvr>
                                        <p:cTn id="19" dur="1" fill="hold">
                                          <p:stCondLst>
                                            <p:cond delay="0"/>
                                          </p:stCondLst>
                                        </p:cTn>
                                        <p:tgtEl>
                                          <p:spTgt spid="5131">
                                            <p:txEl>
                                              <p:pRg st="1" end="1"/>
                                            </p:txEl>
                                          </p:spTgt>
                                        </p:tgtEl>
                                        <p:attrNameLst>
                                          <p:attrName>style.visibility</p:attrName>
                                        </p:attrNameLst>
                                      </p:cBhvr>
                                      <p:to>
                                        <p:strVal val="visible"/>
                                      </p:to>
                                    </p:set>
                                    <p:animEffect>
                                      <p:cBhvr>
                                        <p:cTn id="20" dur="1000"/>
                                        <p:tgtEl>
                                          <p:spTgt spid="513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131">
                                            <p:txEl>
                                              <p:pRg st="2" end="2"/>
                                            </p:txEl>
                                          </p:spTgt>
                                        </p:tgtEl>
                                        <p:attrNameLst>
                                          <p:attrName>style.visibility</p:attrName>
                                        </p:attrNameLst>
                                      </p:cBhvr>
                                      <p:to>
                                        <p:strVal val="visible"/>
                                      </p:to>
                                    </p:set>
                                    <p:animEffect>
                                      <p:cBhvr>
                                        <p:cTn id="25" dur="1000"/>
                                        <p:tgtEl>
                                          <p:spTgt spid="513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131">
                                            <p:txEl>
                                              <p:pRg st="3" end="3"/>
                                            </p:txEl>
                                          </p:spTgt>
                                        </p:tgtEl>
                                        <p:attrNameLst>
                                          <p:attrName>style.visibility</p:attrName>
                                        </p:attrNameLst>
                                      </p:cBhvr>
                                      <p:to>
                                        <p:strVal val="visible"/>
                                      </p:to>
                                    </p:set>
                                    <p:animEffect>
                                      <p:cBhvr>
                                        <p:cTn id="28" dur="1000"/>
                                        <p:tgtEl>
                                          <p:spTgt spid="513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131">
                                            <p:txEl>
                                              <p:pRg st="5" end="5"/>
                                            </p:txEl>
                                          </p:spTgt>
                                        </p:tgtEl>
                                        <p:attrNameLst>
                                          <p:attrName>style.visibility</p:attrName>
                                        </p:attrNameLst>
                                      </p:cBhvr>
                                      <p:to>
                                        <p:strVal val="visible"/>
                                      </p:to>
                                    </p:set>
                                    <p:animEffect>
                                      <p:cBhvr>
                                        <p:cTn id="33" dur="2000"/>
                                        <p:tgtEl>
                                          <p:spTgt spid="5131">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131">
                                            <p:txEl>
                                              <p:pRg st="6" end="6"/>
                                            </p:txEl>
                                          </p:spTgt>
                                        </p:tgtEl>
                                        <p:attrNameLst>
                                          <p:attrName>style.visibility</p:attrName>
                                        </p:attrNameLst>
                                      </p:cBhvr>
                                      <p:to>
                                        <p:strVal val="visible"/>
                                      </p:to>
                                    </p:set>
                                    <p:animEffect>
                                      <p:cBhvr>
                                        <p:cTn id="36" dur="2000"/>
                                        <p:tgtEl>
                                          <p:spTgt spid="5131">
                                            <p:txEl>
                                              <p:pRg st="6" end="6"/>
                                            </p:txEl>
                                          </p:spTgt>
                                        </p:tgtEl>
                                      </p:cBhvr>
                                    </p:animEffect>
                                  </p:childTnLst>
                                </p:cTn>
                              </p:par>
                              <p:par>
                                <p:cTn id="37" presetID="10" presetClass="entr" presetSubtype="0" fill="hold" nodeType="with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5131">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131">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13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ldLvl="0" animBg="1" autoUpdateAnimBg="0"/>
      <p:bldP spid="5124" grpId="0" bldLvl="0" autoUpdateAnimBg="0"/>
      <p:bldP spid="5131" grpId="0" uiExpand="1" build="allAtOnce" bldLvl="0" autoUpdateAnimBg="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7">
            <a:extLst>
              <a:ext uri="{FF2B5EF4-FFF2-40B4-BE49-F238E27FC236}">
                <a16:creationId xmlns:a16="http://schemas.microsoft.com/office/drawing/2014/main" id="{C4EC2888-404C-92C5-BC0E-8EDCAB9E2AA4}"/>
              </a:ext>
            </a:extLst>
          </p:cNvPr>
          <p:cNvSpPr>
            <a:spLocks noGrp="1" noChangeArrowheads="1"/>
          </p:cNvSpPr>
          <p:nvPr>
            <p:ph type="ctrTitle"/>
          </p:nvPr>
        </p:nvSpPr>
        <p:spPr>
          <a:xfrm>
            <a:off x="-1200150" y="6353175"/>
            <a:ext cx="1773238" cy="244475"/>
          </a:xfrm>
        </p:spPr>
        <p:txBody>
          <a:bodyPr/>
          <a:lstStyle/>
          <a:p>
            <a:pPr marL="0" indent="0"/>
            <a:r>
              <a:rPr lang="en-GB" altLang="en-US" sz="1000">
                <a:solidFill>
                  <a:schemeClr val="bg1"/>
                </a:solidFill>
              </a:rPr>
              <a:t>Photos Then and Now</a:t>
            </a:r>
          </a:p>
        </p:txBody>
      </p:sp>
      <p:pic>
        <p:nvPicPr>
          <p:cNvPr id="24579" name="Picture 1">
            <a:extLst>
              <a:ext uri="{FF2B5EF4-FFF2-40B4-BE49-F238E27FC236}">
                <a16:creationId xmlns:a16="http://schemas.microsoft.com/office/drawing/2014/main" id="{35E25108-D11D-7893-886C-2DF437C301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4775" y="0"/>
            <a:ext cx="12163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a:extLst>
              <a:ext uri="{FF2B5EF4-FFF2-40B4-BE49-F238E27FC236}">
                <a16:creationId xmlns:a16="http://schemas.microsoft.com/office/drawing/2014/main" id="{332C1E28-F261-4B75-4AF2-E7F181269C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79838" y="47625"/>
            <a:ext cx="1973262"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Subtitle 2">
            <a:extLst>
              <a:ext uri="{FF2B5EF4-FFF2-40B4-BE49-F238E27FC236}">
                <a16:creationId xmlns:a16="http://schemas.microsoft.com/office/drawing/2014/main" id="{4EC59EFE-1A52-3232-1D07-1EF4C97BD3B0}"/>
              </a:ext>
            </a:extLst>
          </p:cNvPr>
          <p:cNvSpPr>
            <a:spLocks noChangeArrowheads="1"/>
          </p:cNvSpPr>
          <p:nvPr/>
        </p:nvSpPr>
        <p:spPr bwMode="auto">
          <a:xfrm>
            <a:off x="0" y="6092825"/>
            <a:ext cx="44465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eaLnBrk="1" hangingPunct="1">
              <a:buFont typeface="Arial" panose="020B0604020202020204" pitchFamily="34" charset="0"/>
              <a:buNone/>
            </a:pPr>
            <a:r>
              <a:rPr lang="en-US" altLang="zh-CN" sz="1400" b="1">
                <a:solidFill>
                  <a:srgbClr val="FFFFFF"/>
                </a:solidFill>
                <a:latin typeface="Arial" panose="020B0604020202020204" pitchFamily="34" charset="0"/>
                <a:cs typeface="Arial" panose="020B0604020202020204" pitchFamily="34" charset="0"/>
              </a:rPr>
              <a:t>www.northumbriabloodbikes.org.uk</a:t>
            </a:r>
            <a:endParaRPr lang="en-US" altLang="zh-CN" sz="1800">
              <a:solidFill>
                <a:srgbClr val="000000"/>
              </a:solidFill>
              <a:latin typeface="Arial" panose="020B0604020202020204" pitchFamily="34" charset="0"/>
              <a:cs typeface="Arial" panose="020B0604020202020204" pitchFamily="34" charset="0"/>
            </a:endParaRPr>
          </a:p>
        </p:txBody>
      </p:sp>
      <p:pic>
        <p:nvPicPr>
          <p:cNvPr id="13317" name="Picture 7">
            <a:extLst>
              <a:ext uri="{FF2B5EF4-FFF2-40B4-BE49-F238E27FC236}">
                <a16:creationId xmlns:a16="http://schemas.microsoft.com/office/drawing/2014/main" id="{E1B98DF8-5F89-62D7-F6AB-2845888AA45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9188" y="6092825"/>
            <a:ext cx="6969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a:extLst>
              <a:ext uri="{FF2B5EF4-FFF2-40B4-BE49-F238E27FC236}">
                <a16:creationId xmlns:a16="http://schemas.microsoft.com/office/drawing/2014/main" id="{C072E9ED-B782-1CA1-0FB1-D932722C772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56600" y="6092825"/>
            <a:ext cx="671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a:extLst>
              <a:ext uri="{FF2B5EF4-FFF2-40B4-BE49-F238E27FC236}">
                <a16:creationId xmlns:a16="http://schemas.microsoft.com/office/drawing/2014/main" id="{67CBBF4E-EA26-EC73-1624-72A8B2B3632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08850" y="6092825"/>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2">
            <a:extLst>
              <a:ext uri="{FF2B5EF4-FFF2-40B4-BE49-F238E27FC236}">
                <a16:creationId xmlns:a16="http://schemas.microsoft.com/office/drawing/2014/main" id="{2E12C1B8-95E8-3559-5713-DACFA1C798D4}"/>
              </a:ext>
            </a:extLst>
          </p:cNvPr>
          <p:cNvSpPr>
            <a:spLocks noChangeArrowheads="1"/>
          </p:cNvSpPr>
          <p:nvPr/>
        </p:nvSpPr>
        <p:spPr bwMode="auto">
          <a:xfrm>
            <a:off x="227013" y="333375"/>
            <a:ext cx="3276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 typeface="Arial" panose="020B0604020202020204" pitchFamily="34" charset="0"/>
              <a:buNone/>
            </a:pPr>
            <a:r>
              <a:rPr lang="en-US" altLang="zh-CN" sz="1800">
                <a:solidFill>
                  <a:srgbClr val="000000"/>
                </a:solidFill>
                <a:latin typeface="Arial" panose="020B0604020202020204" pitchFamily="34" charset="0"/>
                <a:cs typeface="Arial" panose="020B0604020202020204" pitchFamily="34" charset="0"/>
              </a:rPr>
              <a:t>Angel of the North Gateshead.</a:t>
            </a:r>
          </a:p>
          <a:p>
            <a:pPr>
              <a:spcBef>
                <a:spcPct val="0"/>
              </a:spcBef>
              <a:buFont typeface="Arial" panose="020B0604020202020204" pitchFamily="34" charset="0"/>
              <a:buNone/>
            </a:pPr>
            <a:r>
              <a:rPr lang="en-US" altLang="zh-CN" sz="1800">
                <a:solidFill>
                  <a:srgbClr val="000000"/>
                </a:solidFill>
                <a:latin typeface="Arial" panose="020B0604020202020204" pitchFamily="34" charset="0"/>
                <a:cs typeface="Arial" panose="020B0604020202020204" pitchFamily="34" charset="0"/>
              </a:rPr>
              <a:t>Sunday 2</a:t>
            </a:r>
            <a:r>
              <a:rPr lang="en-US" altLang="zh-CN" sz="1800" baseline="30000">
                <a:solidFill>
                  <a:srgbClr val="000000"/>
                </a:solidFill>
                <a:latin typeface="Arial" panose="020B0604020202020204" pitchFamily="34" charset="0"/>
                <a:cs typeface="Arial" panose="020B0604020202020204" pitchFamily="34" charset="0"/>
              </a:rPr>
              <a:t>nd</a:t>
            </a:r>
            <a:r>
              <a:rPr lang="en-US" altLang="zh-CN" sz="1800">
                <a:solidFill>
                  <a:srgbClr val="000000"/>
                </a:solidFill>
                <a:latin typeface="Arial" panose="020B0604020202020204" pitchFamily="34" charset="0"/>
                <a:cs typeface="Arial" panose="020B0604020202020204" pitchFamily="34" charset="0"/>
              </a:rPr>
              <a:t> February 2014</a:t>
            </a:r>
          </a:p>
          <a:p>
            <a:pPr>
              <a:spcBef>
                <a:spcPct val="0"/>
              </a:spcBef>
              <a:buFont typeface="Arial" panose="020B0604020202020204" pitchFamily="34" charset="0"/>
              <a:buNone/>
            </a:pPr>
            <a:r>
              <a:rPr lang="en-US" altLang="zh-CN" sz="1800">
                <a:solidFill>
                  <a:srgbClr val="000000"/>
                </a:solidFill>
                <a:latin typeface="Arial" panose="020B0604020202020204" pitchFamily="34" charset="0"/>
                <a:cs typeface="Arial" panose="020B0604020202020204" pitchFamily="34" charset="0"/>
              </a:rPr>
              <a:t>(The day before we launched)</a:t>
            </a:r>
            <a:endParaRPr lang="en-US" altLang="zh-CN" sz="18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471008-5532-820E-20E3-9D71860443C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538" y="2009775"/>
            <a:ext cx="925353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AAC4517-F538-362B-7F0B-07FEA7879EA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750223">
            <a:off x="57150" y="368300"/>
            <a:ext cx="366712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Subtitle 2">
            <a:extLst>
              <a:ext uri="{FF2B5EF4-FFF2-40B4-BE49-F238E27FC236}">
                <a16:creationId xmlns:a16="http://schemas.microsoft.com/office/drawing/2014/main" id="{83CDD36C-FEBE-3CE4-80C5-82F574E86D3F}"/>
              </a:ext>
            </a:extLst>
          </p:cNvPr>
          <p:cNvSpPr>
            <a:spLocks noChangeArrowheads="1"/>
          </p:cNvSpPr>
          <p:nvPr/>
        </p:nvSpPr>
        <p:spPr bwMode="auto">
          <a:xfrm>
            <a:off x="3495675" y="2057400"/>
            <a:ext cx="2447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eaLnBrk="1" hangingPunct="1">
              <a:buFont typeface="Arial" panose="020B0604020202020204" pitchFamily="34" charset="0"/>
              <a:buNone/>
            </a:pPr>
            <a:r>
              <a:rPr lang="en-US" altLang="zh-CN" sz="1000" b="1">
                <a:solidFill>
                  <a:srgbClr val="FFFFFF"/>
                </a:solidFill>
                <a:latin typeface="Arial" panose="020B0604020202020204" pitchFamily="34" charset="0"/>
                <a:cs typeface="Arial" panose="020B0604020202020204" pitchFamily="34" charset="0"/>
              </a:rPr>
              <a:t>Registered Charity no. 1166689</a:t>
            </a:r>
            <a:endParaRPr lang="en-US" altLang="zh-CN" sz="1800">
              <a:solidFill>
                <a:srgbClr val="000000"/>
              </a:solidFill>
              <a:latin typeface="Arial" panose="020B0604020202020204" pitchFamily="34" charset="0"/>
              <a:cs typeface="Arial" panose="020B0604020202020204" pitchFamily="34" charset="0"/>
            </a:endParaRPr>
          </a:p>
        </p:txBody>
      </p:sp>
      <p:pic>
        <p:nvPicPr>
          <p:cNvPr id="24589" name="Picture 1">
            <a:extLst>
              <a:ext uri="{FF2B5EF4-FFF2-40B4-BE49-F238E27FC236}">
                <a16:creationId xmlns:a16="http://schemas.microsoft.com/office/drawing/2014/main" id="{6CF46988-34A9-DA89-4493-92F5C4893C7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694113" y="-44450"/>
            <a:ext cx="2144712"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3">
            <a:extLst>
              <a:ext uri="{FF2B5EF4-FFF2-40B4-BE49-F238E27FC236}">
                <a16:creationId xmlns:a16="http://schemas.microsoft.com/office/drawing/2014/main" id="{83506F8C-DCF7-9EE4-E430-D9D56C334284}"/>
              </a:ext>
            </a:extLst>
          </p:cNvPr>
          <p:cNvSpPr>
            <a:spLocks noChangeArrowheads="1"/>
          </p:cNvSpPr>
          <p:nvPr/>
        </p:nvSpPr>
        <p:spPr bwMode="auto">
          <a:xfrm>
            <a:off x="2109788" y="2762250"/>
            <a:ext cx="4918075" cy="3316288"/>
          </a:xfrm>
          <a:prstGeom prst="roundRect">
            <a:avLst>
              <a:gd name="adj" fmla="val 16667"/>
            </a:avLst>
          </a:prstGeom>
          <a:solidFill>
            <a:srgbClr val="000000">
              <a:alpha val="67058"/>
            </a:srgbClr>
          </a:solidFill>
          <a:ln w="9525">
            <a:solidFill>
              <a:schemeClr val="bg1"/>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spcBef>
                <a:spcPct val="0"/>
              </a:spcBef>
              <a:buFontTx/>
              <a:buNone/>
            </a:pPr>
            <a:endParaRPr lang="en-US" altLang="en-US" sz="18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6" name="Rectangle 3">
            <a:extLst>
              <a:ext uri="{FF2B5EF4-FFF2-40B4-BE49-F238E27FC236}">
                <a16:creationId xmlns:a16="http://schemas.microsoft.com/office/drawing/2014/main" id="{7CC8BCFF-2A48-D9C3-A9C3-408D2A179B5B}"/>
              </a:ext>
            </a:extLst>
          </p:cNvPr>
          <p:cNvSpPr>
            <a:spLocks noGrp="1" noChangeArrowheads="1"/>
          </p:cNvSpPr>
          <p:nvPr/>
        </p:nvSpPr>
        <p:spPr bwMode="auto">
          <a:xfrm>
            <a:off x="2622550" y="3124200"/>
            <a:ext cx="4159250" cy="2305050"/>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buFontTx/>
              <a:buNone/>
              <a:defRPr/>
            </a:pPr>
            <a:r>
              <a:rPr lang="en-US" altLang="en-US" sz="2200" dirty="0">
                <a:solidFill>
                  <a:schemeClr val="bg1"/>
                </a:solidFill>
                <a:ea typeface="Calibri" panose="020F0502020204030204" pitchFamily="34" charset="0"/>
                <a:cs typeface="Calibri" panose="020F0502020204030204" pitchFamily="34" charset="0"/>
                <a:sym typeface="Arial" panose="020B0604020202020204" pitchFamily="34" charset="0"/>
              </a:rPr>
              <a:t>Around 220 active members</a:t>
            </a:r>
          </a:p>
          <a:p>
            <a:pPr eaLnBrk="1" hangingPunct="1">
              <a:buFontTx/>
              <a:buNone/>
              <a:defRPr/>
            </a:pPr>
            <a:endParaRPr lang="en-US" altLang="en-US" sz="2200" dirty="0">
              <a:solidFill>
                <a:schemeClr val="bg1"/>
              </a:solidFill>
              <a:ea typeface="Calibri" panose="020F0502020204030204" pitchFamily="34" charset="0"/>
              <a:cs typeface="Calibri" panose="020F0502020204030204" pitchFamily="34" charset="0"/>
              <a:sym typeface="Arial" panose="020B0604020202020204" pitchFamily="34" charset="0"/>
            </a:endParaRPr>
          </a:p>
          <a:p>
            <a:pPr marL="342900" indent="-342900" eaLnBrk="1" hangingPunct="1">
              <a:defRPr/>
            </a:pPr>
            <a:r>
              <a:rPr lang="en-US" altLang="en-US" sz="2200" dirty="0">
                <a:solidFill>
                  <a:srgbClr val="FFFF00"/>
                </a:solidFill>
                <a:ea typeface="Calibri" panose="020F0502020204030204" pitchFamily="34" charset="0"/>
                <a:cs typeface="Calibri" panose="020F0502020204030204" pitchFamily="34" charset="0"/>
                <a:sym typeface="Arial" panose="020B0604020202020204" pitchFamily="34" charset="0"/>
              </a:rPr>
              <a:t>112</a:t>
            </a:r>
            <a:r>
              <a:rPr lang="en-US" altLang="en-US" sz="2200" dirty="0">
                <a:solidFill>
                  <a:schemeClr val="bg1"/>
                </a:solidFill>
                <a:ea typeface="Calibri" panose="020F0502020204030204" pitchFamily="34" charset="0"/>
                <a:cs typeface="Calibri" panose="020F0502020204030204" pitchFamily="34" charset="0"/>
                <a:sym typeface="Arial" panose="020B0604020202020204" pitchFamily="34" charset="0"/>
              </a:rPr>
              <a:t> Riders </a:t>
            </a:r>
          </a:p>
          <a:p>
            <a:pPr marL="342900" indent="-342900" eaLnBrk="1" hangingPunct="1">
              <a:defRPr/>
            </a:pPr>
            <a:r>
              <a:rPr lang="en-US" altLang="en-US" sz="2200" dirty="0">
                <a:solidFill>
                  <a:srgbClr val="FFFF00"/>
                </a:solidFill>
                <a:ea typeface="Calibri" panose="020F0502020204030204" pitchFamily="34" charset="0"/>
                <a:cs typeface="Calibri" panose="020F0502020204030204" pitchFamily="34" charset="0"/>
                <a:sym typeface="Arial" panose="020B0604020202020204" pitchFamily="34" charset="0"/>
              </a:rPr>
              <a:t>124</a:t>
            </a:r>
            <a:r>
              <a:rPr lang="en-US" altLang="en-US" sz="2200" dirty="0">
                <a:solidFill>
                  <a:schemeClr val="bg1"/>
                </a:solidFill>
                <a:ea typeface="Calibri" panose="020F0502020204030204" pitchFamily="34" charset="0"/>
                <a:cs typeface="Calibri" panose="020F0502020204030204" pitchFamily="34" charset="0"/>
                <a:sym typeface="Arial" panose="020B0604020202020204" pitchFamily="34" charset="0"/>
              </a:rPr>
              <a:t> Drivers</a:t>
            </a:r>
          </a:p>
          <a:p>
            <a:pPr marL="342900" indent="-342900" eaLnBrk="1" hangingPunct="1">
              <a:defRPr/>
            </a:pPr>
            <a:r>
              <a:rPr lang="en-US" altLang="en-US" sz="2200" dirty="0">
                <a:solidFill>
                  <a:srgbClr val="FFFF00"/>
                </a:solidFill>
                <a:ea typeface="Calibri" panose="020F0502020204030204" pitchFamily="34" charset="0"/>
                <a:cs typeface="Calibri" panose="020F0502020204030204" pitchFamily="34" charset="0"/>
                <a:sym typeface="Arial" panose="020B0604020202020204" pitchFamily="34" charset="0"/>
              </a:rPr>
              <a:t>37</a:t>
            </a:r>
            <a:r>
              <a:rPr lang="en-US" altLang="en-US" sz="2200" dirty="0">
                <a:solidFill>
                  <a:schemeClr val="bg1"/>
                </a:solidFill>
                <a:ea typeface="Calibri" panose="020F0502020204030204" pitchFamily="34" charset="0"/>
                <a:cs typeface="Calibri" panose="020F0502020204030204" pitchFamily="34" charset="0"/>
                <a:sym typeface="Arial" panose="020B0604020202020204" pitchFamily="34" charset="0"/>
              </a:rPr>
              <a:t> Fundraisers</a:t>
            </a:r>
          </a:p>
          <a:p>
            <a:pPr marL="342900" indent="-342900" eaLnBrk="1" hangingPunct="1">
              <a:defRPr/>
            </a:pPr>
            <a:r>
              <a:rPr lang="en-GB" altLang="en-US" sz="2200" dirty="0">
                <a:solidFill>
                  <a:srgbClr val="FFFF00"/>
                </a:solidFill>
                <a:ea typeface="Calibri" panose="020F0502020204030204" pitchFamily="34" charset="0"/>
                <a:cs typeface="Calibri" panose="020F0502020204030204" pitchFamily="34" charset="0"/>
                <a:sym typeface="Arial" panose="020B0604020202020204" pitchFamily="34" charset="0"/>
              </a:rPr>
              <a:t>44</a:t>
            </a:r>
            <a:r>
              <a:rPr lang="en-GB" altLang="en-US" sz="2200" dirty="0">
                <a:solidFill>
                  <a:schemeClr val="bg1"/>
                </a:solidFill>
                <a:ea typeface="Calibri" panose="020F0502020204030204" pitchFamily="34" charset="0"/>
                <a:cs typeface="Calibri" panose="020F0502020204030204" pitchFamily="34" charset="0"/>
                <a:sym typeface="Arial" panose="020B0604020202020204" pitchFamily="34" charset="0"/>
              </a:rPr>
              <a:t> Shift Controllers</a:t>
            </a:r>
          </a:p>
          <a:p>
            <a:pPr indent="-285750" eaLnBrk="1" hangingPunct="1">
              <a:buFont typeface="Arial" panose="020B0604020202020204" pitchFamily="34" charset="0"/>
              <a:buNone/>
              <a:defRPr/>
            </a:pPr>
            <a:endParaRPr lang="en-US" altLang="en-US" sz="2200" dirty="0">
              <a:solidFill>
                <a:schemeClr val="bg1"/>
              </a:solidFill>
              <a:ea typeface="Calibri" panose="020F0502020204030204" pitchFamily="34" charset="0"/>
              <a:cs typeface="Calibri" panose="020F0502020204030204" pitchFamily="34" charset="0"/>
              <a:sym typeface="Arial" panose="020B0604020202020204" pitchFamily="34" charset="0"/>
            </a:endParaRPr>
          </a:p>
        </p:txBody>
      </p:sp>
      <p:pic>
        <p:nvPicPr>
          <p:cNvPr id="24592" name="Picture 5" descr="A group of police officers riding on the back of a car&#10;&#10;Description automatically generated">
            <a:extLst>
              <a:ext uri="{FF2B5EF4-FFF2-40B4-BE49-F238E27FC236}">
                <a16:creationId xmlns:a16="http://schemas.microsoft.com/office/drawing/2014/main" id="{4E62E655-781D-5771-5628-AE34A8524A9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1158159">
            <a:off x="5891213" y="423863"/>
            <a:ext cx="37084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500" fill="hold"/>
                                        <p:tgtEl>
                                          <p:spTgt spid="13315"/>
                                        </p:tgtEl>
                                        <p:attrNameLst>
                                          <p:attrName>ppt_w</p:attrName>
                                        </p:attrNameLst>
                                      </p:cBhvr>
                                      <p:tavLst>
                                        <p:tav tm="0">
                                          <p:val>
                                            <p:fltVal val="0"/>
                                          </p:val>
                                        </p:tav>
                                        <p:tav tm="100000">
                                          <p:val>
                                            <p:strVal val="#ppt_w"/>
                                          </p:val>
                                        </p:tav>
                                      </p:tavLst>
                                    </p:anim>
                                    <p:anim calcmode="lin" valueType="num">
                                      <p:cBhvr>
                                        <p:cTn id="8" dur="500" fill="hold"/>
                                        <p:tgtEl>
                                          <p:spTgt spid="13315"/>
                                        </p:tgtEl>
                                        <p:attrNameLst>
                                          <p:attrName>ppt_h</p:attrName>
                                        </p:attrNameLst>
                                      </p:cBhvr>
                                      <p:tavLst>
                                        <p:tav tm="0">
                                          <p:val>
                                            <p:fltVal val="0"/>
                                          </p:val>
                                        </p:tav>
                                        <p:tav tm="100000">
                                          <p:val>
                                            <p:strVal val="#ppt_h"/>
                                          </p:val>
                                        </p:tav>
                                      </p:tavLst>
                                    </p:anim>
                                    <p:animEffect>
                                      <p:cBhvr>
                                        <p:cTn id="9" dur="500"/>
                                        <p:tgtEl>
                                          <p:spTgt spid="13315"/>
                                        </p:tgtEl>
                                      </p:cBhvr>
                                    </p:animEffect>
                                  </p:childTnLst>
                                </p:cTn>
                              </p:par>
                              <p:par>
                                <p:cTn id="10" presetID="10" presetClass="entr" presetSubtype="0" fill="hold" nodeType="withEffect">
                                  <p:stCondLst>
                                    <p:cond delay="0"/>
                                  </p:stCondLst>
                                  <p:childTnLst>
                                    <p:set>
                                      <p:cBhvr>
                                        <p:cTn id="11" dur="1" fill="hold">
                                          <p:stCondLst>
                                            <p:cond delay="0"/>
                                          </p:stCondLst>
                                        </p:cTn>
                                        <p:tgtEl>
                                          <p:spTgt spid="13317"/>
                                        </p:tgtEl>
                                        <p:attrNameLst>
                                          <p:attrName>style.visibility</p:attrName>
                                        </p:attrNameLst>
                                      </p:cBhvr>
                                      <p:to>
                                        <p:strVal val="visible"/>
                                      </p:to>
                                    </p:set>
                                    <p:animEffect>
                                      <p:cBhvr>
                                        <p:cTn id="12" dur="500"/>
                                        <p:tgtEl>
                                          <p:spTgt spid="13317"/>
                                        </p:tgtEl>
                                      </p:cBhvr>
                                    </p:animEffect>
                                  </p:childTnLst>
                                </p:cTn>
                              </p:par>
                              <p:par>
                                <p:cTn id="13" presetID="10" presetClass="entr" presetSubtype="0" fill="hold" nodeType="withEffect">
                                  <p:stCondLst>
                                    <p:cond delay="0"/>
                                  </p:stCondLst>
                                  <p:childTnLst>
                                    <p:set>
                                      <p:cBhvr>
                                        <p:cTn id="14" dur="1" fill="hold">
                                          <p:stCondLst>
                                            <p:cond delay="0"/>
                                          </p:stCondLst>
                                        </p:cTn>
                                        <p:tgtEl>
                                          <p:spTgt spid="13319"/>
                                        </p:tgtEl>
                                        <p:attrNameLst>
                                          <p:attrName>style.visibility</p:attrName>
                                        </p:attrNameLst>
                                      </p:cBhvr>
                                      <p:to>
                                        <p:strVal val="visible"/>
                                      </p:to>
                                    </p:set>
                                    <p:animEffect>
                                      <p:cBhvr>
                                        <p:cTn id="15" dur="500"/>
                                        <p:tgtEl>
                                          <p:spTgt spid="13319"/>
                                        </p:tgtEl>
                                      </p:cBhvr>
                                    </p:animEffect>
                                  </p:childTnLst>
                                </p:cTn>
                              </p:par>
                              <p:par>
                                <p:cTn id="16" presetID="10" presetClass="entr" presetSubtype="0" fill="hold" nodeType="withEffect">
                                  <p:stCondLst>
                                    <p:cond delay="0"/>
                                  </p:stCondLst>
                                  <p:childTnLst>
                                    <p:set>
                                      <p:cBhvr>
                                        <p:cTn id="17" dur="1" fill="hold">
                                          <p:stCondLst>
                                            <p:cond delay="0"/>
                                          </p:stCondLst>
                                        </p:cTn>
                                        <p:tgtEl>
                                          <p:spTgt spid="13318"/>
                                        </p:tgtEl>
                                        <p:attrNameLst>
                                          <p:attrName>style.visibility</p:attrName>
                                        </p:attrNameLst>
                                      </p:cBhvr>
                                      <p:to>
                                        <p:strVal val="visible"/>
                                      </p:to>
                                    </p:set>
                                    <p:animEffect>
                                      <p:cBhvr>
                                        <p:cTn id="18" dur="500"/>
                                        <p:tgtEl>
                                          <p:spTgt spid="13318"/>
                                        </p:tgtEl>
                                      </p:cBhvr>
                                    </p:animEffect>
                                  </p:childTnLst>
                                </p:cTn>
                              </p:par>
                              <p:par>
                                <p:cTn id="19" presetID="10" presetClass="entr" presetSubtype="0" fill="hold" nodeType="withEffect">
                                  <p:stCondLst>
                                    <p:cond delay="0"/>
                                  </p:stCondLst>
                                  <p:childTnLst>
                                    <p:set>
                                      <p:cBhvr>
                                        <p:cTn id="20" dur="1" fill="hold">
                                          <p:stCondLst>
                                            <p:cond delay="0"/>
                                          </p:stCondLst>
                                        </p:cTn>
                                        <p:tgtEl>
                                          <p:spTgt spid="13321"/>
                                        </p:tgtEl>
                                        <p:attrNameLst>
                                          <p:attrName>style.visibility</p:attrName>
                                        </p:attrNameLst>
                                      </p:cBhvr>
                                      <p:to>
                                        <p:strVal val="visible"/>
                                      </p:to>
                                    </p:set>
                                    <p:animEffect>
                                      <p:cBhvr>
                                        <p:cTn id="21" dur="500"/>
                                        <p:tgtEl>
                                          <p:spTgt spid="13321"/>
                                        </p:tgtEl>
                                      </p:cBhvr>
                                    </p:animEffect>
                                  </p:childTnLst>
                                  <p:subTnLst>
                                    <p:set>
                                      <p:cBhvr override="childStyle">
                                        <p:cTn dur="1" fill="hold" display="0" masterRel="nextClick" afterEffect="1"/>
                                        <p:tgtEl>
                                          <p:spTgt spid="13321"/>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3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2000" fill="hold"/>
                                        <p:tgtEl>
                                          <p:spTgt spid="3"/>
                                        </p:tgtEl>
                                        <p:attrNameLst>
                                          <p:attrName>ppt_w</p:attrName>
                                        </p:attrNameLst>
                                      </p:cBhvr>
                                      <p:tavLst>
                                        <p:tav tm="0">
                                          <p:val>
                                            <p:fltVal val="0"/>
                                          </p:val>
                                        </p:tav>
                                        <p:tav tm="100000">
                                          <p:val>
                                            <p:strVal val="#ppt_w"/>
                                          </p:val>
                                        </p:tav>
                                      </p:tavLst>
                                    </p:anim>
                                    <p:anim calcmode="lin" valueType="num">
                                      <p:cBhvr>
                                        <p:cTn id="27" dur="2000" fill="hold"/>
                                        <p:tgtEl>
                                          <p:spTgt spid="3"/>
                                        </p:tgtEl>
                                        <p:attrNameLst>
                                          <p:attrName>ppt_h</p:attrName>
                                        </p:attrNameLst>
                                      </p:cBhvr>
                                      <p:tavLst>
                                        <p:tav tm="0">
                                          <p:val>
                                            <p:fltVal val="0"/>
                                          </p:val>
                                        </p:tav>
                                        <p:tav tm="100000">
                                          <p:val>
                                            <p:strVal val="#ppt_h"/>
                                          </p:val>
                                        </p:tav>
                                      </p:tavLst>
                                    </p:anim>
                                    <p:anim calcmode="lin" valueType="num">
                                      <p:cBhvr>
                                        <p:cTn id="28" dur="2000" fill="hold"/>
                                        <p:tgtEl>
                                          <p:spTgt spid="3"/>
                                        </p:tgtEl>
                                        <p:attrNameLst>
                                          <p:attrName>style.rotation</p:attrName>
                                        </p:attrNameLst>
                                      </p:cBhvr>
                                      <p:tavLst>
                                        <p:tav tm="0">
                                          <p:val>
                                            <p:fltVal val="90"/>
                                          </p:val>
                                        </p:tav>
                                        <p:tav tm="100000">
                                          <p:val>
                                            <p:fltVal val="0"/>
                                          </p:val>
                                        </p:tav>
                                      </p:tavLst>
                                    </p:anim>
                                    <p:animEffect transition="in" filter="fade">
                                      <p:cBhvr>
                                        <p:cTn id="29" dur="20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2000" fill="hold"/>
                                        <p:tgtEl>
                                          <p:spTgt spid="5"/>
                                        </p:tgtEl>
                                        <p:attrNameLst>
                                          <p:attrName>ppt_w</p:attrName>
                                        </p:attrNameLst>
                                      </p:cBhvr>
                                      <p:tavLst>
                                        <p:tav tm="0">
                                          <p:val>
                                            <p:fltVal val="0"/>
                                          </p:val>
                                        </p:tav>
                                        <p:tav tm="100000">
                                          <p:val>
                                            <p:strVal val="#ppt_w"/>
                                          </p:val>
                                        </p:tav>
                                      </p:tavLst>
                                    </p:anim>
                                    <p:anim calcmode="lin" valueType="num">
                                      <p:cBhvr>
                                        <p:cTn id="33" dur="2000" fill="hold"/>
                                        <p:tgtEl>
                                          <p:spTgt spid="5"/>
                                        </p:tgtEl>
                                        <p:attrNameLst>
                                          <p:attrName>ppt_h</p:attrName>
                                        </p:attrNameLst>
                                      </p:cBhvr>
                                      <p:tavLst>
                                        <p:tav tm="0">
                                          <p:val>
                                            <p:fltVal val="0"/>
                                          </p:val>
                                        </p:tav>
                                        <p:tav tm="100000">
                                          <p:val>
                                            <p:strVal val="#ppt_h"/>
                                          </p:val>
                                        </p:tav>
                                      </p:tavLst>
                                    </p:anim>
                                    <p:animEffect transition="in" filter="fade">
                                      <p:cBhvr>
                                        <p:cTn id="34" dur="2000"/>
                                        <p:tgtEl>
                                          <p:spTgt spid="5"/>
                                        </p:tgtEl>
                                      </p:cBhvr>
                                    </p:animEffect>
                                  </p:childTnLst>
                                </p:cTn>
                              </p:par>
                              <p:par>
                                <p:cTn id="35" presetID="31" presetClass="entr" presetSubtype="0" fill="hold" nodeType="withEffect">
                                  <p:stCondLst>
                                    <p:cond delay="0"/>
                                  </p:stCondLst>
                                  <p:childTnLst>
                                    <p:set>
                                      <p:cBhvr>
                                        <p:cTn id="36" dur="1" fill="hold">
                                          <p:stCondLst>
                                            <p:cond delay="0"/>
                                          </p:stCondLst>
                                        </p:cTn>
                                        <p:tgtEl>
                                          <p:spTgt spid="24592"/>
                                        </p:tgtEl>
                                        <p:attrNameLst>
                                          <p:attrName>style.visibility</p:attrName>
                                        </p:attrNameLst>
                                      </p:cBhvr>
                                      <p:to>
                                        <p:strVal val="visible"/>
                                      </p:to>
                                    </p:set>
                                    <p:anim calcmode="lin" valueType="num">
                                      <p:cBhvr>
                                        <p:cTn id="37" dur="2000" fill="hold"/>
                                        <p:tgtEl>
                                          <p:spTgt spid="24592"/>
                                        </p:tgtEl>
                                        <p:attrNameLst>
                                          <p:attrName>ppt_w</p:attrName>
                                        </p:attrNameLst>
                                      </p:cBhvr>
                                      <p:tavLst>
                                        <p:tav tm="0">
                                          <p:val>
                                            <p:fltVal val="0"/>
                                          </p:val>
                                        </p:tav>
                                        <p:tav tm="100000">
                                          <p:val>
                                            <p:strVal val="#ppt_w"/>
                                          </p:val>
                                        </p:tav>
                                      </p:tavLst>
                                    </p:anim>
                                    <p:anim calcmode="lin" valueType="num">
                                      <p:cBhvr>
                                        <p:cTn id="38" dur="2000" fill="hold"/>
                                        <p:tgtEl>
                                          <p:spTgt spid="24592"/>
                                        </p:tgtEl>
                                        <p:attrNameLst>
                                          <p:attrName>ppt_h</p:attrName>
                                        </p:attrNameLst>
                                      </p:cBhvr>
                                      <p:tavLst>
                                        <p:tav tm="0">
                                          <p:val>
                                            <p:fltVal val="0"/>
                                          </p:val>
                                        </p:tav>
                                        <p:tav tm="100000">
                                          <p:val>
                                            <p:strVal val="#ppt_h"/>
                                          </p:val>
                                        </p:tav>
                                      </p:tavLst>
                                    </p:anim>
                                    <p:anim calcmode="lin" valueType="num">
                                      <p:cBhvr>
                                        <p:cTn id="39" dur="2000" fill="hold"/>
                                        <p:tgtEl>
                                          <p:spTgt spid="24592"/>
                                        </p:tgtEl>
                                        <p:attrNameLst>
                                          <p:attrName>style.rotation</p:attrName>
                                        </p:attrNameLst>
                                      </p:cBhvr>
                                      <p:tavLst>
                                        <p:tav tm="0">
                                          <p:val>
                                            <p:fltVal val="90"/>
                                          </p:val>
                                        </p:tav>
                                        <p:tav tm="100000">
                                          <p:val>
                                            <p:fltVal val="0"/>
                                          </p:val>
                                        </p:tav>
                                      </p:tavLst>
                                    </p:anim>
                                    <p:animEffect transition="in" filter="fade">
                                      <p:cBhvr>
                                        <p:cTn id="40" dur="2000"/>
                                        <p:tgtEl>
                                          <p:spTgt spid="24592"/>
                                        </p:tgtEl>
                                      </p:cBhvr>
                                    </p:animEffect>
                                  </p:childTnLst>
                                </p:cTn>
                              </p:par>
                            </p:childTnLst>
                          </p:cTn>
                        </p:par>
                        <p:par>
                          <p:cTn id="41" fill="hold" nodeType="afterGroup">
                            <p:stCondLst>
                              <p:cond delay="2000"/>
                            </p:stCondLst>
                            <p:childTnLst>
                              <p:par>
                                <p:cTn id="42" presetID="53"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fltVal val="0"/>
                                          </p:val>
                                        </p:tav>
                                        <p:tav tm="100000">
                                          <p:val>
                                            <p:strVal val="#ppt_w"/>
                                          </p:val>
                                        </p:tav>
                                      </p:tavLst>
                                    </p:anim>
                                    <p:anim calcmode="lin" valueType="num">
                                      <p:cBhvr>
                                        <p:cTn id="45" dur="1000" fill="hold"/>
                                        <p:tgtEl>
                                          <p:spTgt spid="15"/>
                                        </p:tgtEl>
                                        <p:attrNameLst>
                                          <p:attrName>ppt_h</p:attrName>
                                        </p:attrNameLst>
                                      </p:cBhvr>
                                      <p:tavLst>
                                        <p:tav tm="0">
                                          <p:val>
                                            <p:fltVal val="0"/>
                                          </p:val>
                                        </p:tav>
                                        <p:tav tm="100000">
                                          <p:val>
                                            <p:strVal val="#ppt_h"/>
                                          </p:val>
                                        </p:tav>
                                      </p:tavLst>
                                    </p:anim>
                                    <p:animEffect>
                                      <p:cBhvr>
                                        <p:cTn id="46" dur="1000"/>
                                        <p:tgtEl>
                                          <p:spTgt spid="15"/>
                                        </p:tgtEl>
                                      </p:cBhvr>
                                    </p:animEffect>
                                  </p:childTnLst>
                                </p:cTn>
                              </p:par>
                            </p:childTnLst>
                          </p:cTn>
                        </p:par>
                        <p:par>
                          <p:cTn id="47" fill="hold" nodeType="afterGroup">
                            <p:stCondLst>
                              <p:cond delay="3000"/>
                            </p:stCondLst>
                            <p:childTnLst>
                              <p:par>
                                <p:cTn id="48" presetID="10" presetClass="entr" presetSubtype="0" fill="hold" nodeType="afterEffect">
                                  <p:stCondLst>
                                    <p:cond delay="0"/>
                                  </p:stCondLst>
                                  <p:childTnLst>
                                    <p:set>
                                      <p:cBhvr>
                                        <p:cTn id="49" dur="1" fill="hold">
                                          <p:stCondLst>
                                            <p:cond delay="0"/>
                                          </p:stCondLst>
                                        </p:cTn>
                                        <p:tgtEl>
                                          <p:spTgt spid="16">
                                            <p:txEl>
                                              <p:pRg st="0" end="0"/>
                                            </p:txEl>
                                          </p:spTgt>
                                        </p:tgtEl>
                                        <p:attrNameLst>
                                          <p:attrName>style.visibility</p:attrName>
                                        </p:attrNameLst>
                                      </p:cBhvr>
                                      <p:to>
                                        <p:strVal val="visible"/>
                                      </p:to>
                                    </p:set>
                                    <p:animEffect>
                                      <p:cBhvr>
                                        <p:cTn id="50" dur="1000"/>
                                        <p:tgtEl>
                                          <p:spTgt spid="16">
                                            <p:txEl>
                                              <p:pRg st="0" end="0"/>
                                            </p:txEl>
                                          </p:spTgt>
                                        </p:tgtEl>
                                      </p:cBhvr>
                                    </p:animEffect>
                                  </p:childTnLst>
                                </p:cTn>
                              </p:par>
                            </p:childTnLst>
                          </p:cTn>
                        </p:par>
                        <p:par>
                          <p:cTn id="51" fill="hold" nodeType="afterGroup">
                            <p:stCondLst>
                              <p:cond delay="4000"/>
                            </p:stCondLst>
                            <p:childTnLst>
                              <p:par>
                                <p:cTn id="52" presetID="1" presetClass="entr" presetSubtype="0" fill="hold" nodeType="afterEffect">
                                  <p:stCondLst>
                                    <p:cond delay="0"/>
                                  </p:stCondLst>
                                  <p:childTnLst>
                                    <p:set>
                                      <p:cBhvr>
                                        <p:cTn id="53" dur="1" fill="hold">
                                          <p:stCondLst>
                                            <p:cond delay="0"/>
                                          </p:stCondLst>
                                        </p:cTn>
                                        <p:tgtEl>
                                          <p:spTgt spid="16">
                                            <p:txEl>
                                              <p:pRg st="2" end="2"/>
                                            </p:txEl>
                                          </p:spTgt>
                                        </p:tgtEl>
                                        <p:attrNameLst>
                                          <p:attrName>style.visibility</p:attrName>
                                        </p:attrNameLst>
                                      </p:cBhvr>
                                      <p:to>
                                        <p:strVal val="visible"/>
                                      </p:to>
                                    </p:set>
                                  </p:childTnLst>
                                </p:cTn>
                              </p:par>
                            </p:childTnLst>
                          </p:cTn>
                        </p:par>
                        <p:par>
                          <p:cTn id="54" fill="hold" nodeType="afterGroup">
                            <p:stCondLst>
                              <p:cond delay="4000"/>
                            </p:stCondLst>
                            <p:childTnLst>
                              <p:par>
                                <p:cTn id="55" presetID="10" presetClass="entr" presetSubtype="0" fill="hold" nodeType="afterEffect">
                                  <p:stCondLst>
                                    <p:cond delay="0"/>
                                  </p:stCondLst>
                                  <p:childTnLst>
                                    <p:set>
                                      <p:cBhvr>
                                        <p:cTn id="56" dur="1" fill="hold">
                                          <p:stCondLst>
                                            <p:cond delay="0"/>
                                          </p:stCondLst>
                                        </p:cTn>
                                        <p:tgtEl>
                                          <p:spTgt spid="16">
                                            <p:txEl>
                                              <p:pRg st="3" end="3"/>
                                            </p:txEl>
                                          </p:spTgt>
                                        </p:tgtEl>
                                        <p:attrNameLst>
                                          <p:attrName>style.visibility</p:attrName>
                                        </p:attrNameLst>
                                      </p:cBhvr>
                                      <p:to>
                                        <p:strVal val="visible"/>
                                      </p:to>
                                    </p:set>
                                    <p:animEffect>
                                      <p:cBhvr>
                                        <p:cTn id="57" dur="1000"/>
                                        <p:tgtEl>
                                          <p:spTgt spid="16">
                                            <p:txEl>
                                              <p:pRg st="3" end="3"/>
                                            </p:txEl>
                                          </p:spTgt>
                                        </p:tgtEl>
                                      </p:cBhvr>
                                    </p:animEffect>
                                  </p:childTnLst>
                                </p:cTn>
                              </p:par>
                            </p:childTnLst>
                          </p:cTn>
                        </p:par>
                        <p:par>
                          <p:cTn id="58" fill="hold" nodeType="afterGroup">
                            <p:stCondLst>
                              <p:cond delay="5000"/>
                            </p:stCondLst>
                            <p:childTnLst>
                              <p:par>
                                <p:cTn id="59" presetID="10" presetClass="entr" presetSubtype="0" fill="hold" nodeType="afterEffect">
                                  <p:stCondLst>
                                    <p:cond delay="0"/>
                                  </p:stCondLst>
                                  <p:childTnLst>
                                    <p:set>
                                      <p:cBhvr>
                                        <p:cTn id="60" dur="1" fill="hold">
                                          <p:stCondLst>
                                            <p:cond delay="0"/>
                                          </p:stCondLst>
                                        </p:cTn>
                                        <p:tgtEl>
                                          <p:spTgt spid="16">
                                            <p:txEl>
                                              <p:pRg st="4" end="4"/>
                                            </p:txEl>
                                          </p:spTgt>
                                        </p:tgtEl>
                                        <p:attrNameLst>
                                          <p:attrName>style.visibility</p:attrName>
                                        </p:attrNameLst>
                                      </p:cBhvr>
                                      <p:to>
                                        <p:strVal val="visible"/>
                                      </p:to>
                                    </p:set>
                                    <p:animEffect>
                                      <p:cBhvr>
                                        <p:cTn id="61" dur="1000"/>
                                        <p:tgtEl>
                                          <p:spTgt spid="16">
                                            <p:txEl>
                                              <p:pRg st="4" end="4"/>
                                            </p:txEl>
                                          </p:spTgt>
                                        </p:tgtEl>
                                      </p:cBhvr>
                                    </p:animEffect>
                                  </p:childTnLst>
                                </p:cTn>
                              </p:par>
                            </p:childTnLst>
                          </p:cTn>
                        </p:par>
                        <p:par>
                          <p:cTn id="62" fill="hold" nodeType="afterGroup">
                            <p:stCondLst>
                              <p:cond delay="6000"/>
                            </p:stCondLst>
                            <p:childTnLst>
                              <p:par>
                                <p:cTn id="63" presetID="10" presetClass="entr" presetSubtype="0" fill="hold" nodeType="afterEffect">
                                  <p:stCondLst>
                                    <p:cond delay="0"/>
                                  </p:stCondLst>
                                  <p:childTnLst>
                                    <p:set>
                                      <p:cBhvr>
                                        <p:cTn id="64" dur="1" fill="hold">
                                          <p:stCondLst>
                                            <p:cond delay="0"/>
                                          </p:stCondLst>
                                        </p:cTn>
                                        <p:tgtEl>
                                          <p:spTgt spid="16">
                                            <p:txEl>
                                              <p:pRg st="5" end="5"/>
                                            </p:txEl>
                                          </p:spTgt>
                                        </p:tgtEl>
                                        <p:attrNameLst>
                                          <p:attrName>style.visibility</p:attrName>
                                        </p:attrNameLst>
                                      </p:cBhvr>
                                      <p:to>
                                        <p:strVal val="visible"/>
                                      </p:to>
                                    </p:set>
                                    <p:animEffect>
                                      <p:cBhvr>
                                        <p:cTn id="65" dur="10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bldLvl="0" autoUpdateAnimBg="0"/>
      <p:bldP spid="15" grpId="0" bldLvl="0" animBg="1" autoUpdateAnimBg="0"/>
      <p:bldP spid="16" grpId="0" uiExpand="1" build="p" bldLvl="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2709</TotalTime>
  <Pages>0</Pages>
  <Words>3366</Words>
  <Characters>0</Characters>
  <Application>Microsoft Office PowerPoint</Application>
  <PresentationFormat>On-screen Show (4:3)</PresentationFormat>
  <Paragraphs>345</Paragraphs>
  <Slides>25</Slides>
  <Notes>25</Notes>
  <HiddenSlides>0</HiddenSlides>
  <MMClips>0</MMClips>
  <ScaleCrop>false</ScaleCrop>
  <HeadingPairs>
    <vt:vector size="8" baseType="variant">
      <vt:variant>
        <vt:lpstr>Fonts Used</vt:lpstr>
      </vt:variant>
      <vt:variant>
        <vt:i4>7</vt:i4>
      </vt:variant>
      <vt:variant>
        <vt:lpstr>Theme</vt:lpstr>
      </vt:variant>
      <vt:variant>
        <vt:i4>2</vt:i4>
      </vt:variant>
      <vt:variant>
        <vt:lpstr>Slide Titles</vt:lpstr>
      </vt:variant>
      <vt:variant>
        <vt:i4>25</vt:i4>
      </vt:variant>
      <vt:variant>
        <vt:lpstr>Custom Shows</vt:lpstr>
      </vt:variant>
      <vt:variant>
        <vt:i4>2</vt:i4>
      </vt:variant>
    </vt:vector>
  </HeadingPairs>
  <TitlesOfParts>
    <vt:vector size="36" baseType="lpstr">
      <vt:lpstr>SimSun</vt:lpstr>
      <vt:lpstr>Arial</vt:lpstr>
      <vt:lpstr>Calibri</vt:lpstr>
      <vt:lpstr>Calibri Light</vt:lpstr>
      <vt:lpstr>Symbol</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Who are we and what do we do ?</vt:lpstr>
      <vt:lpstr>Background &amp; History</vt:lpstr>
      <vt:lpstr>Photos Then and Now</vt:lpstr>
      <vt:lpstr>What do we do?</vt:lpstr>
      <vt:lpstr>Our Coverage:</vt:lpstr>
      <vt:lpstr>Our Funding:</vt:lpstr>
      <vt:lpstr>Why use Motorbikes?</vt:lpstr>
      <vt:lpstr>PowerPoint Presentation</vt:lpstr>
      <vt:lpstr>PowerPoint Presentation</vt:lpstr>
      <vt:lpstr>Operating Methodology:</vt:lpstr>
      <vt:lpstr>PowerPoint Presentation</vt:lpstr>
      <vt:lpstr>PowerPoint Presentation</vt:lpstr>
      <vt:lpstr>Blood On Board (“BoB”)</vt:lpstr>
      <vt:lpstr>Blood On Board (“BoB”)</vt:lpstr>
      <vt:lpstr>PowerPoint Presentation</vt:lpstr>
      <vt:lpstr>Closing Slide</vt:lpstr>
      <vt:lpstr>Closing Slide</vt:lpstr>
      <vt:lpstr>Northumbria Blood Bikes</vt:lpstr>
      <vt:lpstr>PowerPoint Presentation</vt:lpstr>
      <vt:lpstr>NBB Short</vt:lpstr>
      <vt:lpstr>mikey</vt:lpstr>
    </vt:vector>
  </TitlesOfParts>
  <Company>Home for Work</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East Pathology Network Managers Meeting  1 October 2013</dc:title>
  <dc:subject/>
  <dc:creator>Peter</dc:creator>
  <dc:description/>
  <cp:lastModifiedBy>Peter Barron</cp:lastModifiedBy>
  <cp:revision>285</cp:revision>
  <cp:lastPrinted>2026-04-22T12:56:43Z</cp:lastPrinted>
  <dcterms:created xsi:type="dcterms:W3CDTF">2013-09-02T15:59:00Z</dcterms:created>
  <dcterms:modified xsi:type="dcterms:W3CDTF">2026-04-29T20:27:25Z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1033-9.1.0.4550</vt:lpwstr>
  </property>
  <property fmtid="{D5CDD505-2E9C-101B-9397-08002B2CF9AE}" pid="3" name="MMClips">
    <vt:i4>2</vt:i4>
  </property>
  <property fmtid="{D5CDD505-2E9C-101B-9397-08002B2CF9AE}" pid="4" name="Notes">
    <vt:i4>26</vt:i4>
  </property>
  <property fmtid="{D5CDD505-2E9C-101B-9397-08002B2CF9AE}" pid="5" name="PresentationFormat">
    <vt:lpwstr>On-screen Show (4:3)</vt:lpwstr>
  </property>
  <property fmtid="{D5CDD505-2E9C-101B-9397-08002B2CF9AE}" pid="6" name="Slides">
    <vt:i4>27</vt:i4>
  </property>
</Properties>
</file>